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5" r:id="rId3"/>
    <p:sldId id="338" r:id="rId4"/>
    <p:sldId id="382" r:id="rId5"/>
    <p:sldId id="425" r:id="rId6"/>
    <p:sldId id="426" r:id="rId7"/>
    <p:sldId id="404" r:id="rId8"/>
    <p:sldId id="412" r:id="rId9"/>
    <p:sldId id="413" r:id="rId10"/>
    <p:sldId id="414" r:id="rId11"/>
    <p:sldId id="408" r:id="rId12"/>
    <p:sldId id="409" r:id="rId13"/>
    <p:sldId id="410" r:id="rId14"/>
    <p:sldId id="415" r:id="rId15"/>
    <p:sldId id="405" r:id="rId16"/>
    <p:sldId id="416" r:id="rId17"/>
    <p:sldId id="384" r:id="rId18"/>
    <p:sldId id="427" r:id="rId19"/>
    <p:sldId id="273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86337" autoAdjust="0"/>
  </p:normalViewPr>
  <p:slideViewPr>
    <p:cSldViewPr snapToGrid="0">
      <p:cViewPr varScale="1">
        <p:scale>
          <a:sx n="75" d="100"/>
          <a:sy n="75" d="100"/>
        </p:scale>
        <p:origin x="1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2022-01-26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Beyond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15673471" TargetMode="External"/><Relationship Id="rId2" Type="http://schemas.openxmlformats.org/officeDocument/2006/relationships/hyperlink" Target="https://www.wikidata.org/wiki/Wikidata:Main_P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inkeddigitalfuture.ca/wikidata/" TargetMode="External"/><Relationship Id="rId4" Type="http://schemas.openxmlformats.org/officeDocument/2006/relationships/hyperlink" Target="https://www.wikidata.org/wiki/Q742255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eddigitalfuture.ca/wikidata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Commons:Welcom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lp:Introduction_to_policies_and_guidelines/2" TargetMode="External"/><Relationship Id="rId2" Type="http://schemas.openxmlformats.org/officeDocument/2006/relationships/hyperlink" Target="https://en.wikipedia.org/wiki/Help:Introduc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Wikipedia:Policies_and_guidelin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igitalartsnation.ca/digital-playbook/mastering-discoverability-for-the-performing-arts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db.com/" TargetMode="External"/><Relationship Id="rId3" Type="http://schemas.openxmlformats.org/officeDocument/2006/relationships/hyperlink" Target="https://commons.wikimedia.org/" TargetMode="External"/><Relationship Id="rId7" Type="http://schemas.openxmlformats.org/officeDocument/2006/relationships/hyperlink" Target="https://www.songkick.com/" TargetMode="External"/><Relationship Id="rId2" Type="http://schemas.openxmlformats.org/officeDocument/2006/relationships/hyperlink" Target="https://www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usicbrainz.org/" TargetMode="External"/><Relationship Id="rId5" Type="http://schemas.openxmlformats.org/officeDocument/2006/relationships/hyperlink" Target="https://isni.org/" TargetMode="External"/><Relationship Id="rId4" Type="http://schemas.openxmlformats.org/officeDocument/2006/relationships/hyperlink" Target="http://kg.artsdata.c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eddigitalfuture.ca/wikidat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inkeddigitalfuture.ca/wikidata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 3</a:t>
            </a:r>
            <a:br>
              <a:rPr lang="en-US" i="1" dirty="0"/>
            </a:br>
            <a:r>
              <a:rPr lang="en-US" i="1" dirty="0" err="1"/>
              <a:t>Wikidata</a:t>
            </a:r>
            <a:r>
              <a:rPr lang="en-US" i="1" dirty="0"/>
              <a:t> - </a:t>
            </a:r>
            <a:r>
              <a:rPr lang="en-US" dirty="0"/>
              <a:t>Linked, Open Directories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January 26, 2022</a:t>
            </a:r>
          </a:p>
          <a:p>
            <a:r>
              <a:rPr lang="en-CA" dirty="0"/>
              <a:t>1 pm to 2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Wikipedia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 err="1">
                <a:sym typeface="Wingdings" panose="05000000000000000000" pitchFamily="2" charset="2"/>
              </a:rPr>
              <a:t>Wikidata</a:t>
            </a:r>
            <a:r>
              <a:rPr lang="en-CA" dirty="0">
                <a:sym typeface="Wingdings" panose="05000000000000000000" pitchFamily="2" charset="2"/>
              </a:rPr>
              <a:t> item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8" y="1305234"/>
            <a:ext cx="8132399" cy="5391927"/>
          </a:xfrm>
          <a:ln>
            <a:solidFill>
              <a:srgbClr val="0033CC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9651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Wikidata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722" y="1497496"/>
            <a:ext cx="10658077" cy="4679467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Knowledge base 91 million items</a:t>
            </a:r>
          </a:p>
          <a:p>
            <a:pPr lvl="1"/>
            <a:r>
              <a:rPr lang="en-CA" dirty="0"/>
              <a:t>~31% scientific</a:t>
            </a:r>
          </a:p>
          <a:p>
            <a:pPr lvl="1"/>
            <a:r>
              <a:rPr lang="en-CA" dirty="0"/>
              <a:t>~9% are human – tons of opportunity for arts!</a:t>
            </a:r>
          </a:p>
          <a:p>
            <a:r>
              <a:rPr lang="en-CA" dirty="0"/>
              <a:t>Accessible to everyone to edit, contribute, use</a:t>
            </a:r>
          </a:p>
          <a:p>
            <a:r>
              <a:rPr lang="en-CA" dirty="0"/>
              <a:t>Reusable – free Creative Commons licence</a:t>
            </a:r>
          </a:p>
          <a:p>
            <a:r>
              <a:rPr lang="en-CA" dirty="0"/>
              <a:t>Acts as central storage for the structured data of its Wikimedia sister projects including Wikipedia and others and BEYOND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https://www.wikidata.org/wiki/Wikidata:Main_Page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https://www.wikidata.org/wiki/Q15673471</a:t>
            </a:r>
            <a:r>
              <a:rPr lang="en-CA" dirty="0"/>
              <a:t> (</a:t>
            </a:r>
            <a:r>
              <a:rPr lang="en-CA" dirty="0" err="1"/>
              <a:t>Lyndie</a:t>
            </a:r>
            <a:r>
              <a:rPr lang="en-CA" dirty="0"/>
              <a:t> Greenwood)</a:t>
            </a:r>
          </a:p>
          <a:p>
            <a:r>
              <a:rPr lang="en-CA" dirty="0">
                <a:hlinkClick r:id="rId4"/>
              </a:rPr>
              <a:t>https://www.wikidata.org/wiki/Q7422551</a:t>
            </a:r>
            <a:r>
              <a:rPr lang="en-CA" dirty="0"/>
              <a:t> (Sarah MacDougall)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51722" y="6369225"/>
            <a:ext cx="833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5"/>
              </a:rPr>
              <a:t>https://linkeddigitalfuture.ca/wikidata/</a:t>
            </a:r>
            <a:r>
              <a:rPr lang="en-CA" dirty="0"/>
              <a:t> series of workshops by CAPACOA, CTQ</a:t>
            </a:r>
          </a:p>
        </p:txBody>
      </p:sp>
    </p:spTree>
    <p:extLst>
      <p:ext uri="{BB962C8B-B14F-4D97-AF65-F5344CB8AC3E}">
        <p14:creationId xmlns:p14="http://schemas.microsoft.com/office/powerpoint/2010/main" val="2514476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Wikidata</a:t>
            </a:r>
            <a:r>
              <a:rPr lang="en-CA" dirty="0"/>
              <a:t> –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Item or entity (anyone can create)</a:t>
            </a:r>
          </a:p>
          <a:p>
            <a:pPr lvl="1"/>
            <a:r>
              <a:rPr lang="en-CA" dirty="0"/>
              <a:t>unique ID </a:t>
            </a:r>
          </a:p>
          <a:p>
            <a:r>
              <a:rPr lang="en-CA" dirty="0"/>
              <a:t>Property (restricted by a collaborative process)</a:t>
            </a:r>
          </a:p>
          <a:p>
            <a:pPr lvl="1"/>
            <a:r>
              <a:rPr lang="en-CA"/>
              <a:t>Nutcracker </a:t>
            </a:r>
            <a:r>
              <a:rPr lang="en-CA">
                <a:solidFill>
                  <a:schemeClr val="accent4"/>
                </a:solidFill>
              </a:rPr>
              <a:t>composer</a:t>
            </a:r>
            <a:r>
              <a:rPr lang="en-CA"/>
              <a:t> </a:t>
            </a:r>
            <a:r>
              <a:rPr lang="en-CA" dirty="0"/>
              <a:t>Tchaikovsky </a:t>
            </a:r>
          </a:p>
          <a:p>
            <a:r>
              <a:rPr lang="en-CA" dirty="0"/>
              <a:t>Value</a:t>
            </a:r>
          </a:p>
          <a:p>
            <a:pPr lvl="1"/>
            <a:r>
              <a:rPr lang="en-CA" dirty="0"/>
              <a:t>Tchaikovsky (an item) is the value </a:t>
            </a:r>
          </a:p>
          <a:p>
            <a:pPr lvl="1"/>
            <a:r>
              <a:rPr lang="en-CA" dirty="0"/>
              <a:t>Values can also be numbers: date, geo coordinates, link to an image in Wikimedia commons</a:t>
            </a:r>
          </a:p>
          <a:p>
            <a:r>
              <a:rPr lang="en-CA" dirty="0"/>
              <a:t>Statement</a:t>
            </a:r>
          </a:p>
          <a:p>
            <a:pPr lvl="1"/>
            <a:r>
              <a:rPr lang="en-CA" dirty="0"/>
              <a:t>Item + property + value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351722" y="6369225"/>
            <a:ext cx="833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https://linkeddigitalfuture.ca/wikidata/</a:t>
            </a:r>
            <a:r>
              <a:rPr lang="en-CA" dirty="0"/>
              <a:t> series of workshops by CAPACOA, CTQ</a:t>
            </a:r>
          </a:p>
        </p:txBody>
      </p:sp>
    </p:spTree>
    <p:extLst>
      <p:ext uri="{BB962C8B-B14F-4D97-AF65-F5344CB8AC3E}">
        <p14:creationId xmlns:p14="http://schemas.microsoft.com/office/powerpoint/2010/main" val="13145610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Wikimedia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66 million freely usable media files to which anyone can contribute</a:t>
            </a:r>
          </a:p>
          <a:p>
            <a:endParaRPr lang="en-CA" dirty="0"/>
          </a:p>
          <a:p>
            <a:r>
              <a:rPr lang="en-CA" dirty="0"/>
              <a:t>Media file repository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https://commons.wikimedia.org/wiki/Commons:Welcome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2969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61" y="2190013"/>
            <a:ext cx="2875940" cy="940105"/>
          </a:xfrm>
        </p:spPr>
        <p:txBody>
          <a:bodyPr>
            <a:normAutofit fontScale="90000"/>
          </a:bodyPr>
          <a:lstStyle/>
          <a:p>
            <a:r>
              <a:rPr lang="en-CA" sz="2400" dirty="0"/>
              <a:t>Wikipedia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A trusted source for Google</a:t>
            </a:r>
            <a:br>
              <a:rPr lang="en-CA" sz="2400" dirty="0"/>
            </a:br>
            <a:r>
              <a:rPr lang="en-CA" sz="2400" dirty="0"/>
              <a:t>used in your knowledge panel, top search result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Unbiased, non-commercial, community publishing standards are stringent</a:t>
            </a:r>
            <a:br>
              <a:rPr lang="en-CA" sz="2400" dirty="0"/>
            </a:br>
            <a:br>
              <a:rPr lang="en-CA" sz="2400" dirty="0"/>
            </a:br>
            <a:r>
              <a:rPr lang="en-CA" sz="2400" dirty="0"/>
              <a:t>Do not get blacklisted!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56" y="154711"/>
            <a:ext cx="8570843" cy="5950814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422145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Wikipedia – Five Principles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It is an encyclopedia (not a soap box, advertising vehicle, directory)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Neutral point of view – verifiable, citations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Free content that anyone can use, edit and distribute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Editors to treat each other with respect and civility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No firm rules – but clear policies and guidelines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541861" y="5111575"/>
            <a:ext cx="8427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https://en.wikipedia.org/wiki/Help:Introduction</a:t>
            </a:r>
            <a:endParaRPr lang="en-CA" dirty="0"/>
          </a:p>
          <a:p>
            <a:r>
              <a:rPr lang="en-CA" dirty="0">
                <a:hlinkClick r:id="rId3"/>
              </a:rPr>
              <a:t>https://en.wikipedia.org/wiki/Help:Introduction_to_policies_and_guidelines/2</a:t>
            </a:r>
            <a:endParaRPr lang="en-CA" dirty="0"/>
          </a:p>
          <a:p>
            <a:r>
              <a:rPr lang="en-CA" dirty="0">
                <a:hlinkClick r:id="rId4"/>
              </a:rPr>
              <a:t>https://en.wikipedia.org/wiki/Wikipedia:Policies_and_guidelines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1742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847" y="1851029"/>
            <a:ext cx="2920241" cy="9401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CA" sz="2400" b="0" dirty="0"/>
              <a:t>Wikis are crowdsourced and thus edit history is transparent and reside alongside the article</a:t>
            </a:r>
            <a:br>
              <a:rPr lang="en-CA" sz="2400" b="0" dirty="0"/>
            </a:br>
            <a:endParaRPr lang="en-CA" sz="24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31" y="234954"/>
            <a:ext cx="7562568" cy="6076950"/>
          </a:xfrm>
          <a:ln>
            <a:solidFill>
              <a:schemeClr val="accent4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3368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Wikidata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Review/Practice: </a:t>
            </a:r>
          </a:p>
          <a:p>
            <a:pPr marL="309563" lvl="1" indent="0" defTabSz="803275">
              <a:buNone/>
            </a:pPr>
            <a:r>
              <a:rPr lang="en-CA" dirty="0">
                <a:solidFill>
                  <a:schemeClr val="accent6"/>
                </a:solidFill>
              </a:rPr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4BEF3-8C62-4B9F-9D46-6FC8B1FF0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18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17D54-4A84-4A91-9577-D743AC07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80" y="1900451"/>
            <a:ext cx="3077189" cy="125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>
                <a:hlinkClick r:id="rId2"/>
              </a:rPr>
              <a:t>https://digitalartsnation.ca/digital-playbook/mastering-discoverability-for-the-performing-arts/</a:t>
            </a:r>
            <a:r>
              <a:rPr lang="en-CA" sz="1600" dirty="0"/>
              <a:t> </a:t>
            </a:r>
          </a:p>
          <a:p>
            <a:endParaRPr lang="en-CA" sz="1600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489D25CD-7DA8-432F-B687-C4351F306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71" y="204337"/>
            <a:ext cx="5210902" cy="644932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469700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accent6"/>
                </a:solidFill>
              </a:rPr>
              <a:t>Wikidata</a:t>
            </a:r>
            <a:r>
              <a:rPr lang="en-CA" dirty="0">
                <a:solidFill>
                  <a:schemeClr val="accent6"/>
                </a:solidFill>
              </a:rPr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Value Chain: February 16 or 19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704-2FC0-4E8C-A38B-ADF9CE5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Discoverability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E88DF-14C0-4A40-B481-2A24AFC39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5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3B7B0-04E3-488C-A797-B69615B0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0" y="2906973"/>
            <a:ext cx="2882290" cy="3223960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Capacity of something to be found, stumbled upon or recommended.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E1E6C-A212-40DD-84A4-A166B95A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0"/>
            <a:ext cx="6554839" cy="6858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51C80F1-8997-4B51-82E0-D0CD387B661D}"/>
              </a:ext>
            </a:extLst>
          </p:cNvPr>
          <p:cNvSpPr/>
          <p:nvPr/>
        </p:nvSpPr>
        <p:spPr>
          <a:xfrm>
            <a:off x="1184459" y="1375335"/>
            <a:ext cx="2882290" cy="464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0625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8704-2FC0-4E8C-A38B-ADF9CE54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Discoverability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E88DF-14C0-4A40-B481-2A24AFC395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3B7B0-04E3-488C-A797-B69615B0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0" y="1649896"/>
            <a:ext cx="2882290" cy="4481037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Capacity of something to be found, stumbled upon or recommended.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589B2-FDC2-4DDB-BD32-3AA0533C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22" y="0"/>
            <a:ext cx="4998756" cy="6858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1700A22-4EDA-489D-A276-026AF1646B26}"/>
              </a:ext>
            </a:extLst>
          </p:cNvPr>
          <p:cNvSpPr/>
          <p:nvPr/>
        </p:nvSpPr>
        <p:spPr>
          <a:xfrm>
            <a:off x="2183642" y="6130933"/>
            <a:ext cx="4162567" cy="546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9131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3916-21B1-4694-A053-5B968F1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Important Web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1E1-95C5-49A5-B783-3D0C718E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/>
          <a:lstStyle/>
          <a:p>
            <a:r>
              <a:rPr lang="en-CA" dirty="0" err="1"/>
              <a:t>Wikidata</a:t>
            </a:r>
            <a:r>
              <a:rPr lang="en-CA" dirty="0"/>
              <a:t> (items, entities) </a:t>
            </a:r>
            <a:r>
              <a:rPr lang="en-CA" dirty="0">
                <a:hlinkClick r:id="rId2"/>
              </a:rPr>
              <a:t>https://www.wikidata.org</a:t>
            </a:r>
            <a:r>
              <a:rPr lang="en-CA" dirty="0"/>
              <a:t> </a:t>
            </a:r>
          </a:p>
          <a:p>
            <a:r>
              <a:rPr lang="en-CA" dirty="0"/>
              <a:t>Wikimedia Commons (media files, images) </a:t>
            </a:r>
            <a:r>
              <a:rPr lang="en-CA" dirty="0">
                <a:hlinkClick r:id="rId3"/>
              </a:rPr>
              <a:t>https://commons.wikimedia.org</a:t>
            </a:r>
            <a:r>
              <a:rPr lang="en-CA" dirty="0"/>
              <a:t>  </a:t>
            </a:r>
          </a:p>
          <a:p>
            <a:r>
              <a:rPr lang="en-CA" dirty="0"/>
              <a:t>Artsdata.ca </a:t>
            </a:r>
            <a:r>
              <a:rPr lang="en-CA" dirty="0">
                <a:hlinkClick r:id="rId4"/>
              </a:rPr>
              <a:t>http://kg.artsdata.ca/</a:t>
            </a:r>
            <a:r>
              <a:rPr lang="en-CA" dirty="0"/>
              <a:t> performing arts </a:t>
            </a:r>
            <a:r>
              <a:rPr lang="en-CA" dirty="0">
                <a:solidFill>
                  <a:schemeClr val="accent4"/>
                </a:solidFill>
              </a:rPr>
              <a:t>– emerging</a:t>
            </a:r>
          </a:p>
          <a:p>
            <a:r>
              <a:rPr lang="en-CA" dirty="0">
                <a:solidFill>
                  <a:schemeClr val="tx1"/>
                </a:solidFill>
              </a:rPr>
              <a:t>Google Business Profile – Knowledge Panel</a:t>
            </a:r>
          </a:p>
          <a:p>
            <a:r>
              <a:rPr lang="en-CA" dirty="0"/>
              <a:t>ISNI (names ID) </a:t>
            </a:r>
            <a:r>
              <a:rPr lang="en-CA" dirty="0">
                <a:hlinkClick r:id="rId5"/>
              </a:rPr>
              <a:t>https://isni.org/</a:t>
            </a:r>
            <a:r>
              <a:rPr lang="en-CA" dirty="0"/>
              <a:t> </a:t>
            </a:r>
          </a:p>
          <a:p>
            <a:r>
              <a:rPr lang="en-CA" dirty="0" err="1"/>
              <a:t>MusicBrainz</a:t>
            </a:r>
            <a:r>
              <a:rPr lang="en-CA" dirty="0"/>
              <a:t> (open music encyclopedia) </a:t>
            </a:r>
            <a:r>
              <a:rPr lang="en-CA" dirty="0">
                <a:hlinkClick r:id="rId6"/>
              </a:rPr>
              <a:t>https://musicbrainz.org</a:t>
            </a:r>
            <a:r>
              <a:rPr lang="en-CA" dirty="0"/>
              <a:t> </a:t>
            </a:r>
          </a:p>
          <a:p>
            <a:r>
              <a:rPr lang="en-CA" dirty="0" err="1"/>
              <a:t>Songkick</a:t>
            </a:r>
            <a:r>
              <a:rPr lang="en-CA" dirty="0"/>
              <a:t> (live shows) </a:t>
            </a:r>
            <a:r>
              <a:rPr lang="en-CA" dirty="0">
                <a:hlinkClick r:id="rId7"/>
              </a:rPr>
              <a:t>https://www.songkick.com</a:t>
            </a:r>
            <a:r>
              <a:rPr lang="en-CA" dirty="0"/>
              <a:t> </a:t>
            </a:r>
          </a:p>
          <a:p>
            <a:r>
              <a:rPr lang="en-CA" dirty="0"/>
              <a:t>IMDb (movies) </a:t>
            </a:r>
            <a:r>
              <a:rPr lang="en-CA" dirty="0">
                <a:hlinkClick r:id="rId8"/>
              </a:rPr>
              <a:t>https://www.imdb.com/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2474-C4D2-4F9C-8D0A-C98D567B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2266259-979D-43D8-8A3A-AA47321CB6FA}"/>
              </a:ext>
            </a:extLst>
          </p:cNvPr>
          <p:cNvSpPr txBox="1">
            <a:spLocks/>
          </p:cNvSpPr>
          <p:nvPr/>
        </p:nvSpPr>
        <p:spPr>
          <a:xfrm>
            <a:off x="668580" y="5405024"/>
            <a:ext cx="11110058" cy="669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39850" indent="-238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>
                <a:solidFill>
                  <a:schemeClr val="accent6"/>
                </a:solidFill>
              </a:rPr>
              <a:t>Wikipedia (not a directory but an encyclopedia)</a:t>
            </a:r>
            <a:endParaRPr lang="en-C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97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of </a:t>
            </a:r>
            <a:r>
              <a:rPr lang="en-CA" dirty="0" err="1"/>
              <a:t>Wikidata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Humans love </a:t>
            </a:r>
            <a:r>
              <a:rPr lang="en-CA" dirty="0">
                <a:solidFill>
                  <a:schemeClr val="accent4"/>
                </a:solidFill>
              </a:rPr>
              <a:t>Wikipedia</a:t>
            </a:r>
            <a:r>
              <a:rPr lang="en-CA" dirty="0"/>
              <a:t>. Machines love both Wikipedia and </a:t>
            </a:r>
            <a:r>
              <a:rPr lang="en-CA" dirty="0" err="1"/>
              <a:t>Wikidata</a:t>
            </a:r>
            <a:r>
              <a:rPr lang="en-CA" dirty="0"/>
              <a:t>. </a:t>
            </a:r>
          </a:p>
          <a:p>
            <a:r>
              <a:rPr lang="en-CA" dirty="0" err="1">
                <a:solidFill>
                  <a:schemeClr val="accent1"/>
                </a:solidFill>
              </a:rPr>
              <a:t>Wikidata</a:t>
            </a:r>
            <a:r>
              <a:rPr lang="en-CA" dirty="0"/>
              <a:t> is the preferred knowledge base for search/answer algorithms and AI-powered tools such as personal assistants because they need access to an unlimited supply of simple and highly structured information. </a:t>
            </a:r>
          </a:p>
          <a:p>
            <a:r>
              <a:rPr lang="en-CA" dirty="0"/>
              <a:t>How do you think search engines manage to display carousels of an artist’s works right on the answer page?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18322" y="5470065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https://linkeddigitalfuture.ca/wikidata/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9884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525" y="365129"/>
            <a:ext cx="6921362" cy="940105"/>
          </a:xfrm>
        </p:spPr>
        <p:txBody>
          <a:bodyPr>
            <a:normAutofit fontScale="90000"/>
          </a:bodyPr>
          <a:lstStyle/>
          <a:p>
            <a:r>
              <a:rPr lang="en-CA" dirty="0"/>
              <a:t>Google loves open knowledge bases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38" y="1497496"/>
            <a:ext cx="8424865" cy="4679467"/>
          </a:xfrm>
        </p:spPr>
        <p:txBody>
          <a:bodyPr>
            <a:normAutofit/>
          </a:bodyPr>
          <a:lstStyle/>
          <a:p>
            <a:r>
              <a:rPr lang="en-CA" dirty="0"/>
              <a:t>Google relies on many open knowledge bases and content repositories to generate rich results and to populate knowledge cards. </a:t>
            </a:r>
          </a:p>
          <a:p>
            <a:r>
              <a:rPr lang="en-CA" dirty="0"/>
              <a:t>Google: </a:t>
            </a:r>
          </a:p>
          <a:p>
            <a:pPr lvl="1"/>
            <a:r>
              <a:rPr lang="en-CA" dirty="0"/>
              <a:t>Displays a short summary from Wikipedia</a:t>
            </a:r>
          </a:p>
          <a:p>
            <a:pPr lvl="1"/>
            <a:r>
              <a:rPr lang="en-CA" dirty="0"/>
              <a:t>Pulls basic factual information from </a:t>
            </a:r>
            <a:r>
              <a:rPr lang="en-CA" dirty="0" err="1"/>
              <a:t>Wikidata</a:t>
            </a:r>
            <a:endParaRPr lang="en-CA" dirty="0"/>
          </a:p>
          <a:p>
            <a:pPr lvl="1"/>
            <a:r>
              <a:rPr lang="en-CA" dirty="0"/>
              <a:t>Retrieves photos from Wikimedia Commons </a:t>
            </a:r>
          </a:p>
          <a:p>
            <a:r>
              <a:rPr lang="en-CA" dirty="0"/>
              <a:t>Wikimedia projects are by no means the only sources of information and content for Google. But they are accessible, easy and powerful platforms for anyone wishing to participate in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280534" y="6307697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https://linkeddigitalfuture.ca/wikidata/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841" cy="6858000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7882430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3997</TotalTime>
  <Words>1021</Words>
  <Application>Microsoft Macintosh PowerPoint</Application>
  <PresentationFormat>Widescreen</PresentationFormat>
  <Paragraphs>139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Workshop  3 Wikidata - Linked, Open Directories</vt:lpstr>
      <vt:lpstr>PowerPoint Presentation</vt:lpstr>
      <vt:lpstr>PowerPoint Presentation</vt:lpstr>
      <vt:lpstr>P.A.D.E Workshop Series (2021 – 2022)</vt:lpstr>
      <vt:lpstr>Discoverability</vt:lpstr>
      <vt:lpstr>Discoverability</vt:lpstr>
      <vt:lpstr>Important Web Directories</vt:lpstr>
      <vt:lpstr>Benefits of Wikidata</vt:lpstr>
      <vt:lpstr>Google loves open knowledge bases </vt:lpstr>
      <vt:lpstr>Wikipedia  Wikidata item</vt:lpstr>
      <vt:lpstr>Wikidata</vt:lpstr>
      <vt:lpstr>Wikidata – Key concepts</vt:lpstr>
      <vt:lpstr>Wikimedia Commons</vt:lpstr>
      <vt:lpstr>Wikipedia  A trusted source for Google used in your knowledge panel, top search result  Unbiased, non-commercial, community publishing standards are stringent  Do not get blacklisted!</vt:lpstr>
      <vt:lpstr>Wikipedia – Five Principles</vt:lpstr>
      <vt:lpstr>Wikis are crowdsourced and thus edit history is transparent and reside alongside the article </vt:lpstr>
      <vt:lpstr>Beyond Fundamentals</vt:lpstr>
      <vt:lpstr>PowerPoint Presentation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470</cp:revision>
  <cp:lastPrinted>2022-01-15T17:35:01Z</cp:lastPrinted>
  <dcterms:created xsi:type="dcterms:W3CDTF">2019-08-28T07:37:23Z</dcterms:created>
  <dcterms:modified xsi:type="dcterms:W3CDTF">2022-01-26T14:35:40Z</dcterms:modified>
</cp:coreProperties>
</file>