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1"/>
  </p:notesMasterIdLst>
  <p:handoutMasterIdLst>
    <p:handoutMasterId r:id="rId32"/>
  </p:handoutMasterIdLst>
  <p:sldIdLst>
    <p:sldId id="416" r:id="rId2"/>
    <p:sldId id="417" r:id="rId3"/>
    <p:sldId id="338" r:id="rId4"/>
    <p:sldId id="419" r:id="rId5"/>
    <p:sldId id="317" r:id="rId6"/>
    <p:sldId id="318" r:id="rId7"/>
    <p:sldId id="393" r:id="rId8"/>
    <p:sldId id="395" r:id="rId9"/>
    <p:sldId id="396" r:id="rId10"/>
    <p:sldId id="266" r:id="rId11"/>
    <p:sldId id="268" r:id="rId12"/>
    <p:sldId id="397" r:id="rId13"/>
    <p:sldId id="325" r:id="rId14"/>
    <p:sldId id="420" r:id="rId15"/>
    <p:sldId id="388" r:id="rId16"/>
    <p:sldId id="323" r:id="rId17"/>
    <p:sldId id="330" r:id="rId18"/>
    <p:sldId id="392" r:id="rId19"/>
    <p:sldId id="384" r:id="rId20"/>
    <p:sldId id="331" r:id="rId21"/>
    <p:sldId id="385" r:id="rId22"/>
    <p:sldId id="386" r:id="rId23"/>
    <p:sldId id="387" r:id="rId24"/>
    <p:sldId id="320" r:id="rId25"/>
    <p:sldId id="326" r:id="rId26"/>
    <p:sldId id="391" r:id="rId27"/>
    <p:sldId id="398" r:id="rId28"/>
    <p:sldId id="407" r:id="rId29"/>
    <p:sldId id="421" r:id="rId3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8ABA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86346" autoAdjust="0"/>
  </p:normalViewPr>
  <p:slideViewPr>
    <p:cSldViewPr snapToGrid="0">
      <p:cViewPr varScale="1">
        <p:scale>
          <a:sx n="75" d="100"/>
          <a:sy n="75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B2366-CC6D-4D12-9E91-7F3D6AEB04CC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F06DE2-C4E1-42E9-97F7-7A798A2F8CBB}">
      <dgm:prSet phldrT="[Text]" custT="1"/>
      <dgm:spPr/>
      <dgm:t>
        <a:bodyPr/>
        <a:lstStyle/>
        <a:p>
          <a:pPr algn="ctr"/>
          <a:r>
            <a:rPr lang="en-US" sz="2800" b="1" dirty="0"/>
            <a:t>Public</a:t>
          </a:r>
        </a:p>
      </dgm:t>
    </dgm:pt>
    <dgm:pt modelId="{A9F44C11-C229-4304-87B1-F220B212C8C3}" type="parTrans" cxnId="{1867E8DD-B5DD-47AD-A8CF-8CAC8192AD69}">
      <dgm:prSet/>
      <dgm:spPr/>
      <dgm:t>
        <a:bodyPr/>
        <a:lstStyle/>
        <a:p>
          <a:endParaRPr lang="en-US" sz="2400"/>
        </a:p>
      </dgm:t>
    </dgm:pt>
    <dgm:pt modelId="{6CC32ECC-7CE1-4AF0-9845-05DF1C36E71B}" type="sibTrans" cxnId="{1867E8DD-B5DD-47AD-A8CF-8CAC8192AD69}">
      <dgm:prSet/>
      <dgm:spPr/>
      <dgm:t>
        <a:bodyPr/>
        <a:lstStyle/>
        <a:p>
          <a:endParaRPr lang="en-US" sz="2400"/>
        </a:p>
      </dgm:t>
    </dgm:pt>
    <dgm:pt modelId="{CD32C3FD-C93B-401E-9EF2-D0F01BB8E090}">
      <dgm:prSet phldrT="[Text]" custT="1"/>
      <dgm:spPr/>
      <dgm:t>
        <a:bodyPr vert="horz"/>
        <a:lstStyle/>
        <a:p>
          <a:pPr algn="l"/>
          <a:r>
            <a:rPr lang="en-US" sz="1600" b="1" dirty="0"/>
            <a:t>MARCHE/ DISTRIBUE L'ART
</a:t>
          </a:r>
          <a:r>
            <a:rPr lang="en-US" sz="1600" b="0" dirty="0" err="1"/>
            <a:t>Séries</a:t>
          </a:r>
          <a:r>
            <a:rPr lang="en-US" sz="1600" b="0" dirty="0"/>
            <a:t>
Festival
Non </a:t>
          </a:r>
          <a:r>
            <a:rPr lang="en-US" sz="1600" b="0" dirty="0" err="1"/>
            <a:t>lucratif</a:t>
          </a:r>
          <a:r>
            <a:rPr lang="en-US" sz="1600" b="0" dirty="0"/>
            <a:t>
Commercial
</a:t>
          </a:r>
          <a:r>
            <a:rPr lang="en-US" sz="1600" b="0" dirty="0" err="1"/>
            <a:t>Occasionnel</a:t>
          </a:r>
          <a:r>
            <a:rPr lang="en-US" sz="1600" b="0" dirty="0"/>
            <a:t>
[</a:t>
          </a:r>
          <a:r>
            <a:rPr lang="en-US" sz="1600" b="0" dirty="0" err="1"/>
            <a:t>certains</a:t>
          </a:r>
          <a:r>
            <a:rPr lang="en-US" sz="1600" b="0" dirty="0"/>
            <a:t> </a:t>
          </a:r>
          <a:r>
            <a:rPr lang="en-US" sz="1600" b="0" dirty="0" err="1"/>
            <a:t>producteurs</a:t>
          </a:r>
          <a:r>
            <a:rPr lang="en-US" sz="1600" b="0" dirty="0"/>
            <a:t>]
[</a:t>
          </a:r>
          <a:r>
            <a:rPr lang="en-US" sz="1600" b="0" dirty="0" err="1"/>
            <a:t>certains</a:t>
          </a:r>
          <a:r>
            <a:rPr lang="en-US" sz="1600" b="0" dirty="0"/>
            <a:t> </a:t>
          </a:r>
          <a:r>
            <a:rPr lang="en-US" sz="1600" b="0" dirty="0" err="1"/>
            <a:t>lieux</a:t>
          </a:r>
          <a:r>
            <a:rPr lang="en-US" sz="1600" b="0" dirty="0"/>
            <a:t>]
</a:t>
          </a:r>
          <a:r>
            <a:rPr lang="en-US" sz="1600" b="0" dirty="0" err="1"/>
            <a:t>Paye</a:t>
          </a:r>
          <a:r>
            <a:rPr lang="en-US" sz="1600" b="0" dirty="0"/>
            <a:t> : </a:t>
          </a:r>
          <a:r>
            <a:rPr lang="en-US" sz="1600" b="0" dirty="0" err="1"/>
            <a:t>producteur</a:t>
          </a:r>
          <a:r>
            <a:rPr lang="en-US" sz="1600" b="0" dirty="0"/>
            <a:t>, salle, marketing, technique, </a:t>
          </a:r>
          <a:r>
            <a:rPr lang="en-US" sz="1600" b="0" dirty="0" err="1"/>
            <a:t>certains</a:t>
          </a:r>
          <a:r>
            <a:rPr lang="en-US" sz="1600" b="0" dirty="0"/>
            <a:t> frais de </a:t>
          </a:r>
          <a:r>
            <a:rPr lang="en-US" sz="1600" b="0" dirty="0" err="1"/>
            <a:t>tournée</a:t>
          </a:r>
          <a:endParaRPr lang="en-US" sz="1600" b="0" dirty="0"/>
        </a:p>
      </dgm:t>
    </dgm:pt>
    <dgm:pt modelId="{45E559A8-EA68-4FD0-8FE9-58EBC2CB978D}" type="parTrans" cxnId="{DEF0388F-EF8E-4ACF-BBCE-9EDCE25AB27B}">
      <dgm:prSet/>
      <dgm:spPr/>
      <dgm:t>
        <a:bodyPr/>
        <a:lstStyle/>
        <a:p>
          <a:endParaRPr lang="en-US" sz="2400"/>
        </a:p>
      </dgm:t>
    </dgm:pt>
    <dgm:pt modelId="{60427FB8-36A7-4693-A8DF-DFC5E84EE9D0}" type="sibTrans" cxnId="{DEF0388F-EF8E-4ACF-BBCE-9EDCE25AB27B}">
      <dgm:prSet/>
      <dgm:spPr/>
      <dgm:t>
        <a:bodyPr/>
        <a:lstStyle/>
        <a:p>
          <a:endParaRPr lang="en-US" sz="2400"/>
        </a:p>
      </dgm:t>
    </dgm:pt>
    <dgm:pt modelId="{959B8367-D32E-470D-BCA9-37A0F090BDD4}">
      <dgm:prSet phldrT="[Text]" custT="1"/>
      <dgm:spPr/>
      <dgm:t>
        <a:bodyPr vert="horz"/>
        <a:lstStyle/>
        <a:p>
          <a:pPr algn="ctr"/>
          <a:r>
            <a:rPr lang="en-US" sz="2800" b="1" dirty="0" err="1"/>
            <a:t>Diffuseur</a:t>
          </a:r>
          <a:endParaRPr lang="en-US" sz="3200" b="1" dirty="0"/>
        </a:p>
      </dgm:t>
    </dgm:pt>
    <dgm:pt modelId="{AD2B9B94-363F-4B9C-993B-1C5BCD149BD8}" type="parTrans" cxnId="{BE3A408F-35A6-4934-8620-9E66186FC4A8}">
      <dgm:prSet/>
      <dgm:spPr/>
      <dgm:t>
        <a:bodyPr/>
        <a:lstStyle/>
        <a:p>
          <a:endParaRPr lang="en-US" sz="2400"/>
        </a:p>
      </dgm:t>
    </dgm:pt>
    <dgm:pt modelId="{5AC64B98-87E4-4939-BA13-90E1BB947AF4}" type="sibTrans" cxnId="{BE3A408F-35A6-4934-8620-9E66186FC4A8}">
      <dgm:prSet/>
      <dgm:spPr/>
      <dgm:t>
        <a:bodyPr/>
        <a:lstStyle/>
        <a:p>
          <a:endParaRPr lang="en-US" sz="2400"/>
        </a:p>
      </dgm:t>
    </dgm:pt>
    <dgm:pt modelId="{83919550-0993-4C51-A723-4B3E170F1D03}">
      <dgm:prSet phldrT="[Text]" custT="1"/>
      <dgm:spPr/>
      <dgm:t>
        <a:bodyPr vert="horz"/>
        <a:lstStyle/>
        <a:p>
          <a:pPr algn="ctr"/>
          <a:r>
            <a:rPr lang="en-US" sz="2000" b="1" dirty="0" err="1"/>
            <a:t>Producteurs</a:t>
          </a:r>
          <a:endParaRPr lang="en-US" sz="2000" b="1" dirty="0"/>
        </a:p>
      </dgm:t>
    </dgm:pt>
    <dgm:pt modelId="{D3ECA50D-B8A5-4E96-9B6D-93A18AF2F275}" type="sibTrans" cxnId="{5031CB7F-BB77-4F0A-9341-AA9D31EB49F7}">
      <dgm:prSet/>
      <dgm:spPr/>
      <dgm:t>
        <a:bodyPr/>
        <a:lstStyle/>
        <a:p>
          <a:endParaRPr lang="en-US" sz="4400"/>
        </a:p>
      </dgm:t>
    </dgm:pt>
    <dgm:pt modelId="{B7D89CFF-76DD-4970-B534-8E339246EAF9}" type="parTrans" cxnId="{5031CB7F-BB77-4F0A-9341-AA9D31EB49F7}">
      <dgm:prSet/>
      <dgm:spPr/>
      <dgm:t>
        <a:bodyPr/>
        <a:lstStyle/>
        <a:p>
          <a:endParaRPr lang="en-US" sz="4400"/>
        </a:p>
      </dgm:t>
    </dgm:pt>
    <dgm:pt modelId="{D3C53740-B5EC-4FCA-A2B9-57654FC778F4}">
      <dgm:prSet phldrT="[Text]" custT="1"/>
      <dgm:spPr/>
      <dgm:t>
        <a:bodyPr vert="horz"/>
        <a:lstStyle/>
        <a:p>
          <a:pPr algn="ctr"/>
          <a:r>
            <a:rPr lang="en-US" sz="2800" b="1" dirty="0"/>
            <a:t>Artiste</a:t>
          </a:r>
        </a:p>
      </dgm:t>
    </dgm:pt>
    <dgm:pt modelId="{E237428C-EFA2-491B-87DE-B6F1818D5DC7}" type="parTrans" cxnId="{8C1073C6-F071-4CE7-8D30-42750F0DA48F}">
      <dgm:prSet/>
      <dgm:spPr/>
      <dgm:t>
        <a:bodyPr/>
        <a:lstStyle/>
        <a:p>
          <a:endParaRPr lang="en-US" sz="2400"/>
        </a:p>
      </dgm:t>
    </dgm:pt>
    <dgm:pt modelId="{6CF6ED53-523C-44C9-8B45-6C0564955527}" type="sibTrans" cxnId="{8C1073C6-F071-4CE7-8D30-42750F0DA48F}">
      <dgm:prSet/>
      <dgm:spPr/>
      <dgm:t>
        <a:bodyPr/>
        <a:lstStyle/>
        <a:p>
          <a:endParaRPr lang="en-US" sz="2400"/>
        </a:p>
      </dgm:t>
    </dgm:pt>
    <dgm:pt modelId="{8601323E-7D1D-459C-BEE9-6F702597311C}">
      <dgm:prSet phldrT="[Text]" custT="1"/>
      <dgm:spPr/>
      <dgm:t>
        <a:bodyPr vert="horz"/>
        <a:lstStyle/>
        <a:p>
          <a:pPr algn="l"/>
          <a:r>
            <a:rPr lang="en-US" sz="1600" b="1" dirty="0"/>
            <a:t>FAIT DE L'ART
</a:t>
          </a:r>
          <a:r>
            <a:rPr lang="en-US" sz="1600" b="0" dirty="0"/>
            <a:t>Dramaturges
</a:t>
          </a:r>
          <a:r>
            <a:rPr lang="en-US" sz="1600" b="0" dirty="0" err="1"/>
            <a:t>Chorégraphes</a:t>
          </a:r>
          <a:r>
            <a:rPr lang="en-US" sz="1600" b="0" dirty="0"/>
            <a:t>
</a:t>
          </a:r>
          <a:r>
            <a:rPr lang="en-US" sz="1600" b="0" dirty="0" err="1"/>
            <a:t>Compositeurs</a:t>
          </a:r>
          <a:r>
            <a:rPr lang="en-US" sz="1600" b="0" dirty="0"/>
            <a:t>
</a:t>
          </a:r>
          <a:r>
            <a:rPr lang="en-US" sz="1600" b="0" dirty="0" err="1"/>
            <a:t>Conteurs</a:t>
          </a:r>
          <a:endParaRPr lang="en-US" sz="1600" b="0" dirty="0"/>
        </a:p>
      </dgm:t>
    </dgm:pt>
    <dgm:pt modelId="{5E015469-B3AF-4B79-A25F-9CFF0F018645}" type="parTrans" cxnId="{F0E1D6EA-FFA8-433B-A69A-D0DEA04A9795}">
      <dgm:prSet/>
      <dgm:spPr/>
      <dgm:t>
        <a:bodyPr/>
        <a:lstStyle/>
        <a:p>
          <a:endParaRPr lang="en-US" sz="2400"/>
        </a:p>
      </dgm:t>
    </dgm:pt>
    <dgm:pt modelId="{5E343E92-B096-4B1C-880C-63736CA0AF79}" type="sibTrans" cxnId="{F0E1D6EA-FFA8-433B-A69A-D0DEA04A9795}">
      <dgm:prSet/>
      <dgm:spPr/>
      <dgm:t>
        <a:bodyPr/>
        <a:lstStyle/>
        <a:p>
          <a:endParaRPr lang="en-US" sz="2400"/>
        </a:p>
      </dgm:t>
    </dgm:pt>
    <dgm:pt modelId="{CEF0288B-E91C-4269-9A6F-4F125F0F77BC}">
      <dgm:prSet phldrT="[Text]" custT="1"/>
      <dgm:spPr/>
      <dgm:t>
        <a:bodyPr/>
        <a:lstStyle/>
        <a:p>
          <a:pPr algn="l"/>
          <a:r>
            <a:rPr lang="en-US" sz="1600" b="1" dirty="0"/>
            <a:t>FAIT / INTERPRÈTE L'ART
</a:t>
          </a:r>
          <a:r>
            <a:rPr lang="en-US" sz="1600" b="0" dirty="0"/>
            <a:t>Compagnies des arts de la </a:t>
          </a:r>
          <a:r>
            <a:rPr lang="en-US" sz="1600" b="0" dirty="0" err="1"/>
            <a:t>scène</a:t>
          </a:r>
          <a:r>
            <a:rPr lang="en-US" sz="1600" b="0" dirty="0"/>
            <a:t>
</a:t>
          </a:r>
          <a:r>
            <a:rPr lang="en-US" sz="1600" b="0" dirty="0" err="1"/>
            <a:t>Interprètes</a:t>
          </a:r>
          <a:r>
            <a:rPr lang="en-US" sz="1600" b="0" dirty="0"/>
            <a:t> </a:t>
          </a:r>
          <a:r>
            <a:rPr lang="en-US" sz="1600" b="0" dirty="0" err="1"/>
            <a:t>indépendants</a:t>
          </a:r>
          <a:r>
            <a:rPr lang="en-US" sz="1600" b="0" dirty="0"/>
            <a:t>
</a:t>
          </a:r>
          <a:r>
            <a:rPr lang="en-US" sz="1600" b="0" dirty="0" err="1"/>
            <a:t>Rémunération</a:t>
          </a:r>
          <a:r>
            <a:rPr lang="en-US" sz="1600" b="0" dirty="0"/>
            <a:t> : </a:t>
          </a:r>
          <a:r>
            <a:rPr lang="en-US" sz="1600" b="0" dirty="0" err="1"/>
            <a:t>Interprètes</a:t>
          </a:r>
          <a:r>
            <a:rPr lang="en-US" sz="1600" b="0" dirty="0"/>
            <a:t>, </a:t>
          </a:r>
          <a:r>
            <a:rPr lang="en-US" sz="1600" b="0" dirty="0" err="1"/>
            <a:t>concepteurs</a:t>
          </a:r>
          <a:r>
            <a:rPr lang="en-US" sz="1600" b="0" dirty="0"/>
            <a:t>, </a:t>
          </a:r>
          <a:r>
            <a:rPr lang="en-US" sz="1600" b="0" dirty="0" err="1"/>
            <a:t>réalisateurs</a:t>
          </a:r>
          <a:r>
            <a:rPr lang="en-US" sz="1600" b="0" dirty="0"/>
            <a:t>, </a:t>
          </a:r>
          <a:r>
            <a:rPr lang="en-US" sz="1600" b="0" dirty="0" err="1"/>
            <a:t>répétition</a:t>
          </a:r>
          <a:r>
            <a:rPr lang="en-US" sz="1600" b="0" dirty="0"/>
            <a:t>, la </a:t>
          </a:r>
          <a:r>
            <a:rPr lang="en-US" sz="1600" b="0" dirty="0" err="1"/>
            <a:t>plupart</a:t>
          </a:r>
          <a:r>
            <a:rPr lang="en-US" sz="1600" b="0" dirty="0"/>
            <a:t> des frais de </a:t>
          </a:r>
          <a:r>
            <a:rPr lang="en-US" sz="1600" b="0" dirty="0" err="1"/>
            <a:t>tournée</a:t>
          </a:r>
          <a:endParaRPr lang="en-US" sz="1600" b="0" dirty="0"/>
        </a:p>
      </dgm:t>
    </dgm:pt>
    <dgm:pt modelId="{F4D527B8-29BE-4DC6-A446-18854F894418}" type="parTrans" cxnId="{1C8F2191-E309-4046-B262-0028AE6C0E8A}">
      <dgm:prSet/>
      <dgm:spPr/>
      <dgm:t>
        <a:bodyPr/>
        <a:lstStyle/>
        <a:p>
          <a:endParaRPr lang="en-US" sz="2400"/>
        </a:p>
      </dgm:t>
    </dgm:pt>
    <dgm:pt modelId="{41413261-2550-44FC-A667-0F0415448DD8}" type="sibTrans" cxnId="{1C8F2191-E309-4046-B262-0028AE6C0E8A}">
      <dgm:prSet/>
      <dgm:spPr/>
      <dgm:t>
        <a:bodyPr/>
        <a:lstStyle/>
        <a:p>
          <a:endParaRPr lang="en-US" sz="2400"/>
        </a:p>
      </dgm:t>
    </dgm:pt>
    <dgm:pt modelId="{69056AF8-CABE-4467-AC12-FDF68154BBA4}">
      <dgm:prSet phldrT="[Text]" custT="1"/>
      <dgm:spPr/>
      <dgm:t>
        <a:bodyPr/>
        <a:lstStyle/>
        <a:p>
          <a:pPr algn="ctr"/>
          <a:r>
            <a:rPr lang="en-US" sz="2800" b="1" dirty="0"/>
            <a:t>Salle</a:t>
          </a:r>
        </a:p>
      </dgm:t>
    </dgm:pt>
    <dgm:pt modelId="{2932F5C9-409E-4A1E-940A-E7441C9B6A67}" type="parTrans" cxnId="{73D7EEA5-0B37-4F2F-BEC0-C30D5426BC40}">
      <dgm:prSet/>
      <dgm:spPr/>
      <dgm:t>
        <a:bodyPr/>
        <a:lstStyle/>
        <a:p>
          <a:endParaRPr lang="en-US" sz="2400"/>
        </a:p>
      </dgm:t>
    </dgm:pt>
    <dgm:pt modelId="{830C328B-19F4-4493-8B7B-5249885DD3FC}" type="sibTrans" cxnId="{73D7EEA5-0B37-4F2F-BEC0-C30D5426BC40}">
      <dgm:prSet/>
      <dgm:spPr/>
      <dgm:t>
        <a:bodyPr/>
        <a:lstStyle/>
        <a:p>
          <a:endParaRPr lang="en-US" sz="2400"/>
        </a:p>
      </dgm:t>
    </dgm:pt>
    <dgm:pt modelId="{5FE80243-C7B2-4DCB-BFFE-C48F78E27307}">
      <dgm:prSet phldrT="[Text]" custT="1"/>
      <dgm:spPr/>
      <dgm:t>
        <a:bodyPr/>
        <a:lstStyle/>
        <a:p>
          <a:pPr algn="l"/>
          <a:r>
            <a:rPr lang="en-US" sz="1600" b="1" dirty="0"/>
            <a:t>FACILITE / DISTRIBUE L'ART
</a:t>
          </a:r>
          <a:r>
            <a:rPr lang="en-US" sz="1600" b="0" dirty="0" err="1"/>
            <a:t>Transactionnel</a:t>
          </a:r>
          <a:r>
            <a:rPr lang="en-US" sz="1600" b="0" dirty="0"/>
            <a:t>
</a:t>
          </a:r>
          <a:r>
            <a:rPr lang="en-US" sz="1600" b="0" dirty="0" err="1"/>
            <a:t>Paie</a:t>
          </a:r>
          <a:r>
            <a:rPr lang="en-US" sz="1600" b="0" dirty="0"/>
            <a:t> : frais de </a:t>
          </a:r>
          <a:r>
            <a:rPr lang="en-US" sz="1600" b="0" dirty="0" err="1"/>
            <a:t>fonctionnement</a:t>
          </a:r>
          <a:endParaRPr lang="en-US" sz="1600" b="0" dirty="0"/>
        </a:p>
      </dgm:t>
    </dgm:pt>
    <dgm:pt modelId="{09F49C8E-C081-4D85-8D05-131157A80B69}" type="parTrans" cxnId="{9FDB0D8F-2F03-4898-B56D-25BADEE69E25}">
      <dgm:prSet/>
      <dgm:spPr/>
      <dgm:t>
        <a:bodyPr/>
        <a:lstStyle/>
        <a:p>
          <a:endParaRPr lang="en-US" sz="2400"/>
        </a:p>
      </dgm:t>
    </dgm:pt>
    <dgm:pt modelId="{50ED1EC4-F420-4C52-926B-7D4F58D46EA2}" type="sibTrans" cxnId="{9FDB0D8F-2F03-4898-B56D-25BADEE69E25}">
      <dgm:prSet/>
      <dgm:spPr/>
      <dgm:t>
        <a:bodyPr/>
        <a:lstStyle/>
        <a:p>
          <a:endParaRPr lang="en-US" sz="2400"/>
        </a:p>
      </dgm:t>
    </dgm:pt>
    <dgm:pt modelId="{39EE0D3F-4876-4019-9A39-589D96842C49}">
      <dgm:prSet phldrT="[Text]" custT="1"/>
      <dgm:spPr/>
      <dgm:t>
        <a:bodyPr/>
        <a:lstStyle/>
        <a:p>
          <a:pPr algn="l"/>
          <a:r>
            <a:rPr lang="en-US" sz="1600" b="1" dirty="0" err="1"/>
            <a:t>Achète</a:t>
          </a:r>
          <a:r>
            <a:rPr lang="en-US" sz="1600" b="1" dirty="0"/>
            <a:t> </a:t>
          </a:r>
          <a:r>
            <a:rPr lang="en-US" sz="1600" b="1" dirty="0" err="1"/>
            <a:t>l’artCONSUMES</a:t>
          </a:r>
          <a:r>
            <a:rPr lang="en-US" sz="1600" b="1" dirty="0"/>
            <a:t> ART</a:t>
          </a:r>
        </a:p>
      </dgm:t>
    </dgm:pt>
    <dgm:pt modelId="{B3C8FFF2-61D1-4D04-B8B3-7D2A963C2C71}" type="parTrans" cxnId="{D3A9D7F2-4953-4ABD-9A72-CD0BEBD4041B}">
      <dgm:prSet/>
      <dgm:spPr/>
      <dgm:t>
        <a:bodyPr/>
        <a:lstStyle/>
        <a:p>
          <a:endParaRPr lang="en-US" sz="2400"/>
        </a:p>
      </dgm:t>
    </dgm:pt>
    <dgm:pt modelId="{1E969595-6E14-4238-8CE0-0589B6F0FE66}" type="sibTrans" cxnId="{D3A9D7F2-4953-4ABD-9A72-CD0BEBD4041B}">
      <dgm:prSet/>
      <dgm:spPr/>
      <dgm:t>
        <a:bodyPr/>
        <a:lstStyle/>
        <a:p>
          <a:endParaRPr lang="en-US" sz="2400"/>
        </a:p>
      </dgm:t>
    </dgm:pt>
    <dgm:pt modelId="{5744C3EA-5C77-478C-9FD6-04A40FC12CB4}">
      <dgm:prSet phldrT="[Text]" custT="1"/>
      <dgm:spPr/>
      <dgm:t>
        <a:bodyPr/>
        <a:lstStyle/>
        <a:p>
          <a:pPr algn="l"/>
          <a:r>
            <a:rPr lang="en-US" sz="1600" b="0" dirty="0" err="1"/>
            <a:t>Achète</a:t>
          </a:r>
          <a:r>
            <a:rPr lang="en-US" sz="1600" b="0" dirty="0"/>
            <a:t> des billets</a:t>
          </a:r>
        </a:p>
      </dgm:t>
    </dgm:pt>
    <dgm:pt modelId="{38657EC2-0972-426D-B323-E8EA65398656}" type="parTrans" cxnId="{8E3FEEA5-6F8D-40BC-9231-A9A9672E8EF8}">
      <dgm:prSet/>
      <dgm:spPr/>
      <dgm:t>
        <a:bodyPr/>
        <a:lstStyle/>
        <a:p>
          <a:endParaRPr lang="en-US" sz="2400"/>
        </a:p>
      </dgm:t>
    </dgm:pt>
    <dgm:pt modelId="{9D3ACC87-789D-4B92-B89B-A533892E2DEC}" type="sibTrans" cxnId="{8E3FEEA5-6F8D-40BC-9231-A9A9672E8EF8}">
      <dgm:prSet/>
      <dgm:spPr/>
      <dgm:t>
        <a:bodyPr/>
        <a:lstStyle/>
        <a:p>
          <a:endParaRPr lang="en-US" sz="2400"/>
        </a:p>
      </dgm:t>
    </dgm:pt>
    <dgm:pt modelId="{9BBDDDC3-3E13-4511-8A46-9C82590C5992}" type="pres">
      <dgm:prSet presAssocID="{DB0B2366-CC6D-4D12-9E91-7F3D6AEB04CC}" presName="Name0" presStyleCnt="0">
        <dgm:presLayoutVars>
          <dgm:dir/>
          <dgm:animLvl val="lvl"/>
          <dgm:resizeHandles val="exact"/>
        </dgm:presLayoutVars>
      </dgm:prSet>
      <dgm:spPr/>
    </dgm:pt>
    <dgm:pt modelId="{EADE8E27-67EC-49AB-A95F-16F3F277F749}" type="pres">
      <dgm:prSet presAssocID="{D3C53740-B5EC-4FCA-A2B9-57654FC778F4}" presName="composite" presStyleCnt="0"/>
      <dgm:spPr/>
    </dgm:pt>
    <dgm:pt modelId="{10B0F07E-F81B-41C2-AC21-B286D3F37123}" type="pres">
      <dgm:prSet presAssocID="{D3C53740-B5EC-4FCA-A2B9-57654FC778F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8961F3E-3588-49B9-A423-438AB6FF2319}" type="pres">
      <dgm:prSet presAssocID="{D3C53740-B5EC-4FCA-A2B9-57654FC778F4}" presName="desTx" presStyleLbl="alignAccFollowNode1" presStyleIdx="0" presStyleCnt="5">
        <dgm:presLayoutVars>
          <dgm:bulletEnabled val="1"/>
        </dgm:presLayoutVars>
      </dgm:prSet>
      <dgm:spPr/>
    </dgm:pt>
    <dgm:pt modelId="{20352E52-03A2-4B2C-A90B-495A465D0F8E}" type="pres">
      <dgm:prSet presAssocID="{6CF6ED53-523C-44C9-8B45-6C0564955527}" presName="space" presStyleCnt="0"/>
      <dgm:spPr/>
    </dgm:pt>
    <dgm:pt modelId="{23721D18-EB4F-44B5-9A22-E4517E24FE54}" type="pres">
      <dgm:prSet presAssocID="{83919550-0993-4C51-A723-4B3E170F1D03}" presName="composite" presStyleCnt="0"/>
      <dgm:spPr/>
    </dgm:pt>
    <dgm:pt modelId="{2D5912AD-74A3-462D-B669-95C46983D61B}" type="pres">
      <dgm:prSet presAssocID="{83919550-0993-4C51-A723-4B3E170F1D0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AA2D308-0656-494B-86FD-DB9DF7F488AC}" type="pres">
      <dgm:prSet presAssocID="{83919550-0993-4C51-A723-4B3E170F1D03}" presName="desTx" presStyleLbl="alignAccFollowNode1" presStyleIdx="1" presStyleCnt="5">
        <dgm:presLayoutVars>
          <dgm:bulletEnabled val="1"/>
        </dgm:presLayoutVars>
      </dgm:prSet>
      <dgm:spPr/>
    </dgm:pt>
    <dgm:pt modelId="{3C7B90C1-B94C-4C21-B43A-F9A32FE56655}" type="pres">
      <dgm:prSet presAssocID="{D3ECA50D-B8A5-4E96-9B6D-93A18AF2F275}" presName="space" presStyleCnt="0"/>
      <dgm:spPr/>
    </dgm:pt>
    <dgm:pt modelId="{CD1A8540-859B-4E73-81BB-7BE8AD91E4E2}" type="pres">
      <dgm:prSet presAssocID="{959B8367-D32E-470D-BCA9-37A0F090BDD4}" presName="composite" presStyleCnt="0"/>
      <dgm:spPr/>
    </dgm:pt>
    <dgm:pt modelId="{A3F0CA12-5E48-413E-9738-13DC1C5DC4BC}" type="pres">
      <dgm:prSet presAssocID="{959B8367-D32E-470D-BCA9-37A0F090BDD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A3722ADE-635D-45D4-ADFA-A54652ECB2FC}" type="pres">
      <dgm:prSet presAssocID="{959B8367-D32E-470D-BCA9-37A0F090BDD4}" presName="desTx" presStyleLbl="alignAccFollowNode1" presStyleIdx="2" presStyleCnt="5">
        <dgm:presLayoutVars>
          <dgm:bulletEnabled val="1"/>
        </dgm:presLayoutVars>
      </dgm:prSet>
      <dgm:spPr/>
    </dgm:pt>
    <dgm:pt modelId="{0BE81091-4B3D-4BD7-B348-88452881D685}" type="pres">
      <dgm:prSet presAssocID="{5AC64B98-87E4-4939-BA13-90E1BB947AF4}" presName="space" presStyleCnt="0"/>
      <dgm:spPr/>
    </dgm:pt>
    <dgm:pt modelId="{875CE406-58A5-4FE0-8EB9-F9E466B4483A}" type="pres">
      <dgm:prSet presAssocID="{69056AF8-CABE-4467-AC12-FDF68154BBA4}" presName="composite" presStyleCnt="0"/>
      <dgm:spPr/>
    </dgm:pt>
    <dgm:pt modelId="{F0B8B5D5-F39C-4ECD-8BA0-DBDB3FC38253}" type="pres">
      <dgm:prSet presAssocID="{69056AF8-CABE-4467-AC12-FDF68154BBA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4F4D8C5-88C9-4B8C-8C71-A2E6416B533A}" type="pres">
      <dgm:prSet presAssocID="{69056AF8-CABE-4467-AC12-FDF68154BBA4}" presName="desTx" presStyleLbl="alignAccFollowNode1" presStyleIdx="3" presStyleCnt="5">
        <dgm:presLayoutVars>
          <dgm:bulletEnabled val="1"/>
        </dgm:presLayoutVars>
      </dgm:prSet>
      <dgm:spPr/>
    </dgm:pt>
    <dgm:pt modelId="{E433B4DB-351D-4990-A632-5762835337D5}" type="pres">
      <dgm:prSet presAssocID="{830C328B-19F4-4493-8B7B-5249885DD3FC}" presName="space" presStyleCnt="0"/>
      <dgm:spPr/>
    </dgm:pt>
    <dgm:pt modelId="{564E597A-C7CC-42DC-9FAD-E264B8CD4D93}" type="pres">
      <dgm:prSet presAssocID="{7AF06DE2-C4E1-42E9-97F7-7A798A2F8CBB}" presName="composite" presStyleCnt="0"/>
      <dgm:spPr/>
    </dgm:pt>
    <dgm:pt modelId="{651299D5-ADBF-4814-ABF2-FFC55020FBE0}" type="pres">
      <dgm:prSet presAssocID="{7AF06DE2-C4E1-42E9-97F7-7A798A2F8CB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57B176F-3FB8-4D3A-BE56-BB17C79DDB1A}" type="pres">
      <dgm:prSet presAssocID="{7AF06DE2-C4E1-42E9-97F7-7A798A2F8CBB}" presName="desTx" presStyleLbl="alignAccFollowNode1" presStyleIdx="4" presStyleCnt="5" custLinFactNeighborX="-76087" custLinFactNeighborY="4617">
        <dgm:presLayoutVars>
          <dgm:bulletEnabled val="1"/>
        </dgm:presLayoutVars>
      </dgm:prSet>
      <dgm:spPr/>
    </dgm:pt>
  </dgm:ptLst>
  <dgm:cxnLst>
    <dgm:cxn modelId="{59AF730F-AE93-4B65-8DC1-06656454E910}" type="presOf" srcId="{959B8367-D32E-470D-BCA9-37A0F090BDD4}" destId="{A3F0CA12-5E48-413E-9738-13DC1C5DC4BC}" srcOrd="0" destOrd="0" presId="urn:microsoft.com/office/officeart/2005/8/layout/hList1"/>
    <dgm:cxn modelId="{67E6F229-CD97-4DED-85B1-443B1DFF9CDC}" type="presOf" srcId="{8601323E-7D1D-459C-BEE9-6F702597311C}" destId="{28961F3E-3588-49B9-A423-438AB6FF2319}" srcOrd="0" destOrd="0" presId="urn:microsoft.com/office/officeart/2005/8/layout/hList1"/>
    <dgm:cxn modelId="{19E57740-CA96-4141-8038-C2843FFB82FD}" type="presOf" srcId="{83919550-0993-4C51-A723-4B3E170F1D03}" destId="{2D5912AD-74A3-462D-B669-95C46983D61B}" srcOrd="0" destOrd="0" presId="urn:microsoft.com/office/officeart/2005/8/layout/hList1"/>
    <dgm:cxn modelId="{D1E99369-D56B-4261-AB80-C6C410C65190}" type="presOf" srcId="{D3C53740-B5EC-4FCA-A2B9-57654FC778F4}" destId="{10B0F07E-F81B-41C2-AC21-B286D3F37123}" srcOrd="0" destOrd="0" presId="urn:microsoft.com/office/officeart/2005/8/layout/hList1"/>
    <dgm:cxn modelId="{5031CB7F-BB77-4F0A-9341-AA9D31EB49F7}" srcId="{DB0B2366-CC6D-4D12-9E91-7F3D6AEB04CC}" destId="{83919550-0993-4C51-A723-4B3E170F1D03}" srcOrd="1" destOrd="0" parTransId="{B7D89CFF-76DD-4970-B534-8E339246EAF9}" sibTransId="{D3ECA50D-B8A5-4E96-9B6D-93A18AF2F275}"/>
    <dgm:cxn modelId="{9FDB0D8F-2F03-4898-B56D-25BADEE69E25}" srcId="{69056AF8-CABE-4467-AC12-FDF68154BBA4}" destId="{5FE80243-C7B2-4DCB-BFFE-C48F78E27307}" srcOrd="0" destOrd="0" parTransId="{09F49C8E-C081-4D85-8D05-131157A80B69}" sibTransId="{50ED1EC4-F420-4C52-926B-7D4F58D46EA2}"/>
    <dgm:cxn modelId="{DEF0388F-EF8E-4ACF-BBCE-9EDCE25AB27B}" srcId="{959B8367-D32E-470D-BCA9-37A0F090BDD4}" destId="{CD32C3FD-C93B-401E-9EF2-D0F01BB8E090}" srcOrd="0" destOrd="0" parTransId="{45E559A8-EA68-4FD0-8FE9-58EBC2CB978D}" sibTransId="{60427FB8-36A7-4693-A8DF-DFC5E84EE9D0}"/>
    <dgm:cxn modelId="{BE3A408F-35A6-4934-8620-9E66186FC4A8}" srcId="{DB0B2366-CC6D-4D12-9E91-7F3D6AEB04CC}" destId="{959B8367-D32E-470D-BCA9-37A0F090BDD4}" srcOrd="2" destOrd="0" parTransId="{AD2B9B94-363F-4B9C-993B-1C5BCD149BD8}" sibTransId="{5AC64B98-87E4-4939-BA13-90E1BB947AF4}"/>
    <dgm:cxn modelId="{1C8F2191-E309-4046-B262-0028AE6C0E8A}" srcId="{83919550-0993-4C51-A723-4B3E170F1D03}" destId="{CEF0288B-E91C-4269-9A6F-4F125F0F77BC}" srcOrd="0" destOrd="0" parTransId="{F4D527B8-29BE-4DC6-A446-18854F894418}" sibTransId="{41413261-2550-44FC-A667-0F0415448DD8}"/>
    <dgm:cxn modelId="{5592B393-1E32-4DAC-8D24-3FF74D55BAE0}" type="presOf" srcId="{DB0B2366-CC6D-4D12-9E91-7F3D6AEB04CC}" destId="{9BBDDDC3-3E13-4511-8A46-9C82590C5992}" srcOrd="0" destOrd="0" presId="urn:microsoft.com/office/officeart/2005/8/layout/hList1"/>
    <dgm:cxn modelId="{E2B822A2-777F-4E86-B2DA-0B69F1699A9E}" type="presOf" srcId="{5744C3EA-5C77-478C-9FD6-04A40FC12CB4}" destId="{C57B176F-3FB8-4D3A-BE56-BB17C79DDB1A}" srcOrd="0" destOrd="1" presId="urn:microsoft.com/office/officeart/2005/8/layout/hList1"/>
    <dgm:cxn modelId="{8E3FEEA5-6F8D-40BC-9231-A9A9672E8EF8}" srcId="{7AF06DE2-C4E1-42E9-97F7-7A798A2F8CBB}" destId="{5744C3EA-5C77-478C-9FD6-04A40FC12CB4}" srcOrd="1" destOrd="0" parTransId="{38657EC2-0972-426D-B323-E8EA65398656}" sibTransId="{9D3ACC87-789D-4B92-B89B-A533892E2DEC}"/>
    <dgm:cxn modelId="{73D7EEA5-0B37-4F2F-BEC0-C30D5426BC40}" srcId="{DB0B2366-CC6D-4D12-9E91-7F3D6AEB04CC}" destId="{69056AF8-CABE-4467-AC12-FDF68154BBA4}" srcOrd="3" destOrd="0" parTransId="{2932F5C9-409E-4A1E-940A-E7441C9B6A67}" sibTransId="{830C328B-19F4-4493-8B7B-5249885DD3FC}"/>
    <dgm:cxn modelId="{EACBFDA8-5E96-4492-87E1-0593F49388D1}" type="presOf" srcId="{39EE0D3F-4876-4019-9A39-589D96842C49}" destId="{C57B176F-3FB8-4D3A-BE56-BB17C79DDB1A}" srcOrd="0" destOrd="0" presId="urn:microsoft.com/office/officeart/2005/8/layout/hList1"/>
    <dgm:cxn modelId="{C0B6FCB3-D79C-4D22-AC4D-7063DD600D5A}" type="presOf" srcId="{CEF0288B-E91C-4269-9A6F-4F125F0F77BC}" destId="{EAA2D308-0656-494B-86FD-DB9DF7F488AC}" srcOrd="0" destOrd="0" presId="urn:microsoft.com/office/officeart/2005/8/layout/hList1"/>
    <dgm:cxn modelId="{E8ADEEBE-8185-46D9-90B3-9EBBE7073EB7}" type="presOf" srcId="{CD32C3FD-C93B-401E-9EF2-D0F01BB8E090}" destId="{A3722ADE-635D-45D4-ADFA-A54652ECB2FC}" srcOrd="0" destOrd="0" presId="urn:microsoft.com/office/officeart/2005/8/layout/hList1"/>
    <dgm:cxn modelId="{8C1073C6-F071-4CE7-8D30-42750F0DA48F}" srcId="{DB0B2366-CC6D-4D12-9E91-7F3D6AEB04CC}" destId="{D3C53740-B5EC-4FCA-A2B9-57654FC778F4}" srcOrd="0" destOrd="0" parTransId="{E237428C-EFA2-491B-87DE-B6F1818D5DC7}" sibTransId="{6CF6ED53-523C-44C9-8B45-6C0564955527}"/>
    <dgm:cxn modelId="{1867E8DD-B5DD-47AD-A8CF-8CAC8192AD69}" srcId="{DB0B2366-CC6D-4D12-9E91-7F3D6AEB04CC}" destId="{7AF06DE2-C4E1-42E9-97F7-7A798A2F8CBB}" srcOrd="4" destOrd="0" parTransId="{A9F44C11-C229-4304-87B1-F220B212C8C3}" sibTransId="{6CC32ECC-7CE1-4AF0-9845-05DF1C36E71B}"/>
    <dgm:cxn modelId="{CD85EDE2-3873-420B-A504-16086E86BBF6}" type="presOf" srcId="{7AF06DE2-C4E1-42E9-97F7-7A798A2F8CBB}" destId="{651299D5-ADBF-4814-ABF2-FFC55020FBE0}" srcOrd="0" destOrd="0" presId="urn:microsoft.com/office/officeart/2005/8/layout/hList1"/>
    <dgm:cxn modelId="{609AA0E6-60F8-4D5C-9C01-CB8496C7FE53}" type="presOf" srcId="{5FE80243-C7B2-4DCB-BFFE-C48F78E27307}" destId="{74F4D8C5-88C9-4B8C-8C71-A2E6416B533A}" srcOrd="0" destOrd="0" presId="urn:microsoft.com/office/officeart/2005/8/layout/hList1"/>
    <dgm:cxn modelId="{F0E1D6EA-FFA8-433B-A69A-D0DEA04A9795}" srcId="{D3C53740-B5EC-4FCA-A2B9-57654FC778F4}" destId="{8601323E-7D1D-459C-BEE9-6F702597311C}" srcOrd="0" destOrd="0" parTransId="{5E015469-B3AF-4B79-A25F-9CFF0F018645}" sibTransId="{5E343E92-B096-4B1C-880C-63736CA0AF79}"/>
    <dgm:cxn modelId="{2E2F2DF1-CA9C-4A8B-A709-E77D0CAEEA14}" type="presOf" srcId="{69056AF8-CABE-4467-AC12-FDF68154BBA4}" destId="{F0B8B5D5-F39C-4ECD-8BA0-DBDB3FC38253}" srcOrd="0" destOrd="0" presId="urn:microsoft.com/office/officeart/2005/8/layout/hList1"/>
    <dgm:cxn modelId="{D3A9D7F2-4953-4ABD-9A72-CD0BEBD4041B}" srcId="{7AF06DE2-C4E1-42E9-97F7-7A798A2F8CBB}" destId="{39EE0D3F-4876-4019-9A39-589D96842C49}" srcOrd="0" destOrd="0" parTransId="{B3C8FFF2-61D1-4D04-B8B3-7D2A963C2C71}" sibTransId="{1E969595-6E14-4238-8CE0-0589B6F0FE66}"/>
    <dgm:cxn modelId="{2919BF00-9749-4E3C-A8E5-8EF76279F293}" type="presParOf" srcId="{9BBDDDC3-3E13-4511-8A46-9C82590C5992}" destId="{EADE8E27-67EC-49AB-A95F-16F3F277F749}" srcOrd="0" destOrd="0" presId="urn:microsoft.com/office/officeart/2005/8/layout/hList1"/>
    <dgm:cxn modelId="{A63A680B-9FDD-4A8A-A59C-FFAC7EA7DCBE}" type="presParOf" srcId="{EADE8E27-67EC-49AB-A95F-16F3F277F749}" destId="{10B0F07E-F81B-41C2-AC21-B286D3F37123}" srcOrd="0" destOrd="0" presId="urn:microsoft.com/office/officeart/2005/8/layout/hList1"/>
    <dgm:cxn modelId="{F5F96BE4-94F0-49D7-8F19-862D3905D149}" type="presParOf" srcId="{EADE8E27-67EC-49AB-A95F-16F3F277F749}" destId="{28961F3E-3588-49B9-A423-438AB6FF2319}" srcOrd="1" destOrd="0" presId="urn:microsoft.com/office/officeart/2005/8/layout/hList1"/>
    <dgm:cxn modelId="{9FFC34E0-BE7F-4C33-A1D4-A911A2036BB5}" type="presParOf" srcId="{9BBDDDC3-3E13-4511-8A46-9C82590C5992}" destId="{20352E52-03A2-4B2C-A90B-495A465D0F8E}" srcOrd="1" destOrd="0" presId="urn:microsoft.com/office/officeart/2005/8/layout/hList1"/>
    <dgm:cxn modelId="{BB85A60F-9B71-4AFC-B700-312983B03371}" type="presParOf" srcId="{9BBDDDC3-3E13-4511-8A46-9C82590C5992}" destId="{23721D18-EB4F-44B5-9A22-E4517E24FE54}" srcOrd="2" destOrd="0" presId="urn:microsoft.com/office/officeart/2005/8/layout/hList1"/>
    <dgm:cxn modelId="{45EFF97E-1E5D-4B50-AEAB-44003829216A}" type="presParOf" srcId="{23721D18-EB4F-44B5-9A22-E4517E24FE54}" destId="{2D5912AD-74A3-462D-B669-95C46983D61B}" srcOrd="0" destOrd="0" presId="urn:microsoft.com/office/officeart/2005/8/layout/hList1"/>
    <dgm:cxn modelId="{D24B453F-3EAF-45F5-9BA8-DFA89DC96790}" type="presParOf" srcId="{23721D18-EB4F-44B5-9A22-E4517E24FE54}" destId="{EAA2D308-0656-494B-86FD-DB9DF7F488AC}" srcOrd="1" destOrd="0" presId="urn:microsoft.com/office/officeart/2005/8/layout/hList1"/>
    <dgm:cxn modelId="{D95D2DBB-8A12-4CE5-92F2-78D2151EE1A7}" type="presParOf" srcId="{9BBDDDC3-3E13-4511-8A46-9C82590C5992}" destId="{3C7B90C1-B94C-4C21-B43A-F9A32FE56655}" srcOrd="3" destOrd="0" presId="urn:microsoft.com/office/officeart/2005/8/layout/hList1"/>
    <dgm:cxn modelId="{74E859E9-89DA-4B77-8FA0-1F7C8E9843DA}" type="presParOf" srcId="{9BBDDDC3-3E13-4511-8A46-9C82590C5992}" destId="{CD1A8540-859B-4E73-81BB-7BE8AD91E4E2}" srcOrd="4" destOrd="0" presId="urn:microsoft.com/office/officeart/2005/8/layout/hList1"/>
    <dgm:cxn modelId="{2AF43D8D-E8BE-4DD2-A6C2-2E7C372CFA75}" type="presParOf" srcId="{CD1A8540-859B-4E73-81BB-7BE8AD91E4E2}" destId="{A3F0CA12-5E48-413E-9738-13DC1C5DC4BC}" srcOrd="0" destOrd="0" presId="urn:microsoft.com/office/officeart/2005/8/layout/hList1"/>
    <dgm:cxn modelId="{34256B3C-5481-439B-958D-C91C15A66516}" type="presParOf" srcId="{CD1A8540-859B-4E73-81BB-7BE8AD91E4E2}" destId="{A3722ADE-635D-45D4-ADFA-A54652ECB2FC}" srcOrd="1" destOrd="0" presId="urn:microsoft.com/office/officeart/2005/8/layout/hList1"/>
    <dgm:cxn modelId="{796A06E8-7726-4D8E-BC2D-934A308E09C7}" type="presParOf" srcId="{9BBDDDC3-3E13-4511-8A46-9C82590C5992}" destId="{0BE81091-4B3D-4BD7-B348-88452881D685}" srcOrd="5" destOrd="0" presId="urn:microsoft.com/office/officeart/2005/8/layout/hList1"/>
    <dgm:cxn modelId="{D831959B-6435-4F9E-9CC6-218579BE9689}" type="presParOf" srcId="{9BBDDDC3-3E13-4511-8A46-9C82590C5992}" destId="{875CE406-58A5-4FE0-8EB9-F9E466B4483A}" srcOrd="6" destOrd="0" presId="urn:microsoft.com/office/officeart/2005/8/layout/hList1"/>
    <dgm:cxn modelId="{0226EC6B-0F94-42E3-AC1D-7109C2153D03}" type="presParOf" srcId="{875CE406-58A5-4FE0-8EB9-F9E466B4483A}" destId="{F0B8B5D5-F39C-4ECD-8BA0-DBDB3FC38253}" srcOrd="0" destOrd="0" presId="urn:microsoft.com/office/officeart/2005/8/layout/hList1"/>
    <dgm:cxn modelId="{212456F6-FF7A-49E3-BF1D-667FC8F32E6C}" type="presParOf" srcId="{875CE406-58A5-4FE0-8EB9-F9E466B4483A}" destId="{74F4D8C5-88C9-4B8C-8C71-A2E6416B533A}" srcOrd="1" destOrd="0" presId="urn:microsoft.com/office/officeart/2005/8/layout/hList1"/>
    <dgm:cxn modelId="{D6449135-DCF9-4471-8194-7F326AC4653C}" type="presParOf" srcId="{9BBDDDC3-3E13-4511-8A46-9C82590C5992}" destId="{E433B4DB-351D-4990-A632-5762835337D5}" srcOrd="7" destOrd="0" presId="urn:microsoft.com/office/officeart/2005/8/layout/hList1"/>
    <dgm:cxn modelId="{36A7B0FD-B7B7-4D36-8FBD-C06513B9E089}" type="presParOf" srcId="{9BBDDDC3-3E13-4511-8A46-9C82590C5992}" destId="{564E597A-C7CC-42DC-9FAD-E264B8CD4D93}" srcOrd="8" destOrd="0" presId="urn:microsoft.com/office/officeart/2005/8/layout/hList1"/>
    <dgm:cxn modelId="{8CCDBA34-F2DB-48CC-9849-E29361C79B02}" type="presParOf" srcId="{564E597A-C7CC-42DC-9FAD-E264B8CD4D93}" destId="{651299D5-ADBF-4814-ABF2-FFC55020FBE0}" srcOrd="0" destOrd="0" presId="urn:microsoft.com/office/officeart/2005/8/layout/hList1"/>
    <dgm:cxn modelId="{ADEDB4A9-4282-4A71-87D5-C1F5FB76A28B}" type="presParOf" srcId="{564E597A-C7CC-42DC-9FAD-E264B8CD4D93}" destId="{C57B176F-3FB8-4D3A-BE56-BB17C79DDB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B2366-CC6D-4D12-9E91-7F3D6AEB04CC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F06DE2-C4E1-42E9-97F7-7A798A2F8CBB}">
      <dgm:prSet phldrT="[Text]" custT="1"/>
      <dgm:spPr/>
      <dgm:t>
        <a:bodyPr/>
        <a:lstStyle/>
        <a:p>
          <a:pPr algn="ctr"/>
          <a:r>
            <a:rPr lang="en-US" sz="2000" b="1" dirty="0"/>
            <a:t>Public</a:t>
          </a:r>
        </a:p>
      </dgm:t>
    </dgm:pt>
    <dgm:pt modelId="{A9F44C11-C229-4304-87B1-F220B212C8C3}" type="parTrans" cxnId="{1867E8DD-B5DD-47AD-A8CF-8CAC8192AD69}">
      <dgm:prSet/>
      <dgm:spPr/>
      <dgm:t>
        <a:bodyPr/>
        <a:lstStyle/>
        <a:p>
          <a:endParaRPr lang="en-US" sz="2400"/>
        </a:p>
      </dgm:t>
    </dgm:pt>
    <dgm:pt modelId="{6CC32ECC-7CE1-4AF0-9845-05DF1C36E71B}" type="sibTrans" cxnId="{1867E8DD-B5DD-47AD-A8CF-8CAC8192AD69}">
      <dgm:prSet/>
      <dgm:spPr/>
      <dgm:t>
        <a:bodyPr/>
        <a:lstStyle/>
        <a:p>
          <a:endParaRPr lang="en-US" sz="2400"/>
        </a:p>
      </dgm:t>
    </dgm:pt>
    <dgm:pt modelId="{84EA0D8C-E390-4F6C-AE96-764CE9662F6C}">
      <dgm:prSet phldrT="[Text]" custT="1"/>
      <dgm:spPr/>
      <dgm:t>
        <a:bodyPr/>
        <a:lstStyle/>
        <a:p>
          <a:pPr algn="l"/>
          <a:endParaRPr lang="en-US" sz="1600" b="0" dirty="0"/>
        </a:p>
      </dgm:t>
    </dgm:pt>
    <dgm:pt modelId="{2FDFB5C6-347A-4847-9F94-CE06647AF2DB}" type="parTrans" cxnId="{B8D307E1-A83C-48D1-8C45-7C878B410B9C}">
      <dgm:prSet/>
      <dgm:spPr/>
      <dgm:t>
        <a:bodyPr/>
        <a:lstStyle/>
        <a:p>
          <a:endParaRPr lang="en-US" sz="2400"/>
        </a:p>
      </dgm:t>
    </dgm:pt>
    <dgm:pt modelId="{6A2FF3EB-6335-49E5-B9AB-59069EA04197}" type="sibTrans" cxnId="{B8D307E1-A83C-48D1-8C45-7C878B410B9C}">
      <dgm:prSet/>
      <dgm:spPr/>
      <dgm:t>
        <a:bodyPr/>
        <a:lstStyle/>
        <a:p>
          <a:endParaRPr lang="en-US" sz="2400"/>
        </a:p>
      </dgm:t>
    </dgm:pt>
    <dgm:pt modelId="{83919550-0993-4C51-A723-4B3E170F1D03}">
      <dgm:prSet phldrT="[Text]" custT="1"/>
      <dgm:spPr/>
      <dgm:t>
        <a:bodyPr vert="horz"/>
        <a:lstStyle/>
        <a:p>
          <a:pPr algn="ctr"/>
          <a:r>
            <a:rPr lang="en-US" sz="2000" b="1" dirty="0" err="1"/>
            <a:t>Producteur</a:t>
          </a:r>
          <a:endParaRPr lang="en-US" sz="1100" b="1" dirty="0"/>
        </a:p>
      </dgm:t>
    </dgm:pt>
    <dgm:pt modelId="{D3ECA50D-B8A5-4E96-9B6D-93A18AF2F275}" type="sibTrans" cxnId="{5031CB7F-BB77-4F0A-9341-AA9D31EB49F7}">
      <dgm:prSet/>
      <dgm:spPr/>
      <dgm:t>
        <a:bodyPr/>
        <a:lstStyle/>
        <a:p>
          <a:endParaRPr lang="en-US" sz="4400"/>
        </a:p>
      </dgm:t>
    </dgm:pt>
    <dgm:pt modelId="{B7D89CFF-76DD-4970-B534-8E339246EAF9}" type="parTrans" cxnId="{5031CB7F-BB77-4F0A-9341-AA9D31EB49F7}">
      <dgm:prSet/>
      <dgm:spPr/>
      <dgm:t>
        <a:bodyPr/>
        <a:lstStyle/>
        <a:p>
          <a:endParaRPr lang="en-US" sz="4400"/>
        </a:p>
      </dgm:t>
    </dgm:pt>
    <dgm:pt modelId="{D3C53740-B5EC-4FCA-A2B9-57654FC778F4}">
      <dgm:prSet phldrT="[Text]" custT="1"/>
      <dgm:spPr/>
      <dgm:t>
        <a:bodyPr vert="horz"/>
        <a:lstStyle/>
        <a:p>
          <a:pPr algn="ctr"/>
          <a:r>
            <a:rPr lang="en-US" sz="2000" b="1" dirty="0"/>
            <a:t>Artiste</a:t>
          </a:r>
        </a:p>
      </dgm:t>
    </dgm:pt>
    <dgm:pt modelId="{E237428C-EFA2-491B-87DE-B6F1818D5DC7}" type="parTrans" cxnId="{8C1073C6-F071-4CE7-8D30-42750F0DA48F}">
      <dgm:prSet/>
      <dgm:spPr/>
      <dgm:t>
        <a:bodyPr/>
        <a:lstStyle/>
        <a:p>
          <a:endParaRPr lang="en-US" sz="2400"/>
        </a:p>
      </dgm:t>
    </dgm:pt>
    <dgm:pt modelId="{6CF6ED53-523C-44C9-8B45-6C0564955527}" type="sibTrans" cxnId="{8C1073C6-F071-4CE7-8D30-42750F0DA48F}">
      <dgm:prSet/>
      <dgm:spPr/>
      <dgm:t>
        <a:bodyPr/>
        <a:lstStyle/>
        <a:p>
          <a:endParaRPr lang="en-US" sz="2400"/>
        </a:p>
      </dgm:t>
    </dgm:pt>
    <dgm:pt modelId="{CEF0288B-E91C-4269-9A6F-4F125F0F77BC}">
      <dgm:prSet phldrT="[Text]" custT="1"/>
      <dgm:spPr/>
      <dgm:t>
        <a:bodyPr/>
        <a:lstStyle/>
        <a:p>
          <a:pPr algn="l"/>
          <a:r>
            <a:rPr lang="en-US" sz="1600" b="1" dirty="0"/>
            <a:t>FAIT / INTERPRÈTE L'ART
</a:t>
          </a:r>
          <a:r>
            <a:rPr lang="en-US" sz="1600" b="0" dirty="0"/>
            <a:t>Compagnies des arts de la </a:t>
          </a:r>
          <a:r>
            <a:rPr lang="en-US" sz="1600" b="0" dirty="0" err="1"/>
            <a:t>scène</a:t>
          </a:r>
          <a:r>
            <a:rPr lang="en-US" sz="1600" b="0" dirty="0"/>
            <a:t>
</a:t>
          </a:r>
          <a:r>
            <a:rPr lang="en-US" sz="1600" b="0" dirty="0" err="1"/>
            <a:t>Interprètes</a:t>
          </a:r>
          <a:r>
            <a:rPr lang="en-US" sz="1600" b="0" dirty="0"/>
            <a:t> </a:t>
          </a:r>
          <a:r>
            <a:rPr lang="en-US" sz="1600" b="0" dirty="0" err="1"/>
            <a:t>indépendants</a:t>
          </a:r>
          <a:r>
            <a:rPr lang="en-US" sz="1600" b="0" dirty="0"/>
            <a:t>
XR / Fabricants </a:t>
          </a:r>
          <a:r>
            <a:rPr lang="en-US" sz="1600" b="0" dirty="0" err="1"/>
            <a:t>numériques</a:t>
          </a:r>
          <a:r>
            <a:rPr lang="en-US" sz="1600" b="0" dirty="0"/>
            <a:t>
Pays : </a:t>
          </a:r>
          <a:r>
            <a:rPr lang="en-US" sz="1600" b="0" dirty="0" err="1"/>
            <a:t>équipes</a:t>
          </a:r>
          <a:r>
            <a:rPr lang="en-US" sz="1600" b="0" dirty="0"/>
            <a:t> </a:t>
          </a:r>
          <a:r>
            <a:rPr lang="en-US" sz="1600" b="0" dirty="0" err="1"/>
            <a:t>numériques</a:t>
          </a:r>
          <a:r>
            <a:rPr lang="en-US" sz="1600" b="0" dirty="0"/>
            <a:t>, </a:t>
          </a:r>
          <a:r>
            <a:rPr lang="en-US" sz="1600" b="0" dirty="0" err="1"/>
            <a:t>technologues</a:t>
          </a:r>
          <a:r>
            <a:rPr lang="en-US" sz="1600" b="0" dirty="0"/>
            <a:t>, </a:t>
          </a:r>
          <a:r>
            <a:rPr lang="en-US" sz="1600" b="0" dirty="0" err="1"/>
            <a:t>équipes</a:t>
          </a:r>
          <a:r>
            <a:rPr lang="en-US" sz="1600" b="0" dirty="0"/>
            <a:t> </a:t>
          </a:r>
          <a:r>
            <a:rPr lang="en-US" sz="1600" b="0" dirty="0" err="1"/>
            <a:t>créatives</a:t>
          </a:r>
          <a:r>
            <a:rPr lang="en-US" sz="1600" b="0" dirty="0"/>
            <a:t>, artistes, engagement tea</a:t>
          </a:r>
        </a:p>
      </dgm:t>
    </dgm:pt>
    <dgm:pt modelId="{F4D527B8-29BE-4DC6-A446-18854F894418}" type="parTrans" cxnId="{1C8F2191-E309-4046-B262-0028AE6C0E8A}">
      <dgm:prSet/>
      <dgm:spPr/>
      <dgm:t>
        <a:bodyPr/>
        <a:lstStyle/>
        <a:p>
          <a:endParaRPr lang="en-US" sz="2400"/>
        </a:p>
      </dgm:t>
    </dgm:pt>
    <dgm:pt modelId="{41413261-2550-44FC-A667-0F0415448DD8}" type="sibTrans" cxnId="{1C8F2191-E309-4046-B262-0028AE6C0E8A}">
      <dgm:prSet/>
      <dgm:spPr/>
      <dgm:t>
        <a:bodyPr/>
        <a:lstStyle/>
        <a:p>
          <a:endParaRPr lang="en-US" sz="2400"/>
        </a:p>
      </dgm:t>
    </dgm:pt>
    <dgm:pt modelId="{69056AF8-CABE-4467-AC12-FDF68154BBA4}">
      <dgm:prSet phldrT="[Text]"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1800" b="1" dirty="0"/>
            <a:t>Compagnie </a:t>
          </a:r>
          <a:r>
            <a:rPr lang="en-US" sz="1800" b="1" dirty="0" err="1"/>
            <a:t>d’internet</a:t>
          </a:r>
          <a:endParaRPr lang="en-US" sz="1800" b="1" dirty="0"/>
        </a:p>
      </dgm:t>
    </dgm:pt>
    <dgm:pt modelId="{2932F5C9-409E-4A1E-940A-E7441C9B6A67}" type="parTrans" cxnId="{73D7EEA5-0B37-4F2F-BEC0-C30D5426BC40}">
      <dgm:prSet/>
      <dgm:spPr/>
      <dgm:t>
        <a:bodyPr/>
        <a:lstStyle/>
        <a:p>
          <a:endParaRPr lang="en-US" sz="2400"/>
        </a:p>
      </dgm:t>
    </dgm:pt>
    <dgm:pt modelId="{830C328B-19F4-4493-8B7B-5249885DD3FC}" type="sibTrans" cxnId="{73D7EEA5-0B37-4F2F-BEC0-C30D5426BC40}">
      <dgm:prSet/>
      <dgm:spPr/>
      <dgm:t>
        <a:bodyPr/>
        <a:lstStyle/>
        <a:p>
          <a:endParaRPr lang="en-US" sz="2400"/>
        </a:p>
      </dgm:t>
    </dgm:pt>
    <dgm:pt modelId="{5FE80243-C7B2-4DCB-BFFE-C48F78E27307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l"/>
          <a:r>
            <a:rPr lang="en-US" sz="1600" b="1" dirty="0"/>
            <a:t>FACILITE / DISTRIBUE L’ART</a:t>
          </a:r>
        </a:p>
      </dgm:t>
    </dgm:pt>
    <dgm:pt modelId="{09F49C8E-C081-4D85-8D05-131157A80B69}" type="parTrans" cxnId="{9FDB0D8F-2F03-4898-B56D-25BADEE69E25}">
      <dgm:prSet/>
      <dgm:spPr/>
      <dgm:t>
        <a:bodyPr/>
        <a:lstStyle/>
        <a:p>
          <a:endParaRPr lang="en-US" sz="2400"/>
        </a:p>
      </dgm:t>
    </dgm:pt>
    <dgm:pt modelId="{50ED1EC4-F420-4C52-926B-7D4F58D46EA2}" type="sibTrans" cxnId="{9FDB0D8F-2F03-4898-B56D-25BADEE69E25}">
      <dgm:prSet/>
      <dgm:spPr/>
      <dgm:t>
        <a:bodyPr/>
        <a:lstStyle/>
        <a:p>
          <a:endParaRPr lang="en-US" sz="2400"/>
        </a:p>
      </dgm:t>
    </dgm:pt>
    <dgm:pt modelId="{39EE0D3F-4876-4019-9A39-589D96842C49}">
      <dgm:prSet phldrT="[Text]" custT="1"/>
      <dgm:spPr/>
      <dgm:t>
        <a:bodyPr/>
        <a:lstStyle/>
        <a:p>
          <a:pPr algn="l"/>
          <a:r>
            <a:rPr lang="en-US" sz="1600" b="1" dirty="0"/>
            <a:t>CONSOMME DE L'ART
</a:t>
          </a:r>
          <a:r>
            <a:rPr lang="en-US" sz="1600" b="0" dirty="0"/>
            <a:t>Exposition </a:t>
          </a:r>
          <a:r>
            <a:rPr lang="en-US" sz="1600" b="0" dirty="0" err="1"/>
            <a:t>gratuite</a:t>
          </a:r>
          <a:r>
            <a:rPr lang="en-US" sz="1600" b="0" dirty="0"/>
            <a:t>
</a:t>
          </a:r>
          <a:r>
            <a:rPr lang="en-US" sz="1600" b="0" dirty="0" err="1"/>
            <a:t>Expériences</a:t>
          </a:r>
          <a:r>
            <a:rPr lang="en-US" sz="1600" b="0" dirty="0"/>
            <a:t> </a:t>
          </a:r>
          <a:r>
            <a:rPr lang="en-US" sz="1600" b="0" dirty="0" err="1"/>
            <a:t>engageantes</a:t>
          </a:r>
          <a:r>
            <a:rPr lang="en-US" sz="1600" b="0" dirty="0"/>
            <a:t> et </a:t>
          </a:r>
          <a:r>
            <a:rPr lang="en-US" sz="1600" b="0" dirty="0" err="1"/>
            <a:t>immersives</a:t>
          </a:r>
          <a:r>
            <a:rPr lang="en-US" sz="1600" b="0" dirty="0"/>
            <a:t>
</a:t>
          </a:r>
          <a:r>
            <a:rPr lang="en-US" sz="1600" b="0" dirty="0" err="1"/>
            <a:t>Évolution</a:t>
          </a:r>
          <a:r>
            <a:rPr lang="en-US" sz="1600" b="0" dirty="0"/>
            <a:t> future </a:t>
          </a:r>
          <a:r>
            <a:rPr lang="en-US" sz="1600" b="0" dirty="0" err="1"/>
            <a:t>proche</a:t>
          </a:r>
          <a:endParaRPr lang="en-US" sz="1600" b="0" dirty="0"/>
        </a:p>
      </dgm:t>
    </dgm:pt>
    <dgm:pt modelId="{B3C8FFF2-61D1-4D04-B8B3-7D2A963C2C71}" type="parTrans" cxnId="{D3A9D7F2-4953-4ABD-9A72-CD0BEBD4041B}">
      <dgm:prSet/>
      <dgm:spPr/>
      <dgm:t>
        <a:bodyPr/>
        <a:lstStyle/>
        <a:p>
          <a:endParaRPr lang="en-US" sz="2400"/>
        </a:p>
      </dgm:t>
    </dgm:pt>
    <dgm:pt modelId="{1E969595-6E14-4238-8CE0-0589B6F0FE66}" type="sibTrans" cxnId="{D3A9D7F2-4953-4ABD-9A72-CD0BEBD4041B}">
      <dgm:prSet/>
      <dgm:spPr/>
      <dgm:t>
        <a:bodyPr/>
        <a:lstStyle/>
        <a:p>
          <a:endParaRPr lang="en-US" sz="2400"/>
        </a:p>
      </dgm:t>
    </dgm:pt>
    <dgm:pt modelId="{7A8C1BC1-092B-471A-A431-836302EDB9DB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en-US" sz="2000" b="1" dirty="0" err="1"/>
            <a:t>Plateforme</a:t>
          </a:r>
          <a:r>
            <a:rPr lang="en-US" sz="2000" b="1" dirty="0"/>
            <a:t> de diffusion</a:t>
          </a:r>
        </a:p>
      </dgm:t>
    </dgm:pt>
    <dgm:pt modelId="{C707DA8E-08EA-4A1D-8495-133A89423CDB}" type="parTrans" cxnId="{ADBC2CFD-824E-46EC-9FD3-FBB8EB05D9C0}">
      <dgm:prSet/>
      <dgm:spPr/>
      <dgm:t>
        <a:bodyPr/>
        <a:lstStyle/>
        <a:p>
          <a:endParaRPr lang="en-CA" sz="2400"/>
        </a:p>
      </dgm:t>
    </dgm:pt>
    <dgm:pt modelId="{9F398D15-9697-4474-AFA6-9BDB0C976CDA}" type="sibTrans" cxnId="{ADBC2CFD-824E-46EC-9FD3-FBB8EB05D9C0}">
      <dgm:prSet/>
      <dgm:spPr/>
      <dgm:t>
        <a:bodyPr/>
        <a:lstStyle/>
        <a:p>
          <a:endParaRPr lang="en-CA" sz="2400"/>
        </a:p>
      </dgm:t>
    </dgm:pt>
    <dgm:pt modelId="{84C465CD-4B3D-4901-9D09-3B441D186F62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n-US" sz="1600" b="1" dirty="0"/>
            <a:t>ACCÈS INTERNET
VITESSE ET VOLUME DE DONNÉES</a:t>
          </a:r>
        </a:p>
      </dgm:t>
    </dgm:pt>
    <dgm:pt modelId="{92084FD6-91A2-4635-81AA-3CEC9D6E3A76}" type="parTrans" cxnId="{5486401A-80BC-4ED4-8379-EC6AF790C30A}">
      <dgm:prSet/>
      <dgm:spPr/>
      <dgm:t>
        <a:bodyPr/>
        <a:lstStyle/>
        <a:p>
          <a:endParaRPr lang="en-CA" sz="2400"/>
        </a:p>
      </dgm:t>
    </dgm:pt>
    <dgm:pt modelId="{50B8EF19-7A74-47C5-A71A-B19D44771A04}" type="sibTrans" cxnId="{5486401A-80BC-4ED4-8379-EC6AF790C30A}">
      <dgm:prSet/>
      <dgm:spPr/>
      <dgm:t>
        <a:bodyPr/>
        <a:lstStyle/>
        <a:p>
          <a:endParaRPr lang="en-CA" sz="2400"/>
        </a:p>
      </dgm:t>
    </dgm:pt>
    <dgm:pt modelId="{8601323E-7D1D-459C-BEE9-6F702597311C}">
      <dgm:prSet phldrT="[Text]" custT="1"/>
      <dgm:spPr/>
      <dgm:t>
        <a:bodyPr vert="horz"/>
        <a:lstStyle/>
        <a:p>
          <a:pPr algn="l"/>
          <a:r>
            <a:rPr lang="en-US" sz="1600" b="1" dirty="0"/>
            <a:t>FAIT DE L'ART
</a:t>
          </a:r>
          <a:r>
            <a:rPr lang="en-US" sz="1600" b="0" dirty="0"/>
            <a:t>Dramaturges
</a:t>
          </a:r>
          <a:r>
            <a:rPr lang="en-US" sz="1600" b="0" dirty="0" err="1"/>
            <a:t>Chorégraphes</a:t>
          </a:r>
          <a:r>
            <a:rPr lang="en-US" sz="1600" b="0" dirty="0"/>
            <a:t>
</a:t>
          </a:r>
          <a:r>
            <a:rPr lang="en-US" sz="1600" b="0" dirty="0" err="1"/>
            <a:t>Compositeurs</a:t>
          </a:r>
          <a:r>
            <a:rPr lang="en-US" sz="1600" b="0" dirty="0"/>
            <a:t>
</a:t>
          </a:r>
          <a:r>
            <a:rPr lang="en-US" sz="1600" b="0" dirty="0" err="1"/>
            <a:t>Conteurs</a:t>
          </a:r>
          <a:r>
            <a:rPr lang="en-US" sz="1600" b="0" dirty="0"/>
            <a:t>
Artistes XR
Capture de </a:t>
          </a:r>
          <a:r>
            <a:rPr lang="en-US" sz="1600" b="0" dirty="0" err="1"/>
            <a:t>mouvement</a:t>
          </a:r>
          <a:r>
            <a:rPr lang="en-US" sz="1600" b="0" dirty="0"/>
            <a:t>
Animation</a:t>
          </a:r>
        </a:p>
      </dgm:t>
    </dgm:pt>
    <dgm:pt modelId="{5E343E92-B096-4B1C-880C-63736CA0AF79}" type="sibTrans" cxnId="{F0E1D6EA-FFA8-433B-A69A-D0DEA04A9795}">
      <dgm:prSet/>
      <dgm:spPr/>
      <dgm:t>
        <a:bodyPr/>
        <a:lstStyle/>
        <a:p>
          <a:endParaRPr lang="en-US" sz="2400"/>
        </a:p>
      </dgm:t>
    </dgm:pt>
    <dgm:pt modelId="{5E015469-B3AF-4B79-A25F-9CFF0F018645}" type="parTrans" cxnId="{F0E1D6EA-FFA8-433B-A69A-D0DEA04A9795}">
      <dgm:prSet/>
      <dgm:spPr/>
      <dgm:t>
        <a:bodyPr/>
        <a:lstStyle/>
        <a:p>
          <a:endParaRPr lang="en-US" sz="2400"/>
        </a:p>
      </dgm:t>
    </dgm:pt>
    <dgm:pt modelId="{9BBDDDC3-3E13-4511-8A46-9C82590C5992}" type="pres">
      <dgm:prSet presAssocID="{DB0B2366-CC6D-4D12-9E91-7F3D6AEB04CC}" presName="Name0" presStyleCnt="0">
        <dgm:presLayoutVars>
          <dgm:dir/>
          <dgm:animLvl val="lvl"/>
          <dgm:resizeHandles val="exact"/>
        </dgm:presLayoutVars>
      </dgm:prSet>
      <dgm:spPr/>
    </dgm:pt>
    <dgm:pt modelId="{EADE8E27-67EC-49AB-A95F-16F3F277F749}" type="pres">
      <dgm:prSet presAssocID="{D3C53740-B5EC-4FCA-A2B9-57654FC778F4}" presName="composite" presStyleCnt="0"/>
      <dgm:spPr/>
    </dgm:pt>
    <dgm:pt modelId="{10B0F07E-F81B-41C2-AC21-B286D3F37123}" type="pres">
      <dgm:prSet presAssocID="{D3C53740-B5EC-4FCA-A2B9-57654FC778F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8961F3E-3588-49B9-A423-438AB6FF2319}" type="pres">
      <dgm:prSet presAssocID="{D3C53740-B5EC-4FCA-A2B9-57654FC778F4}" presName="desTx" presStyleLbl="alignAccFollowNode1" presStyleIdx="0" presStyleCnt="5">
        <dgm:presLayoutVars>
          <dgm:bulletEnabled val="1"/>
        </dgm:presLayoutVars>
      </dgm:prSet>
      <dgm:spPr/>
    </dgm:pt>
    <dgm:pt modelId="{20352E52-03A2-4B2C-A90B-495A465D0F8E}" type="pres">
      <dgm:prSet presAssocID="{6CF6ED53-523C-44C9-8B45-6C0564955527}" presName="space" presStyleCnt="0"/>
      <dgm:spPr/>
    </dgm:pt>
    <dgm:pt modelId="{23721D18-EB4F-44B5-9A22-E4517E24FE54}" type="pres">
      <dgm:prSet presAssocID="{83919550-0993-4C51-A723-4B3E170F1D03}" presName="composite" presStyleCnt="0"/>
      <dgm:spPr/>
    </dgm:pt>
    <dgm:pt modelId="{2D5912AD-74A3-462D-B669-95C46983D61B}" type="pres">
      <dgm:prSet presAssocID="{83919550-0993-4C51-A723-4B3E170F1D0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AA2D308-0656-494B-86FD-DB9DF7F488AC}" type="pres">
      <dgm:prSet presAssocID="{83919550-0993-4C51-A723-4B3E170F1D03}" presName="desTx" presStyleLbl="alignAccFollowNode1" presStyleIdx="1" presStyleCnt="5">
        <dgm:presLayoutVars>
          <dgm:bulletEnabled val="1"/>
        </dgm:presLayoutVars>
      </dgm:prSet>
      <dgm:spPr/>
    </dgm:pt>
    <dgm:pt modelId="{3C7B90C1-B94C-4C21-B43A-F9A32FE56655}" type="pres">
      <dgm:prSet presAssocID="{D3ECA50D-B8A5-4E96-9B6D-93A18AF2F275}" presName="space" presStyleCnt="0"/>
      <dgm:spPr/>
    </dgm:pt>
    <dgm:pt modelId="{875CE406-58A5-4FE0-8EB9-F9E466B4483A}" type="pres">
      <dgm:prSet presAssocID="{69056AF8-CABE-4467-AC12-FDF68154BBA4}" presName="composite" presStyleCnt="0"/>
      <dgm:spPr/>
    </dgm:pt>
    <dgm:pt modelId="{F0B8B5D5-F39C-4ECD-8BA0-DBDB3FC38253}" type="pres">
      <dgm:prSet presAssocID="{69056AF8-CABE-4467-AC12-FDF68154BBA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4F4D8C5-88C9-4B8C-8C71-A2E6416B533A}" type="pres">
      <dgm:prSet presAssocID="{69056AF8-CABE-4467-AC12-FDF68154BBA4}" presName="desTx" presStyleLbl="alignAccFollowNode1" presStyleIdx="2" presStyleCnt="5">
        <dgm:presLayoutVars>
          <dgm:bulletEnabled val="1"/>
        </dgm:presLayoutVars>
      </dgm:prSet>
      <dgm:spPr/>
    </dgm:pt>
    <dgm:pt modelId="{E433B4DB-351D-4990-A632-5762835337D5}" type="pres">
      <dgm:prSet presAssocID="{830C328B-19F4-4493-8B7B-5249885DD3FC}" presName="space" presStyleCnt="0"/>
      <dgm:spPr/>
    </dgm:pt>
    <dgm:pt modelId="{CCD1C9B9-2030-49C8-ACF9-7AB5BFF32F5E}" type="pres">
      <dgm:prSet presAssocID="{7A8C1BC1-092B-471A-A431-836302EDB9DB}" presName="composite" presStyleCnt="0"/>
      <dgm:spPr/>
    </dgm:pt>
    <dgm:pt modelId="{226F576A-B91F-4DBC-A66F-82D826FE095F}" type="pres">
      <dgm:prSet presAssocID="{7A8C1BC1-092B-471A-A431-836302EDB9D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AEB1888-794E-4E96-98B8-0B2F0D58D3C1}" type="pres">
      <dgm:prSet presAssocID="{7A8C1BC1-092B-471A-A431-836302EDB9DB}" presName="desTx" presStyleLbl="alignAccFollowNode1" presStyleIdx="3" presStyleCnt="5">
        <dgm:presLayoutVars>
          <dgm:bulletEnabled val="1"/>
        </dgm:presLayoutVars>
      </dgm:prSet>
      <dgm:spPr/>
    </dgm:pt>
    <dgm:pt modelId="{F4962867-4516-4FE2-8828-F655EE5DB942}" type="pres">
      <dgm:prSet presAssocID="{9F398D15-9697-4474-AFA6-9BDB0C976CDA}" presName="space" presStyleCnt="0"/>
      <dgm:spPr/>
    </dgm:pt>
    <dgm:pt modelId="{564E597A-C7CC-42DC-9FAD-E264B8CD4D93}" type="pres">
      <dgm:prSet presAssocID="{7AF06DE2-C4E1-42E9-97F7-7A798A2F8CBB}" presName="composite" presStyleCnt="0"/>
      <dgm:spPr/>
    </dgm:pt>
    <dgm:pt modelId="{651299D5-ADBF-4814-ABF2-FFC55020FBE0}" type="pres">
      <dgm:prSet presAssocID="{7AF06DE2-C4E1-42E9-97F7-7A798A2F8CB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57B176F-3FB8-4D3A-BE56-BB17C79DDB1A}" type="pres">
      <dgm:prSet presAssocID="{7AF06DE2-C4E1-42E9-97F7-7A798A2F8CBB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21124B01-21CE-4055-8C34-33ADCCCFE120}" type="presOf" srcId="{84C465CD-4B3D-4901-9D09-3B441D186F62}" destId="{74F4D8C5-88C9-4B8C-8C71-A2E6416B533A}" srcOrd="0" destOrd="0" presId="urn:microsoft.com/office/officeart/2005/8/layout/hList1"/>
    <dgm:cxn modelId="{5486401A-80BC-4ED4-8379-EC6AF790C30A}" srcId="{69056AF8-CABE-4467-AC12-FDF68154BBA4}" destId="{84C465CD-4B3D-4901-9D09-3B441D186F62}" srcOrd="0" destOrd="0" parTransId="{92084FD6-91A2-4635-81AA-3CEC9D6E3A76}" sibTransId="{50B8EF19-7A74-47C5-A71A-B19D44771A04}"/>
    <dgm:cxn modelId="{67E6F229-CD97-4DED-85B1-443B1DFF9CDC}" type="presOf" srcId="{8601323E-7D1D-459C-BEE9-6F702597311C}" destId="{28961F3E-3588-49B9-A423-438AB6FF2319}" srcOrd="0" destOrd="0" presId="urn:microsoft.com/office/officeart/2005/8/layout/hList1"/>
    <dgm:cxn modelId="{19E57740-CA96-4141-8038-C2843FFB82FD}" type="presOf" srcId="{83919550-0993-4C51-A723-4B3E170F1D03}" destId="{2D5912AD-74A3-462D-B669-95C46983D61B}" srcOrd="0" destOrd="0" presId="urn:microsoft.com/office/officeart/2005/8/layout/hList1"/>
    <dgm:cxn modelId="{D1E99369-D56B-4261-AB80-C6C410C65190}" type="presOf" srcId="{D3C53740-B5EC-4FCA-A2B9-57654FC778F4}" destId="{10B0F07E-F81B-41C2-AC21-B286D3F37123}" srcOrd="0" destOrd="0" presId="urn:microsoft.com/office/officeart/2005/8/layout/hList1"/>
    <dgm:cxn modelId="{26EC4F79-F26D-4F6F-B4A7-52BF543B37AB}" type="presOf" srcId="{84EA0D8C-E390-4F6C-AE96-764CE9662F6C}" destId="{C57B176F-3FB8-4D3A-BE56-BB17C79DDB1A}" srcOrd="0" destOrd="1" presId="urn:microsoft.com/office/officeart/2005/8/layout/hList1"/>
    <dgm:cxn modelId="{5031CB7F-BB77-4F0A-9341-AA9D31EB49F7}" srcId="{DB0B2366-CC6D-4D12-9E91-7F3D6AEB04CC}" destId="{83919550-0993-4C51-A723-4B3E170F1D03}" srcOrd="1" destOrd="0" parTransId="{B7D89CFF-76DD-4970-B534-8E339246EAF9}" sibTransId="{D3ECA50D-B8A5-4E96-9B6D-93A18AF2F275}"/>
    <dgm:cxn modelId="{9FDB0D8F-2F03-4898-B56D-25BADEE69E25}" srcId="{7A8C1BC1-092B-471A-A431-836302EDB9DB}" destId="{5FE80243-C7B2-4DCB-BFFE-C48F78E27307}" srcOrd="0" destOrd="0" parTransId="{09F49C8E-C081-4D85-8D05-131157A80B69}" sibTransId="{50ED1EC4-F420-4C52-926B-7D4F58D46EA2}"/>
    <dgm:cxn modelId="{1C8F2191-E309-4046-B262-0028AE6C0E8A}" srcId="{83919550-0993-4C51-A723-4B3E170F1D03}" destId="{CEF0288B-E91C-4269-9A6F-4F125F0F77BC}" srcOrd="0" destOrd="0" parTransId="{F4D527B8-29BE-4DC6-A446-18854F894418}" sibTransId="{41413261-2550-44FC-A667-0F0415448DD8}"/>
    <dgm:cxn modelId="{5592B393-1E32-4DAC-8D24-3FF74D55BAE0}" type="presOf" srcId="{DB0B2366-CC6D-4D12-9E91-7F3D6AEB04CC}" destId="{9BBDDDC3-3E13-4511-8A46-9C82590C5992}" srcOrd="0" destOrd="0" presId="urn:microsoft.com/office/officeart/2005/8/layout/hList1"/>
    <dgm:cxn modelId="{6A2EE994-E861-4088-A1F6-69176C9DEBB5}" type="presOf" srcId="{7A8C1BC1-092B-471A-A431-836302EDB9DB}" destId="{226F576A-B91F-4DBC-A66F-82D826FE095F}" srcOrd="0" destOrd="0" presId="urn:microsoft.com/office/officeart/2005/8/layout/hList1"/>
    <dgm:cxn modelId="{73D7EEA5-0B37-4F2F-BEC0-C30D5426BC40}" srcId="{DB0B2366-CC6D-4D12-9E91-7F3D6AEB04CC}" destId="{69056AF8-CABE-4467-AC12-FDF68154BBA4}" srcOrd="2" destOrd="0" parTransId="{2932F5C9-409E-4A1E-940A-E7441C9B6A67}" sibTransId="{830C328B-19F4-4493-8B7B-5249885DD3FC}"/>
    <dgm:cxn modelId="{EACBFDA8-5E96-4492-87E1-0593F49388D1}" type="presOf" srcId="{39EE0D3F-4876-4019-9A39-589D96842C49}" destId="{C57B176F-3FB8-4D3A-BE56-BB17C79DDB1A}" srcOrd="0" destOrd="0" presId="urn:microsoft.com/office/officeart/2005/8/layout/hList1"/>
    <dgm:cxn modelId="{C0B6FCB3-D79C-4D22-AC4D-7063DD600D5A}" type="presOf" srcId="{CEF0288B-E91C-4269-9A6F-4F125F0F77BC}" destId="{EAA2D308-0656-494B-86FD-DB9DF7F488AC}" srcOrd="0" destOrd="0" presId="urn:microsoft.com/office/officeart/2005/8/layout/hList1"/>
    <dgm:cxn modelId="{8C1073C6-F071-4CE7-8D30-42750F0DA48F}" srcId="{DB0B2366-CC6D-4D12-9E91-7F3D6AEB04CC}" destId="{D3C53740-B5EC-4FCA-A2B9-57654FC778F4}" srcOrd="0" destOrd="0" parTransId="{E237428C-EFA2-491B-87DE-B6F1818D5DC7}" sibTransId="{6CF6ED53-523C-44C9-8B45-6C0564955527}"/>
    <dgm:cxn modelId="{1867E8DD-B5DD-47AD-A8CF-8CAC8192AD69}" srcId="{DB0B2366-CC6D-4D12-9E91-7F3D6AEB04CC}" destId="{7AF06DE2-C4E1-42E9-97F7-7A798A2F8CBB}" srcOrd="4" destOrd="0" parTransId="{A9F44C11-C229-4304-87B1-F220B212C8C3}" sibTransId="{6CC32ECC-7CE1-4AF0-9845-05DF1C36E71B}"/>
    <dgm:cxn modelId="{B8D307E1-A83C-48D1-8C45-7C878B410B9C}" srcId="{7AF06DE2-C4E1-42E9-97F7-7A798A2F8CBB}" destId="{84EA0D8C-E390-4F6C-AE96-764CE9662F6C}" srcOrd="1" destOrd="0" parTransId="{2FDFB5C6-347A-4847-9F94-CE06647AF2DB}" sibTransId="{6A2FF3EB-6335-49E5-B9AB-59069EA04197}"/>
    <dgm:cxn modelId="{CD85EDE2-3873-420B-A504-16086E86BBF6}" type="presOf" srcId="{7AF06DE2-C4E1-42E9-97F7-7A798A2F8CBB}" destId="{651299D5-ADBF-4814-ABF2-FFC55020FBE0}" srcOrd="0" destOrd="0" presId="urn:microsoft.com/office/officeart/2005/8/layout/hList1"/>
    <dgm:cxn modelId="{F0E1D6EA-FFA8-433B-A69A-D0DEA04A9795}" srcId="{D3C53740-B5EC-4FCA-A2B9-57654FC778F4}" destId="{8601323E-7D1D-459C-BEE9-6F702597311C}" srcOrd="0" destOrd="0" parTransId="{5E015469-B3AF-4B79-A25F-9CFF0F018645}" sibTransId="{5E343E92-B096-4B1C-880C-63736CA0AF79}"/>
    <dgm:cxn modelId="{2E2F2DF1-CA9C-4A8B-A709-E77D0CAEEA14}" type="presOf" srcId="{69056AF8-CABE-4467-AC12-FDF68154BBA4}" destId="{F0B8B5D5-F39C-4ECD-8BA0-DBDB3FC38253}" srcOrd="0" destOrd="0" presId="urn:microsoft.com/office/officeart/2005/8/layout/hList1"/>
    <dgm:cxn modelId="{D3A9D7F2-4953-4ABD-9A72-CD0BEBD4041B}" srcId="{7AF06DE2-C4E1-42E9-97F7-7A798A2F8CBB}" destId="{39EE0D3F-4876-4019-9A39-589D96842C49}" srcOrd="0" destOrd="0" parTransId="{B3C8FFF2-61D1-4D04-B8B3-7D2A963C2C71}" sibTransId="{1E969595-6E14-4238-8CE0-0589B6F0FE66}"/>
    <dgm:cxn modelId="{2F0966F5-F97E-444D-A9C4-C2529A98453B}" type="presOf" srcId="{5FE80243-C7B2-4DCB-BFFE-C48F78E27307}" destId="{FAEB1888-794E-4E96-98B8-0B2F0D58D3C1}" srcOrd="0" destOrd="0" presId="urn:microsoft.com/office/officeart/2005/8/layout/hList1"/>
    <dgm:cxn modelId="{ADBC2CFD-824E-46EC-9FD3-FBB8EB05D9C0}" srcId="{DB0B2366-CC6D-4D12-9E91-7F3D6AEB04CC}" destId="{7A8C1BC1-092B-471A-A431-836302EDB9DB}" srcOrd="3" destOrd="0" parTransId="{C707DA8E-08EA-4A1D-8495-133A89423CDB}" sibTransId="{9F398D15-9697-4474-AFA6-9BDB0C976CDA}"/>
    <dgm:cxn modelId="{2919BF00-9749-4E3C-A8E5-8EF76279F293}" type="presParOf" srcId="{9BBDDDC3-3E13-4511-8A46-9C82590C5992}" destId="{EADE8E27-67EC-49AB-A95F-16F3F277F749}" srcOrd="0" destOrd="0" presId="urn:microsoft.com/office/officeart/2005/8/layout/hList1"/>
    <dgm:cxn modelId="{A63A680B-9FDD-4A8A-A59C-FFAC7EA7DCBE}" type="presParOf" srcId="{EADE8E27-67EC-49AB-A95F-16F3F277F749}" destId="{10B0F07E-F81B-41C2-AC21-B286D3F37123}" srcOrd="0" destOrd="0" presId="urn:microsoft.com/office/officeart/2005/8/layout/hList1"/>
    <dgm:cxn modelId="{F5F96BE4-94F0-49D7-8F19-862D3905D149}" type="presParOf" srcId="{EADE8E27-67EC-49AB-A95F-16F3F277F749}" destId="{28961F3E-3588-49B9-A423-438AB6FF2319}" srcOrd="1" destOrd="0" presId="urn:microsoft.com/office/officeart/2005/8/layout/hList1"/>
    <dgm:cxn modelId="{9FFC34E0-BE7F-4C33-A1D4-A911A2036BB5}" type="presParOf" srcId="{9BBDDDC3-3E13-4511-8A46-9C82590C5992}" destId="{20352E52-03A2-4B2C-A90B-495A465D0F8E}" srcOrd="1" destOrd="0" presId="urn:microsoft.com/office/officeart/2005/8/layout/hList1"/>
    <dgm:cxn modelId="{BB85A60F-9B71-4AFC-B700-312983B03371}" type="presParOf" srcId="{9BBDDDC3-3E13-4511-8A46-9C82590C5992}" destId="{23721D18-EB4F-44B5-9A22-E4517E24FE54}" srcOrd="2" destOrd="0" presId="urn:microsoft.com/office/officeart/2005/8/layout/hList1"/>
    <dgm:cxn modelId="{45EFF97E-1E5D-4B50-AEAB-44003829216A}" type="presParOf" srcId="{23721D18-EB4F-44B5-9A22-E4517E24FE54}" destId="{2D5912AD-74A3-462D-B669-95C46983D61B}" srcOrd="0" destOrd="0" presId="urn:microsoft.com/office/officeart/2005/8/layout/hList1"/>
    <dgm:cxn modelId="{D24B453F-3EAF-45F5-9BA8-DFA89DC96790}" type="presParOf" srcId="{23721D18-EB4F-44B5-9A22-E4517E24FE54}" destId="{EAA2D308-0656-494B-86FD-DB9DF7F488AC}" srcOrd="1" destOrd="0" presId="urn:microsoft.com/office/officeart/2005/8/layout/hList1"/>
    <dgm:cxn modelId="{D95D2DBB-8A12-4CE5-92F2-78D2151EE1A7}" type="presParOf" srcId="{9BBDDDC3-3E13-4511-8A46-9C82590C5992}" destId="{3C7B90C1-B94C-4C21-B43A-F9A32FE56655}" srcOrd="3" destOrd="0" presId="urn:microsoft.com/office/officeart/2005/8/layout/hList1"/>
    <dgm:cxn modelId="{D831959B-6435-4F9E-9CC6-218579BE9689}" type="presParOf" srcId="{9BBDDDC3-3E13-4511-8A46-9C82590C5992}" destId="{875CE406-58A5-4FE0-8EB9-F9E466B4483A}" srcOrd="4" destOrd="0" presId="urn:microsoft.com/office/officeart/2005/8/layout/hList1"/>
    <dgm:cxn modelId="{0226EC6B-0F94-42E3-AC1D-7109C2153D03}" type="presParOf" srcId="{875CE406-58A5-4FE0-8EB9-F9E466B4483A}" destId="{F0B8B5D5-F39C-4ECD-8BA0-DBDB3FC38253}" srcOrd="0" destOrd="0" presId="urn:microsoft.com/office/officeart/2005/8/layout/hList1"/>
    <dgm:cxn modelId="{212456F6-FF7A-49E3-BF1D-667FC8F32E6C}" type="presParOf" srcId="{875CE406-58A5-4FE0-8EB9-F9E466B4483A}" destId="{74F4D8C5-88C9-4B8C-8C71-A2E6416B533A}" srcOrd="1" destOrd="0" presId="urn:microsoft.com/office/officeart/2005/8/layout/hList1"/>
    <dgm:cxn modelId="{D6449135-DCF9-4471-8194-7F326AC4653C}" type="presParOf" srcId="{9BBDDDC3-3E13-4511-8A46-9C82590C5992}" destId="{E433B4DB-351D-4990-A632-5762835337D5}" srcOrd="5" destOrd="0" presId="urn:microsoft.com/office/officeart/2005/8/layout/hList1"/>
    <dgm:cxn modelId="{236123A3-49C7-426B-AF2A-3E2C52D06209}" type="presParOf" srcId="{9BBDDDC3-3E13-4511-8A46-9C82590C5992}" destId="{CCD1C9B9-2030-49C8-ACF9-7AB5BFF32F5E}" srcOrd="6" destOrd="0" presId="urn:microsoft.com/office/officeart/2005/8/layout/hList1"/>
    <dgm:cxn modelId="{CAB57F29-A937-4E30-92F2-479DE8C06C51}" type="presParOf" srcId="{CCD1C9B9-2030-49C8-ACF9-7AB5BFF32F5E}" destId="{226F576A-B91F-4DBC-A66F-82D826FE095F}" srcOrd="0" destOrd="0" presId="urn:microsoft.com/office/officeart/2005/8/layout/hList1"/>
    <dgm:cxn modelId="{E43B2388-423D-4D0E-928B-AD0620473C86}" type="presParOf" srcId="{CCD1C9B9-2030-49C8-ACF9-7AB5BFF32F5E}" destId="{FAEB1888-794E-4E96-98B8-0B2F0D58D3C1}" srcOrd="1" destOrd="0" presId="urn:microsoft.com/office/officeart/2005/8/layout/hList1"/>
    <dgm:cxn modelId="{B7E003BC-93E9-4CF6-B92C-36D667B3EAF2}" type="presParOf" srcId="{9BBDDDC3-3E13-4511-8A46-9C82590C5992}" destId="{F4962867-4516-4FE2-8828-F655EE5DB942}" srcOrd="7" destOrd="0" presId="urn:microsoft.com/office/officeart/2005/8/layout/hList1"/>
    <dgm:cxn modelId="{36A7B0FD-B7B7-4D36-8FBD-C06513B9E089}" type="presParOf" srcId="{9BBDDDC3-3E13-4511-8A46-9C82590C5992}" destId="{564E597A-C7CC-42DC-9FAD-E264B8CD4D93}" srcOrd="8" destOrd="0" presId="urn:microsoft.com/office/officeart/2005/8/layout/hList1"/>
    <dgm:cxn modelId="{8CCDBA34-F2DB-48CC-9849-E29361C79B02}" type="presParOf" srcId="{564E597A-C7CC-42DC-9FAD-E264B8CD4D93}" destId="{651299D5-ADBF-4814-ABF2-FFC55020FBE0}" srcOrd="0" destOrd="0" presId="urn:microsoft.com/office/officeart/2005/8/layout/hList1"/>
    <dgm:cxn modelId="{ADEDB4A9-4282-4A71-87D5-C1F5FB76A28B}" type="presParOf" srcId="{564E597A-C7CC-42DC-9FAD-E264B8CD4D93}" destId="{C57B176F-3FB8-4D3A-BE56-BB17C79DDB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676D8-64BE-40A6-81DA-501B554CFBB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47617920-2275-4F1B-8C6E-B666B608A4D9}">
      <dgm:prSet phldrT="[Text]"/>
      <dgm:spPr/>
      <dgm:t>
        <a:bodyPr/>
        <a:lstStyle/>
        <a:p>
          <a:r>
            <a:rPr lang="en-CA" b="1" dirty="0"/>
            <a:t>Service</a:t>
          </a:r>
        </a:p>
      </dgm:t>
    </dgm:pt>
    <dgm:pt modelId="{A87FAEC7-1435-42BA-AE01-6A38F14C7807}" type="parTrans" cxnId="{427FBA53-F75D-42CE-AF30-0022FE4A1F5D}">
      <dgm:prSet/>
      <dgm:spPr/>
      <dgm:t>
        <a:bodyPr/>
        <a:lstStyle/>
        <a:p>
          <a:endParaRPr lang="en-CA" b="1"/>
        </a:p>
      </dgm:t>
    </dgm:pt>
    <dgm:pt modelId="{E2D10EA8-6E61-43E2-B2FB-DD5A864C4273}" type="sibTrans" cxnId="{427FBA53-F75D-42CE-AF30-0022FE4A1F5D}">
      <dgm:prSet/>
      <dgm:spPr/>
      <dgm:t>
        <a:bodyPr/>
        <a:lstStyle/>
        <a:p>
          <a:endParaRPr lang="en-CA" b="1"/>
        </a:p>
      </dgm:t>
    </dgm:pt>
    <dgm:pt modelId="{1BD4DC3E-D573-4E09-9754-7951587D31F0}">
      <dgm:prSet phldrT="[Text]"/>
      <dgm:spPr/>
      <dgm:t>
        <a:bodyPr/>
        <a:lstStyle/>
        <a:p>
          <a:r>
            <a:rPr lang="en-CA" b="1" dirty="0"/>
            <a:t>Structure des </a:t>
          </a:r>
          <a:r>
            <a:rPr lang="en-CA" b="1" dirty="0" err="1"/>
            <a:t>coûts</a:t>
          </a:r>
          <a:endParaRPr lang="en-CA" b="1" dirty="0"/>
        </a:p>
      </dgm:t>
    </dgm:pt>
    <dgm:pt modelId="{76686057-E145-4AF0-A59D-BDDC53C68239}" type="parTrans" cxnId="{99ECBCD6-5CF4-40D2-A81C-6A441A0F4D53}">
      <dgm:prSet/>
      <dgm:spPr/>
      <dgm:t>
        <a:bodyPr/>
        <a:lstStyle/>
        <a:p>
          <a:endParaRPr lang="en-CA" b="1"/>
        </a:p>
      </dgm:t>
    </dgm:pt>
    <dgm:pt modelId="{F7B09CCA-AE86-48A8-827F-6B2203E2CBA8}" type="sibTrans" cxnId="{99ECBCD6-5CF4-40D2-A81C-6A441A0F4D53}">
      <dgm:prSet/>
      <dgm:spPr/>
      <dgm:t>
        <a:bodyPr/>
        <a:lstStyle/>
        <a:p>
          <a:endParaRPr lang="en-CA" b="1"/>
        </a:p>
      </dgm:t>
    </dgm:pt>
    <dgm:pt modelId="{B1FE1838-E760-4D91-8136-4C3686453394}">
      <dgm:prSet phldrT="[Text]"/>
      <dgm:spPr/>
      <dgm:t>
        <a:bodyPr/>
        <a:lstStyle/>
        <a:p>
          <a:r>
            <a:rPr lang="en-CA" b="1" dirty="0" err="1"/>
            <a:t>Revenus</a:t>
          </a:r>
          <a:endParaRPr lang="en-CA" b="1" dirty="0"/>
        </a:p>
      </dgm:t>
    </dgm:pt>
    <dgm:pt modelId="{0C40C927-394E-4DA4-A86C-A7C0F90D70FD}" type="parTrans" cxnId="{56B7DFFB-3A87-443C-A459-68AE78223451}">
      <dgm:prSet/>
      <dgm:spPr/>
      <dgm:t>
        <a:bodyPr/>
        <a:lstStyle/>
        <a:p>
          <a:endParaRPr lang="en-CA" b="1"/>
        </a:p>
      </dgm:t>
    </dgm:pt>
    <dgm:pt modelId="{839BC1B9-16DB-41F9-80AB-7B59D7549089}" type="sibTrans" cxnId="{56B7DFFB-3A87-443C-A459-68AE78223451}">
      <dgm:prSet/>
      <dgm:spPr/>
      <dgm:t>
        <a:bodyPr/>
        <a:lstStyle/>
        <a:p>
          <a:endParaRPr lang="en-CA" b="1"/>
        </a:p>
      </dgm:t>
    </dgm:pt>
    <dgm:pt modelId="{DD694949-B234-42CB-BA92-3A5BBFD4F9AB}">
      <dgm:prSet phldrT="[Text]"/>
      <dgm:spPr/>
      <dgm:t>
        <a:bodyPr/>
        <a:lstStyle/>
        <a:p>
          <a:r>
            <a:rPr lang="en-CA" b="1" dirty="0" err="1"/>
            <a:t>Création</a:t>
          </a:r>
          <a:r>
            <a:rPr lang="en-CA" b="1" dirty="0"/>
            <a:t> de </a:t>
          </a:r>
          <a:r>
            <a:rPr lang="en-CA" b="1" dirty="0" err="1"/>
            <a:t>produits</a:t>
          </a:r>
          <a:endParaRPr lang="en-CA" b="1" dirty="0"/>
        </a:p>
      </dgm:t>
    </dgm:pt>
    <dgm:pt modelId="{8B3D86D8-0851-41C0-A5E7-104B13001F0B}" type="parTrans" cxnId="{18E58AD3-CB2F-44EF-B030-0BA4CB148459}">
      <dgm:prSet/>
      <dgm:spPr/>
      <dgm:t>
        <a:bodyPr/>
        <a:lstStyle/>
        <a:p>
          <a:endParaRPr lang="en-CA" b="1"/>
        </a:p>
      </dgm:t>
    </dgm:pt>
    <dgm:pt modelId="{446FAA43-CB31-4559-A617-A1E8CCCA9A32}" type="sibTrans" cxnId="{18E58AD3-CB2F-44EF-B030-0BA4CB148459}">
      <dgm:prSet/>
      <dgm:spPr/>
      <dgm:t>
        <a:bodyPr/>
        <a:lstStyle/>
        <a:p>
          <a:endParaRPr lang="en-CA" b="1"/>
        </a:p>
      </dgm:t>
    </dgm:pt>
    <dgm:pt modelId="{49C241CF-09EA-4F69-807F-732CA789E259}">
      <dgm:prSet phldrT="[Text]"/>
      <dgm:spPr/>
      <dgm:t>
        <a:bodyPr/>
        <a:lstStyle/>
        <a:p>
          <a:r>
            <a:rPr lang="en-US" b="1" dirty="0"/>
            <a:t>La </a:t>
          </a:r>
          <a:r>
            <a:rPr lang="en-US" b="1" dirty="0" err="1"/>
            <a:t>créativité</a:t>
          </a:r>
          <a:r>
            <a:rPr lang="en-US" b="1" dirty="0"/>
            <a:t>
</a:t>
          </a:r>
          <a:r>
            <a:rPr lang="en-US" b="1" dirty="0" err="1"/>
            <a:t>Découvrir</a:t>
          </a:r>
          <a:r>
            <a:rPr lang="en-US" b="1" dirty="0"/>
            <a:t> la condition </a:t>
          </a:r>
          <a:r>
            <a:rPr lang="en-US" b="1" dirty="0" err="1"/>
            <a:t>humaine</a:t>
          </a:r>
          <a:r>
            <a:rPr lang="en-US" b="1" dirty="0"/>
            <a:t>
Théâtre pour le </a:t>
          </a:r>
          <a:r>
            <a:rPr lang="en-US" b="1" dirty="0" err="1"/>
            <a:t>changement</a:t>
          </a:r>
          <a:r>
            <a:rPr lang="en-US" b="1" dirty="0"/>
            <a:t> social
</a:t>
          </a:r>
          <a:r>
            <a:rPr lang="en-US" b="1" dirty="0" err="1"/>
            <a:t>Divertir</a:t>
          </a:r>
          <a:r>
            <a:rPr lang="en-US" b="1" dirty="0"/>
            <a:t> et </a:t>
          </a:r>
          <a:r>
            <a:rPr lang="en-US" b="1" dirty="0" err="1"/>
            <a:t>captiver</a:t>
          </a:r>
          <a:r>
            <a:rPr lang="en-US" b="1" dirty="0"/>
            <a:t>
</a:t>
          </a:r>
          <a:r>
            <a:rPr lang="en-US" b="1" dirty="0" err="1"/>
            <a:t>Stimuler</a:t>
          </a:r>
          <a:r>
            <a:rPr lang="en-US" b="1" dirty="0"/>
            <a:t> </a:t>
          </a:r>
          <a:r>
            <a:rPr lang="en-US" b="1" dirty="0" err="1"/>
            <a:t>l'intellect</a:t>
          </a:r>
          <a:r>
            <a:rPr lang="en-US" b="1" dirty="0"/>
            <a:t> et </a:t>
          </a:r>
          <a:r>
            <a:rPr lang="en-US" b="1" dirty="0" err="1"/>
            <a:t>l'émotion</a:t>
          </a:r>
          <a:r>
            <a:rPr lang="en-US" b="1" dirty="0"/>
            <a:t>
Lien</a:t>
          </a:r>
          <a:endParaRPr lang="en-CA" b="1" dirty="0"/>
        </a:p>
      </dgm:t>
    </dgm:pt>
    <dgm:pt modelId="{ECC6EFF7-6928-4724-A6C0-4B40A961B148}" type="parTrans" cxnId="{C4C1A741-0D6F-4917-A4AD-F69A5EC5F4EE}">
      <dgm:prSet/>
      <dgm:spPr/>
      <dgm:t>
        <a:bodyPr/>
        <a:lstStyle/>
        <a:p>
          <a:endParaRPr lang="en-CA" b="1"/>
        </a:p>
      </dgm:t>
    </dgm:pt>
    <dgm:pt modelId="{092A555D-2030-40E3-B3F1-35512BF725E9}" type="sibTrans" cxnId="{C4C1A741-0D6F-4917-A4AD-F69A5EC5F4EE}">
      <dgm:prSet/>
      <dgm:spPr/>
      <dgm:t>
        <a:bodyPr/>
        <a:lstStyle/>
        <a:p>
          <a:endParaRPr lang="en-CA" b="1"/>
        </a:p>
      </dgm:t>
    </dgm:pt>
    <dgm:pt modelId="{D4304E66-ECAF-45E0-B6B8-7D06F4B96FB7}">
      <dgm:prSet phldrT="[Text]"/>
      <dgm:spPr/>
      <dgm:t>
        <a:bodyPr/>
        <a:lstStyle/>
        <a:p>
          <a:r>
            <a:rPr lang="en-US" b="1" dirty="0" err="1"/>
            <a:t>Financeurs</a:t>
          </a:r>
          <a:r>
            <a:rPr lang="en-US" b="1" dirty="0"/>
            <a:t> publics ; </a:t>
          </a:r>
          <a:r>
            <a:rPr lang="en-US" b="1" dirty="0" err="1"/>
            <a:t>entreprises</a:t>
          </a:r>
          <a:r>
            <a:rPr lang="en-US" b="1" dirty="0"/>
            <a:t> </a:t>
          </a:r>
          <a:r>
            <a:rPr lang="en-US" b="1" dirty="0" err="1"/>
            <a:t>privés</a:t>
          </a:r>
          <a:r>
            <a:rPr lang="en-US" b="1" dirty="0"/>
            <a:t>; dons),
</a:t>
          </a:r>
          <a:r>
            <a:rPr lang="en-US" b="1" dirty="0" err="1"/>
            <a:t>Création</a:t>
          </a:r>
          <a:r>
            <a:rPr lang="en-US" b="1" dirty="0"/>
            <a:t> de spectacles par commission</a:t>
          </a:r>
          <a:endParaRPr lang="en-CA" b="1" dirty="0"/>
        </a:p>
      </dgm:t>
    </dgm:pt>
    <dgm:pt modelId="{F01EEBAE-121C-44F6-8F1F-A4AF01E0DC79}" type="parTrans" cxnId="{649C0458-33B0-46A4-A647-CCEC1763018F}">
      <dgm:prSet/>
      <dgm:spPr/>
      <dgm:t>
        <a:bodyPr/>
        <a:lstStyle/>
        <a:p>
          <a:endParaRPr lang="en-CA" b="1"/>
        </a:p>
      </dgm:t>
    </dgm:pt>
    <dgm:pt modelId="{B3D9DFDB-E495-467A-9D6C-6DD24BCB94CF}" type="sibTrans" cxnId="{649C0458-33B0-46A4-A647-CCEC1763018F}">
      <dgm:prSet/>
      <dgm:spPr/>
      <dgm:t>
        <a:bodyPr/>
        <a:lstStyle/>
        <a:p>
          <a:endParaRPr lang="en-CA" b="1"/>
        </a:p>
      </dgm:t>
    </dgm:pt>
    <dgm:pt modelId="{E8CCCAD9-77CF-40F7-BE31-EF7C434F9159}">
      <dgm:prSet phldrT="[Text]"/>
      <dgm:spPr/>
      <dgm:t>
        <a:bodyPr/>
        <a:lstStyle/>
        <a:p>
          <a:r>
            <a:rPr lang="en-US" b="1" dirty="0"/>
            <a:t>Impacts financiers - </a:t>
          </a:r>
          <a:r>
            <a:rPr lang="en-US" b="1" dirty="0" err="1"/>
            <a:t>activité</a:t>
          </a:r>
          <a:r>
            <a:rPr lang="en-US" b="1" dirty="0"/>
            <a:t> </a:t>
          </a:r>
          <a:r>
            <a:rPr lang="en-US" b="1" dirty="0" err="1"/>
            <a:t>économique</a:t>
          </a:r>
          <a:r>
            <a:rPr lang="en-US" b="1" dirty="0"/>
            <a:t> dans la </a:t>
          </a:r>
          <a:r>
            <a:rPr lang="en-US" b="1" dirty="0" err="1"/>
            <a:t>chaîne</a:t>
          </a:r>
          <a:r>
            <a:rPr lang="en-US" b="1" dirty="0"/>
            <a:t> de </a:t>
          </a:r>
          <a:r>
            <a:rPr lang="en-US" b="1" dirty="0" err="1"/>
            <a:t>valeur</a:t>
          </a:r>
          <a:r>
            <a:rPr lang="en-US" b="1" dirty="0"/>
            <a:t>
</a:t>
          </a:r>
          <a:r>
            <a:rPr lang="en-US" b="1" dirty="0" err="1"/>
            <a:t>Salaires</a:t>
          </a:r>
          <a:r>
            <a:rPr lang="en-US" b="1" dirty="0"/>
            <a:t> du personnel
</a:t>
          </a:r>
          <a:r>
            <a:rPr lang="en-US" b="1" dirty="0" err="1"/>
            <a:t>Barème</a:t>
          </a:r>
          <a:r>
            <a:rPr lang="en-US" b="1" dirty="0"/>
            <a:t> syndical
</a:t>
          </a:r>
          <a:r>
            <a:rPr lang="en-US" b="1" dirty="0" err="1"/>
            <a:t>Honoraires</a:t>
          </a:r>
          <a:r>
            <a:rPr lang="en-US" b="1" dirty="0"/>
            <a:t> des artistes
</a:t>
          </a:r>
          <a:r>
            <a:rPr lang="en-US" b="1" dirty="0" err="1"/>
            <a:t>Rémunération</a:t>
          </a:r>
          <a:r>
            <a:rPr lang="en-US" b="1" dirty="0"/>
            <a:t> des </a:t>
          </a:r>
          <a:r>
            <a:rPr lang="en-US" b="1" dirty="0" err="1"/>
            <a:t>titulaires</a:t>
          </a:r>
          <a:r>
            <a:rPr lang="en-US" b="1" dirty="0"/>
            <a:t> de droits
Impacts </a:t>
          </a:r>
          <a:r>
            <a:rPr lang="en-US" b="1" dirty="0" err="1"/>
            <a:t>culturels</a:t>
          </a:r>
          <a:r>
            <a:rPr lang="en-US" b="1" dirty="0"/>
            <a:t>, </a:t>
          </a:r>
          <a:r>
            <a:rPr lang="en-US" b="1" dirty="0" err="1"/>
            <a:t>sociaux</a:t>
          </a:r>
          <a:r>
            <a:rPr lang="en-US" b="1" dirty="0"/>
            <a:t> et </a:t>
          </a:r>
          <a:r>
            <a:rPr lang="en-US" b="1" dirty="0" err="1"/>
            <a:t>autres</a:t>
          </a:r>
          <a:r>
            <a:rPr lang="en-US" b="1" dirty="0"/>
            <a:t> pour le public et la </a:t>
          </a:r>
          <a:r>
            <a:rPr lang="en-US" b="1" dirty="0" err="1"/>
            <a:t>communauté</a:t>
          </a:r>
          <a:endParaRPr lang="en-CA" b="1" dirty="0"/>
        </a:p>
      </dgm:t>
    </dgm:pt>
    <dgm:pt modelId="{ACCF530F-4661-47FD-B7D7-FF570347FB54}" type="parTrans" cxnId="{E2E67ACD-7857-443E-94D3-76E519FF6BEA}">
      <dgm:prSet/>
      <dgm:spPr/>
      <dgm:t>
        <a:bodyPr/>
        <a:lstStyle/>
        <a:p>
          <a:endParaRPr lang="en-CA" b="1"/>
        </a:p>
      </dgm:t>
    </dgm:pt>
    <dgm:pt modelId="{F54648C6-ACD5-48FC-B9FB-2DF4CF5B8969}" type="sibTrans" cxnId="{E2E67ACD-7857-443E-94D3-76E519FF6BEA}">
      <dgm:prSet/>
      <dgm:spPr/>
      <dgm:t>
        <a:bodyPr/>
        <a:lstStyle/>
        <a:p>
          <a:endParaRPr lang="en-CA" b="1"/>
        </a:p>
      </dgm:t>
    </dgm:pt>
    <dgm:pt modelId="{5CAECBFA-E319-47F3-B9D7-02CD00000735}">
      <dgm:prSet phldrT="[Text]"/>
      <dgm:spPr/>
      <dgm:t>
        <a:bodyPr/>
        <a:lstStyle/>
        <a:p>
          <a:r>
            <a:rPr lang="en-US" b="1" dirty="0" err="1"/>
            <a:t>Ressources</a:t>
          </a:r>
          <a:r>
            <a:rPr lang="en-US" b="1" dirty="0"/>
            <a:t> </a:t>
          </a:r>
          <a:r>
            <a:rPr lang="en-US" b="1" dirty="0" err="1"/>
            <a:t>humaines</a:t>
          </a:r>
          <a:r>
            <a:rPr lang="en-US" b="1" dirty="0"/>
            <a:t>
Dramaturges
</a:t>
          </a:r>
          <a:r>
            <a:rPr lang="en-US" b="1" dirty="0" err="1"/>
            <a:t>Directeurs</a:t>
          </a:r>
          <a:r>
            <a:rPr lang="en-US" b="1" dirty="0"/>
            <a:t> </a:t>
          </a:r>
          <a:r>
            <a:rPr lang="en-US" b="1" dirty="0" err="1"/>
            <a:t>artistiques</a:t>
          </a:r>
          <a:r>
            <a:rPr lang="en-US" b="1" dirty="0"/>
            <a:t>
</a:t>
          </a:r>
          <a:r>
            <a:rPr lang="en-US" b="1" dirty="0" err="1"/>
            <a:t>Créateurs</a:t>
          </a:r>
          <a:r>
            <a:rPr lang="en-US" b="1" dirty="0"/>
            <a:t>
</a:t>
          </a:r>
          <a:r>
            <a:rPr lang="en-US" b="1" dirty="0" err="1"/>
            <a:t>Marionnettistes</a:t>
          </a:r>
          <a:r>
            <a:rPr lang="en-US" b="1" dirty="0"/>
            <a:t>
</a:t>
          </a:r>
          <a:r>
            <a:rPr lang="en-US" b="1" dirty="0" err="1"/>
            <a:t>Acteurs</a:t>
          </a:r>
          <a:r>
            <a:rPr lang="en-US" b="1" dirty="0"/>
            <a:t>
</a:t>
          </a:r>
          <a:r>
            <a:rPr lang="en-US" b="1" dirty="0" err="1"/>
            <a:t>Compositeurs</a:t>
          </a:r>
          <a:r>
            <a:rPr lang="en-US" b="1" dirty="0"/>
            <a:t>
Les </a:t>
          </a:r>
          <a:r>
            <a:rPr lang="en-US" b="1" dirty="0" err="1"/>
            <a:t>musiciens</a:t>
          </a:r>
          <a:r>
            <a:rPr lang="en-US" b="1" dirty="0"/>
            <a:t>
</a:t>
          </a:r>
          <a:r>
            <a:rPr lang="en-US" b="1" dirty="0" err="1"/>
            <a:t>Équipe</a:t>
          </a:r>
          <a:r>
            <a:rPr lang="en-US" b="1" dirty="0"/>
            <a:t> de </a:t>
          </a:r>
          <a:r>
            <a:rPr lang="en-US" b="1" dirty="0" err="1"/>
            <a:t>scène</a:t>
          </a:r>
          <a:r>
            <a:rPr lang="en-US" b="1" dirty="0"/>
            <a:t>
</a:t>
          </a:r>
          <a:r>
            <a:rPr lang="en-US" b="1" dirty="0" err="1"/>
            <a:t>Concevoir</a:t>
          </a:r>
          <a:r>
            <a:rPr lang="en-US" b="1" dirty="0"/>
            <a:t>
</a:t>
          </a:r>
          <a:r>
            <a:rPr lang="en-US" b="1" dirty="0" err="1"/>
            <a:t>Lumières</a:t>
          </a:r>
          <a:r>
            <a:rPr lang="en-US" b="1" dirty="0"/>
            <a:t>
Son</a:t>
          </a:r>
          <a:endParaRPr lang="en-CA" b="1" dirty="0"/>
        </a:p>
      </dgm:t>
    </dgm:pt>
    <dgm:pt modelId="{30660A9A-1542-49DD-B428-44B17D77DFC2}" type="parTrans" cxnId="{B70603B7-6B4C-4119-BB27-29C2E9C1CD4A}">
      <dgm:prSet/>
      <dgm:spPr/>
      <dgm:t>
        <a:bodyPr/>
        <a:lstStyle/>
        <a:p>
          <a:endParaRPr lang="en-CA"/>
        </a:p>
      </dgm:t>
    </dgm:pt>
    <dgm:pt modelId="{81F23D1C-2535-4962-81D4-146110EBA905}" type="sibTrans" cxnId="{B70603B7-6B4C-4119-BB27-29C2E9C1CD4A}">
      <dgm:prSet/>
      <dgm:spPr/>
      <dgm:t>
        <a:bodyPr/>
        <a:lstStyle/>
        <a:p>
          <a:endParaRPr lang="en-CA"/>
        </a:p>
      </dgm:t>
    </dgm:pt>
    <dgm:pt modelId="{0C359986-30B1-449F-80BC-EF7F316854D8}" type="pres">
      <dgm:prSet presAssocID="{7FB676D8-64BE-40A6-81DA-501B554CFBBB}" presName="Name0" presStyleCnt="0">
        <dgm:presLayoutVars>
          <dgm:dir/>
          <dgm:animLvl val="lvl"/>
          <dgm:resizeHandles val="exact"/>
        </dgm:presLayoutVars>
      </dgm:prSet>
      <dgm:spPr/>
    </dgm:pt>
    <dgm:pt modelId="{01B0208D-68BA-4E61-9795-1FD8C851D5FB}" type="pres">
      <dgm:prSet presAssocID="{47617920-2275-4F1B-8C6E-B666B608A4D9}" presName="composite" presStyleCnt="0"/>
      <dgm:spPr/>
    </dgm:pt>
    <dgm:pt modelId="{A6C6BBA3-C875-4DBC-8830-BBE7B20FB17C}" type="pres">
      <dgm:prSet presAssocID="{47617920-2275-4F1B-8C6E-B666B608A4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41F88CD-3759-491E-9005-78659D1B617A}" type="pres">
      <dgm:prSet presAssocID="{47617920-2275-4F1B-8C6E-B666B608A4D9}" presName="desTx" presStyleLbl="alignAccFollowNode1" presStyleIdx="0" presStyleCnt="4">
        <dgm:presLayoutVars>
          <dgm:bulletEnabled val="1"/>
        </dgm:presLayoutVars>
      </dgm:prSet>
      <dgm:spPr/>
    </dgm:pt>
    <dgm:pt modelId="{73DEE021-CF6F-4FC8-8633-72A6B8C025F2}" type="pres">
      <dgm:prSet presAssocID="{E2D10EA8-6E61-43E2-B2FB-DD5A864C4273}" presName="space" presStyleCnt="0"/>
      <dgm:spPr/>
    </dgm:pt>
    <dgm:pt modelId="{31C2F3D1-1BE1-4034-AD3F-D73AE577AA8B}" type="pres">
      <dgm:prSet presAssocID="{1BD4DC3E-D573-4E09-9754-7951587D31F0}" presName="composite" presStyleCnt="0"/>
      <dgm:spPr/>
    </dgm:pt>
    <dgm:pt modelId="{A4C46863-3DF3-46AF-8402-0B5E037F5E76}" type="pres">
      <dgm:prSet presAssocID="{1BD4DC3E-D573-4E09-9754-7951587D31F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8D844EC-E938-48FA-AD88-EB8202003E1B}" type="pres">
      <dgm:prSet presAssocID="{1BD4DC3E-D573-4E09-9754-7951587D31F0}" presName="desTx" presStyleLbl="alignAccFollowNode1" presStyleIdx="1" presStyleCnt="4">
        <dgm:presLayoutVars>
          <dgm:bulletEnabled val="1"/>
        </dgm:presLayoutVars>
      </dgm:prSet>
      <dgm:spPr/>
    </dgm:pt>
    <dgm:pt modelId="{9283F9D9-5FEA-4CC3-8F67-BD98AD99EF5C}" type="pres">
      <dgm:prSet presAssocID="{F7B09CCA-AE86-48A8-827F-6B2203E2CBA8}" presName="space" presStyleCnt="0"/>
      <dgm:spPr/>
    </dgm:pt>
    <dgm:pt modelId="{0CD9212C-1F43-4E35-B20B-8EFDD4D7F795}" type="pres">
      <dgm:prSet presAssocID="{B1FE1838-E760-4D91-8136-4C3686453394}" presName="composite" presStyleCnt="0"/>
      <dgm:spPr/>
    </dgm:pt>
    <dgm:pt modelId="{57B33585-FFB2-4953-9C26-809CEE392034}" type="pres">
      <dgm:prSet presAssocID="{B1FE1838-E760-4D91-8136-4C36864533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4276051-DE82-4FF9-8498-DB23207E9591}" type="pres">
      <dgm:prSet presAssocID="{B1FE1838-E760-4D91-8136-4C3686453394}" presName="desTx" presStyleLbl="alignAccFollowNode1" presStyleIdx="2" presStyleCnt="4">
        <dgm:presLayoutVars>
          <dgm:bulletEnabled val="1"/>
        </dgm:presLayoutVars>
      </dgm:prSet>
      <dgm:spPr/>
    </dgm:pt>
    <dgm:pt modelId="{442068AF-B322-47ED-A850-42D3304B4B22}" type="pres">
      <dgm:prSet presAssocID="{839BC1B9-16DB-41F9-80AB-7B59D7549089}" presName="space" presStyleCnt="0"/>
      <dgm:spPr/>
    </dgm:pt>
    <dgm:pt modelId="{1DEC1400-6633-4398-9225-9B9D8860DE68}" type="pres">
      <dgm:prSet presAssocID="{DD694949-B234-42CB-BA92-3A5BBFD4F9AB}" presName="composite" presStyleCnt="0"/>
      <dgm:spPr/>
    </dgm:pt>
    <dgm:pt modelId="{20605A04-0C17-47E3-A5F4-7CCD0682C767}" type="pres">
      <dgm:prSet presAssocID="{DD694949-B234-42CB-BA92-3A5BBFD4F9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DC38F6-369F-4323-A85B-0B7FD0E52581}" type="pres">
      <dgm:prSet presAssocID="{DD694949-B234-42CB-BA92-3A5BBFD4F9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08A130D-2C8D-4824-9542-F9533E2BBEC5}" type="presOf" srcId="{E8CCCAD9-77CF-40F7-BE31-EF7C434F9159}" destId="{F0DC38F6-369F-4323-A85B-0B7FD0E52581}" srcOrd="0" destOrd="0" presId="urn:microsoft.com/office/officeart/2005/8/layout/hList1"/>
    <dgm:cxn modelId="{90BF1720-B366-45C5-852B-017D03D8E513}" type="presOf" srcId="{DD694949-B234-42CB-BA92-3A5BBFD4F9AB}" destId="{20605A04-0C17-47E3-A5F4-7CCD0682C767}" srcOrd="0" destOrd="0" presId="urn:microsoft.com/office/officeart/2005/8/layout/hList1"/>
    <dgm:cxn modelId="{6D5D763E-67B5-451E-84A8-BB53FD5F2A6E}" type="presOf" srcId="{49C241CF-09EA-4F69-807F-732CA789E259}" destId="{541F88CD-3759-491E-9005-78659D1B617A}" srcOrd="0" destOrd="0" presId="urn:microsoft.com/office/officeart/2005/8/layout/hList1"/>
    <dgm:cxn modelId="{C4C1A741-0D6F-4917-A4AD-F69A5EC5F4EE}" srcId="{47617920-2275-4F1B-8C6E-B666B608A4D9}" destId="{49C241CF-09EA-4F69-807F-732CA789E259}" srcOrd="0" destOrd="0" parTransId="{ECC6EFF7-6928-4724-A6C0-4B40A961B148}" sibTransId="{092A555D-2030-40E3-B3F1-35512BF725E9}"/>
    <dgm:cxn modelId="{427FBA53-F75D-42CE-AF30-0022FE4A1F5D}" srcId="{7FB676D8-64BE-40A6-81DA-501B554CFBBB}" destId="{47617920-2275-4F1B-8C6E-B666B608A4D9}" srcOrd="0" destOrd="0" parTransId="{A87FAEC7-1435-42BA-AE01-6A38F14C7807}" sibTransId="{E2D10EA8-6E61-43E2-B2FB-DD5A864C4273}"/>
    <dgm:cxn modelId="{0D5C6155-6ACB-44EB-A322-0B03E2135B5C}" type="presOf" srcId="{B1FE1838-E760-4D91-8136-4C3686453394}" destId="{57B33585-FFB2-4953-9C26-809CEE392034}" srcOrd="0" destOrd="0" presId="urn:microsoft.com/office/officeart/2005/8/layout/hList1"/>
    <dgm:cxn modelId="{649C0458-33B0-46A4-A647-CCEC1763018F}" srcId="{B1FE1838-E760-4D91-8136-4C3686453394}" destId="{D4304E66-ECAF-45E0-B6B8-7D06F4B96FB7}" srcOrd="0" destOrd="0" parTransId="{F01EEBAE-121C-44F6-8F1F-A4AF01E0DC79}" sibTransId="{B3D9DFDB-E495-467A-9D6C-6DD24BCB94CF}"/>
    <dgm:cxn modelId="{B70603B7-6B4C-4119-BB27-29C2E9C1CD4A}" srcId="{1BD4DC3E-D573-4E09-9754-7951587D31F0}" destId="{5CAECBFA-E319-47F3-B9D7-02CD00000735}" srcOrd="0" destOrd="0" parTransId="{30660A9A-1542-49DD-B428-44B17D77DFC2}" sibTransId="{81F23D1C-2535-4962-81D4-146110EBA905}"/>
    <dgm:cxn modelId="{8C0C45C3-2C30-4A9C-948E-F751DC859435}" type="presOf" srcId="{7FB676D8-64BE-40A6-81DA-501B554CFBBB}" destId="{0C359986-30B1-449F-80BC-EF7F316854D8}" srcOrd="0" destOrd="0" presId="urn:microsoft.com/office/officeart/2005/8/layout/hList1"/>
    <dgm:cxn modelId="{E2E67ACD-7857-443E-94D3-76E519FF6BEA}" srcId="{DD694949-B234-42CB-BA92-3A5BBFD4F9AB}" destId="{E8CCCAD9-77CF-40F7-BE31-EF7C434F9159}" srcOrd="0" destOrd="0" parTransId="{ACCF530F-4661-47FD-B7D7-FF570347FB54}" sibTransId="{F54648C6-ACD5-48FC-B9FB-2DF4CF5B8969}"/>
    <dgm:cxn modelId="{D6C884CF-67E4-4C43-B0DE-880CC94F2F6A}" type="presOf" srcId="{5CAECBFA-E319-47F3-B9D7-02CD00000735}" destId="{A8D844EC-E938-48FA-AD88-EB8202003E1B}" srcOrd="0" destOrd="0" presId="urn:microsoft.com/office/officeart/2005/8/layout/hList1"/>
    <dgm:cxn modelId="{18E58AD3-CB2F-44EF-B030-0BA4CB148459}" srcId="{7FB676D8-64BE-40A6-81DA-501B554CFBBB}" destId="{DD694949-B234-42CB-BA92-3A5BBFD4F9AB}" srcOrd="3" destOrd="0" parTransId="{8B3D86D8-0851-41C0-A5E7-104B13001F0B}" sibTransId="{446FAA43-CB31-4559-A617-A1E8CCCA9A32}"/>
    <dgm:cxn modelId="{99ECBCD6-5CF4-40D2-A81C-6A441A0F4D53}" srcId="{7FB676D8-64BE-40A6-81DA-501B554CFBBB}" destId="{1BD4DC3E-D573-4E09-9754-7951587D31F0}" srcOrd="1" destOrd="0" parTransId="{76686057-E145-4AF0-A59D-BDDC53C68239}" sibTransId="{F7B09CCA-AE86-48A8-827F-6B2203E2CBA8}"/>
    <dgm:cxn modelId="{A879EFDE-3929-4955-930A-98F0B26671E5}" type="presOf" srcId="{1BD4DC3E-D573-4E09-9754-7951587D31F0}" destId="{A4C46863-3DF3-46AF-8402-0B5E037F5E76}" srcOrd="0" destOrd="0" presId="urn:microsoft.com/office/officeart/2005/8/layout/hList1"/>
    <dgm:cxn modelId="{69E992F8-3208-443A-82D2-4B29B4EAED8A}" type="presOf" srcId="{D4304E66-ECAF-45E0-B6B8-7D06F4B96FB7}" destId="{24276051-DE82-4FF9-8498-DB23207E9591}" srcOrd="0" destOrd="0" presId="urn:microsoft.com/office/officeart/2005/8/layout/hList1"/>
    <dgm:cxn modelId="{56B7DFFB-3A87-443C-A459-68AE78223451}" srcId="{7FB676D8-64BE-40A6-81DA-501B554CFBBB}" destId="{B1FE1838-E760-4D91-8136-4C3686453394}" srcOrd="2" destOrd="0" parTransId="{0C40C927-394E-4DA4-A86C-A7C0F90D70FD}" sibTransId="{839BC1B9-16DB-41F9-80AB-7B59D7549089}"/>
    <dgm:cxn modelId="{F62B5DFC-64CC-4FE8-8247-BF08B7677F03}" type="presOf" srcId="{47617920-2275-4F1B-8C6E-B666B608A4D9}" destId="{A6C6BBA3-C875-4DBC-8830-BBE7B20FB17C}" srcOrd="0" destOrd="0" presId="urn:microsoft.com/office/officeart/2005/8/layout/hList1"/>
    <dgm:cxn modelId="{B847721F-6A29-4775-B87A-4305EC1CE194}" type="presParOf" srcId="{0C359986-30B1-449F-80BC-EF7F316854D8}" destId="{01B0208D-68BA-4E61-9795-1FD8C851D5FB}" srcOrd="0" destOrd="0" presId="urn:microsoft.com/office/officeart/2005/8/layout/hList1"/>
    <dgm:cxn modelId="{4CDC2578-F94B-424F-A9B2-BDCE045F5598}" type="presParOf" srcId="{01B0208D-68BA-4E61-9795-1FD8C851D5FB}" destId="{A6C6BBA3-C875-4DBC-8830-BBE7B20FB17C}" srcOrd="0" destOrd="0" presId="urn:microsoft.com/office/officeart/2005/8/layout/hList1"/>
    <dgm:cxn modelId="{018347CE-C608-4C39-B47C-DD132EC57DF4}" type="presParOf" srcId="{01B0208D-68BA-4E61-9795-1FD8C851D5FB}" destId="{541F88CD-3759-491E-9005-78659D1B617A}" srcOrd="1" destOrd="0" presId="urn:microsoft.com/office/officeart/2005/8/layout/hList1"/>
    <dgm:cxn modelId="{25112D1A-B557-4A04-9317-7F283F755E66}" type="presParOf" srcId="{0C359986-30B1-449F-80BC-EF7F316854D8}" destId="{73DEE021-CF6F-4FC8-8633-72A6B8C025F2}" srcOrd="1" destOrd="0" presId="urn:microsoft.com/office/officeart/2005/8/layout/hList1"/>
    <dgm:cxn modelId="{8319A9A4-2E35-47CC-A54E-3168DF599F85}" type="presParOf" srcId="{0C359986-30B1-449F-80BC-EF7F316854D8}" destId="{31C2F3D1-1BE1-4034-AD3F-D73AE577AA8B}" srcOrd="2" destOrd="0" presId="urn:microsoft.com/office/officeart/2005/8/layout/hList1"/>
    <dgm:cxn modelId="{EB3F6CB3-8753-4669-AFEA-C2D2A6B0E21F}" type="presParOf" srcId="{31C2F3D1-1BE1-4034-AD3F-D73AE577AA8B}" destId="{A4C46863-3DF3-46AF-8402-0B5E037F5E76}" srcOrd="0" destOrd="0" presId="urn:microsoft.com/office/officeart/2005/8/layout/hList1"/>
    <dgm:cxn modelId="{BD821739-17F6-4293-81BE-61DB82A91E54}" type="presParOf" srcId="{31C2F3D1-1BE1-4034-AD3F-D73AE577AA8B}" destId="{A8D844EC-E938-48FA-AD88-EB8202003E1B}" srcOrd="1" destOrd="0" presId="urn:microsoft.com/office/officeart/2005/8/layout/hList1"/>
    <dgm:cxn modelId="{FCB7AD47-743A-4E57-A9B5-537C3229AD90}" type="presParOf" srcId="{0C359986-30B1-449F-80BC-EF7F316854D8}" destId="{9283F9D9-5FEA-4CC3-8F67-BD98AD99EF5C}" srcOrd="3" destOrd="0" presId="urn:microsoft.com/office/officeart/2005/8/layout/hList1"/>
    <dgm:cxn modelId="{A93059D8-7F83-4F4E-92EB-7D52F41290B8}" type="presParOf" srcId="{0C359986-30B1-449F-80BC-EF7F316854D8}" destId="{0CD9212C-1F43-4E35-B20B-8EFDD4D7F795}" srcOrd="4" destOrd="0" presId="urn:microsoft.com/office/officeart/2005/8/layout/hList1"/>
    <dgm:cxn modelId="{703BA584-074A-48F6-98BE-86E18707B3FC}" type="presParOf" srcId="{0CD9212C-1F43-4E35-B20B-8EFDD4D7F795}" destId="{57B33585-FFB2-4953-9C26-809CEE392034}" srcOrd="0" destOrd="0" presId="urn:microsoft.com/office/officeart/2005/8/layout/hList1"/>
    <dgm:cxn modelId="{3B936590-2D14-4EA8-A791-643D85C1ADEE}" type="presParOf" srcId="{0CD9212C-1F43-4E35-B20B-8EFDD4D7F795}" destId="{24276051-DE82-4FF9-8498-DB23207E9591}" srcOrd="1" destOrd="0" presId="urn:microsoft.com/office/officeart/2005/8/layout/hList1"/>
    <dgm:cxn modelId="{D88516D2-1CCE-4ECD-B16D-A11706D2EACF}" type="presParOf" srcId="{0C359986-30B1-449F-80BC-EF7F316854D8}" destId="{442068AF-B322-47ED-A850-42D3304B4B22}" srcOrd="5" destOrd="0" presId="urn:microsoft.com/office/officeart/2005/8/layout/hList1"/>
    <dgm:cxn modelId="{D3658F83-CA9D-4BEA-95C6-CBC094512FCC}" type="presParOf" srcId="{0C359986-30B1-449F-80BC-EF7F316854D8}" destId="{1DEC1400-6633-4398-9225-9B9D8860DE68}" srcOrd="6" destOrd="0" presId="urn:microsoft.com/office/officeart/2005/8/layout/hList1"/>
    <dgm:cxn modelId="{61D6CC16-6B86-4F88-A504-9C639FB2C25A}" type="presParOf" srcId="{1DEC1400-6633-4398-9225-9B9D8860DE68}" destId="{20605A04-0C17-47E3-A5F4-7CCD0682C767}" srcOrd="0" destOrd="0" presId="urn:microsoft.com/office/officeart/2005/8/layout/hList1"/>
    <dgm:cxn modelId="{B97CB320-755F-486A-874E-9D4885CDE436}" type="presParOf" srcId="{1DEC1400-6633-4398-9225-9B9D8860DE68}" destId="{F0DC38F6-369F-4323-A85B-0B7FD0E525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676D8-64BE-40A6-81DA-501B554CFBB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47617920-2275-4F1B-8C6E-B666B608A4D9}">
      <dgm:prSet phldrT="[Text]"/>
      <dgm:spPr/>
      <dgm:t>
        <a:bodyPr/>
        <a:lstStyle/>
        <a:p>
          <a:r>
            <a:rPr lang="en-CA" b="1" dirty="0"/>
            <a:t>Services</a:t>
          </a:r>
        </a:p>
      </dgm:t>
    </dgm:pt>
    <dgm:pt modelId="{A87FAEC7-1435-42BA-AE01-6A38F14C7807}" type="parTrans" cxnId="{427FBA53-F75D-42CE-AF30-0022FE4A1F5D}">
      <dgm:prSet/>
      <dgm:spPr/>
      <dgm:t>
        <a:bodyPr/>
        <a:lstStyle/>
        <a:p>
          <a:endParaRPr lang="en-CA" b="1"/>
        </a:p>
      </dgm:t>
    </dgm:pt>
    <dgm:pt modelId="{E2D10EA8-6E61-43E2-B2FB-DD5A864C4273}" type="sibTrans" cxnId="{427FBA53-F75D-42CE-AF30-0022FE4A1F5D}">
      <dgm:prSet/>
      <dgm:spPr/>
      <dgm:t>
        <a:bodyPr/>
        <a:lstStyle/>
        <a:p>
          <a:endParaRPr lang="en-CA" b="1"/>
        </a:p>
      </dgm:t>
    </dgm:pt>
    <dgm:pt modelId="{B1FE1838-E760-4D91-8136-4C3686453394}">
      <dgm:prSet phldrT="[Text]"/>
      <dgm:spPr/>
      <dgm:t>
        <a:bodyPr/>
        <a:lstStyle/>
        <a:p>
          <a:r>
            <a:rPr lang="en-CA" b="1" dirty="0" err="1"/>
            <a:t>Revenus</a:t>
          </a:r>
          <a:endParaRPr lang="en-CA" b="1" dirty="0"/>
        </a:p>
      </dgm:t>
    </dgm:pt>
    <dgm:pt modelId="{0C40C927-394E-4DA4-A86C-A7C0F90D70FD}" type="parTrans" cxnId="{56B7DFFB-3A87-443C-A459-68AE78223451}">
      <dgm:prSet/>
      <dgm:spPr/>
      <dgm:t>
        <a:bodyPr/>
        <a:lstStyle/>
        <a:p>
          <a:endParaRPr lang="en-CA" b="1"/>
        </a:p>
      </dgm:t>
    </dgm:pt>
    <dgm:pt modelId="{839BC1B9-16DB-41F9-80AB-7B59D7549089}" type="sibTrans" cxnId="{56B7DFFB-3A87-443C-A459-68AE78223451}">
      <dgm:prSet/>
      <dgm:spPr/>
      <dgm:t>
        <a:bodyPr/>
        <a:lstStyle/>
        <a:p>
          <a:endParaRPr lang="en-CA" b="1"/>
        </a:p>
      </dgm:t>
    </dgm:pt>
    <dgm:pt modelId="{DD694949-B234-42CB-BA92-3A5BBFD4F9AB}">
      <dgm:prSet phldrT="[Text]"/>
      <dgm:spPr/>
      <dgm:t>
        <a:bodyPr/>
        <a:lstStyle/>
        <a:p>
          <a:r>
            <a:rPr lang="en-US" b="1" dirty="0"/>
            <a:t>Valeur </a:t>
          </a:r>
          <a:r>
            <a:rPr lang="en-US" b="1" dirty="0" err="1"/>
            <a:t>créée</a:t>
          </a:r>
          <a:endParaRPr lang="en-CA" b="1" dirty="0"/>
        </a:p>
      </dgm:t>
    </dgm:pt>
    <dgm:pt modelId="{8B3D86D8-0851-41C0-A5E7-104B13001F0B}" type="parTrans" cxnId="{18E58AD3-CB2F-44EF-B030-0BA4CB148459}">
      <dgm:prSet/>
      <dgm:spPr/>
      <dgm:t>
        <a:bodyPr/>
        <a:lstStyle/>
        <a:p>
          <a:endParaRPr lang="en-CA" b="1"/>
        </a:p>
      </dgm:t>
    </dgm:pt>
    <dgm:pt modelId="{446FAA43-CB31-4559-A617-A1E8CCCA9A32}" type="sibTrans" cxnId="{18E58AD3-CB2F-44EF-B030-0BA4CB148459}">
      <dgm:prSet/>
      <dgm:spPr/>
      <dgm:t>
        <a:bodyPr/>
        <a:lstStyle/>
        <a:p>
          <a:endParaRPr lang="en-CA" b="1"/>
        </a:p>
      </dgm:t>
    </dgm:pt>
    <dgm:pt modelId="{49C241CF-09EA-4F69-807F-732CA789E259}">
      <dgm:prSet phldrT="[Text]"/>
      <dgm:spPr/>
      <dgm:t>
        <a:bodyPr/>
        <a:lstStyle/>
        <a:p>
          <a:r>
            <a:rPr lang="en-US" b="1" dirty="0"/>
            <a:t>Performance live </a:t>
          </a:r>
          <a:r>
            <a:rPr lang="en-US" b="1" dirty="0" err="1"/>
            <a:t>présentée</a:t>
          </a:r>
          <a:r>
            <a:rPr lang="en-US" b="1" dirty="0"/>
            <a:t> sur </a:t>
          </a:r>
          <a:r>
            <a:rPr lang="en-US" b="1" dirty="0" err="1"/>
            <a:t>scène</a:t>
          </a:r>
          <a:r>
            <a:rPr lang="en-US" b="1" dirty="0"/>
            <a:t>
Connecter </a:t>
          </a:r>
          <a:r>
            <a:rPr lang="en-US" b="1" dirty="0" err="1"/>
            <a:t>l'art</a:t>
          </a:r>
          <a:r>
            <a:rPr lang="en-US" b="1" dirty="0"/>
            <a:t> et le public
Presenter </a:t>
          </a:r>
          <a:r>
            <a:rPr lang="en-US" b="1" dirty="0" err="1"/>
            <a:t>est</a:t>
          </a:r>
          <a:r>
            <a:rPr lang="en-US" b="1" dirty="0"/>
            <a:t> la </a:t>
          </a:r>
          <a:r>
            <a:rPr lang="en-US" b="1" dirty="0" err="1"/>
            <a:t>plateforme</a:t>
          </a:r>
          <a:r>
            <a:rPr lang="en-US" b="1" dirty="0"/>
            <a:t> de diffusion des arts </a:t>
          </a:r>
          <a:r>
            <a:rPr lang="en-US" b="1" dirty="0" err="1"/>
            <a:t>vivants</a:t>
          </a:r>
          <a:endParaRPr lang="en-CA" b="1" dirty="0"/>
        </a:p>
      </dgm:t>
    </dgm:pt>
    <dgm:pt modelId="{ECC6EFF7-6928-4724-A6C0-4B40A961B148}" type="parTrans" cxnId="{C4C1A741-0D6F-4917-A4AD-F69A5EC5F4EE}">
      <dgm:prSet/>
      <dgm:spPr/>
      <dgm:t>
        <a:bodyPr/>
        <a:lstStyle/>
        <a:p>
          <a:endParaRPr lang="en-CA" b="1"/>
        </a:p>
      </dgm:t>
    </dgm:pt>
    <dgm:pt modelId="{092A555D-2030-40E3-B3F1-35512BF725E9}" type="sibTrans" cxnId="{C4C1A741-0D6F-4917-A4AD-F69A5EC5F4EE}">
      <dgm:prSet/>
      <dgm:spPr/>
      <dgm:t>
        <a:bodyPr/>
        <a:lstStyle/>
        <a:p>
          <a:endParaRPr lang="en-CA" b="1"/>
        </a:p>
      </dgm:t>
    </dgm:pt>
    <dgm:pt modelId="{FA69F28B-F32D-4796-8F10-D55EA88F56F6}">
      <dgm:prSet phldrT="[Text]"/>
      <dgm:spPr/>
      <dgm:t>
        <a:bodyPr/>
        <a:lstStyle/>
        <a:p>
          <a:r>
            <a:rPr lang="en-US" b="1" dirty="0"/>
            <a:t>Beaucoup </a:t>
          </a:r>
          <a:r>
            <a:rPr lang="en-US" b="1" dirty="0" err="1"/>
            <a:t>d’Infrastructure</a:t>
          </a:r>
          <a:r>
            <a:rPr lang="en-US" b="1" dirty="0"/>
            <a:t> pour les </a:t>
          </a:r>
          <a:r>
            <a:rPr lang="en-US" b="1" dirty="0" err="1"/>
            <a:t>diffuseurs</a:t>
          </a:r>
          <a:r>
            <a:rPr lang="en-US" b="1" dirty="0"/>
            <a:t>
Personnel de </a:t>
          </a:r>
          <a:r>
            <a:rPr lang="en-US" b="1" dirty="0" err="1"/>
            <a:t>scène</a:t>
          </a:r>
          <a:r>
            <a:rPr lang="en-US" b="1" dirty="0"/>
            <a:t> de </a:t>
          </a:r>
          <a:r>
            <a:rPr lang="en-US" b="1" dirty="0" err="1"/>
            <a:t>l'Union</a:t>
          </a:r>
          <a:r>
            <a:rPr lang="en-US" b="1" dirty="0"/>
            <a:t>
</a:t>
          </a:r>
          <a:r>
            <a:rPr lang="en-US" b="1" dirty="0" err="1"/>
            <a:t>Titulaires</a:t>
          </a:r>
          <a:r>
            <a:rPr lang="en-US" b="1" dirty="0"/>
            <a:t> de droits
</a:t>
          </a:r>
          <a:r>
            <a:rPr lang="en-US" b="1" dirty="0" err="1"/>
            <a:t>Utilise</a:t>
          </a:r>
          <a:r>
            <a:rPr lang="en-US" b="1" dirty="0"/>
            <a:t> des </a:t>
          </a:r>
          <a:r>
            <a:rPr lang="en-US" b="1" dirty="0" err="1"/>
            <a:t>bénévoles</a:t>
          </a:r>
          <a:r>
            <a:rPr lang="en-US" b="1" dirty="0"/>
            <a:t> pour des </a:t>
          </a:r>
          <a:r>
            <a:rPr lang="en-US" b="1" dirty="0" err="1"/>
            <a:t>fonctions</a:t>
          </a:r>
          <a:r>
            <a:rPr lang="en-US" b="1" dirty="0"/>
            <a:t> critiques </a:t>
          </a:r>
          <a:r>
            <a:rPr lang="en-US" b="1" dirty="0" err="1"/>
            <a:t>afin</a:t>
          </a:r>
          <a:r>
            <a:rPr lang="en-US" b="1" dirty="0"/>
            <a:t> de </a:t>
          </a:r>
          <a:r>
            <a:rPr lang="en-US" b="1" dirty="0" err="1"/>
            <a:t>compenser</a:t>
          </a:r>
          <a:r>
            <a:rPr lang="en-US" b="1" dirty="0"/>
            <a:t> le manque de gains de </a:t>
          </a:r>
          <a:r>
            <a:rPr lang="en-US" b="1" dirty="0" err="1"/>
            <a:t>productivité</a:t>
          </a:r>
          <a:endParaRPr lang="en-CA" b="1" dirty="0"/>
        </a:p>
      </dgm:t>
    </dgm:pt>
    <dgm:pt modelId="{CA25B40A-4E9E-4E43-882C-9D1650AC0D45}" type="parTrans" cxnId="{8EAE8127-9A19-4170-AD35-561FB01D279F}">
      <dgm:prSet/>
      <dgm:spPr/>
      <dgm:t>
        <a:bodyPr/>
        <a:lstStyle/>
        <a:p>
          <a:endParaRPr lang="en-CA" b="1"/>
        </a:p>
      </dgm:t>
    </dgm:pt>
    <dgm:pt modelId="{AB02F924-8898-4E0D-A72E-D0A2CBD7C331}" type="sibTrans" cxnId="{8EAE8127-9A19-4170-AD35-561FB01D279F}">
      <dgm:prSet/>
      <dgm:spPr/>
      <dgm:t>
        <a:bodyPr/>
        <a:lstStyle/>
        <a:p>
          <a:endParaRPr lang="en-CA" b="1"/>
        </a:p>
      </dgm:t>
    </dgm:pt>
    <dgm:pt modelId="{D4304E66-ECAF-45E0-B6B8-7D06F4B96FB7}">
      <dgm:prSet phldrT="[Text]"/>
      <dgm:spPr/>
      <dgm:t>
        <a:bodyPr/>
        <a:lstStyle/>
        <a:p>
          <a:r>
            <a:rPr lang="en-US" b="1" dirty="0" err="1"/>
            <a:t>Financeurs</a:t>
          </a:r>
          <a:r>
            <a:rPr lang="en-US" b="1" dirty="0"/>
            <a:t> publics ; </a:t>
          </a:r>
          <a:r>
            <a:rPr lang="en-US" b="1" dirty="0" err="1"/>
            <a:t>entreprises</a:t>
          </a:r>
          <a:r>
            <a:rPr lang="en-US" b="1" dirty="0"/>
            <a:t> </a:t>
          </a:r>
          <a:r>
            <a:rPr lang="en-US" b="1" dirty="0" err="1"/>
            <a:t>partenaires</a:t>
          </a:r>
          <a:r>
            <a:rPr lang="en-US" b="1" dirty="0"/>
            <a:t> ; dons </a:t>
          </a:r>
          <a:r>
            <a:rPr lang="en-US" b="1" dirty="0" err="1"/>
            <a:t>privés</a:t>
          </a:r>
          <a:r>
            <a:rPr lang="en-US" b="1" dirty="0"/>
            <a:t>),
la vente de billets,
spectacles </a:t>
          </a:r>
          <a:r>
            <a:rPr lang="en-US" b="1" dirty="0" err="1"/>
            <a:t>scolaires</a:t>
          </a:r>
          <a:r>
            <a:rPr lang="en-US" b="1" dirty="0"/>
            <a:t>
</a:t>
          </a:r>
          <a:r>
            <a:rPr lang="en-US" b="1" dirty="0" err="1"/>
            <a:t>autres</a:t>
          </a:r>
          <a:r>
            <a:rPr lang="en-US" b="1" dirty="0"/>
            <a:t> services (</a:t>
          </a:r>
          <a:r>
            <a:rPr lang="en-US" b="1" dirty="0" err="1"/>
            <a:t>opérations</a:t>
          </a:r>
          <a:r>
            <a:rPr lang="en-US" b="1" dirty="0"/>
            <a:t> de </a:t>
          </a:r>
          <a:r>
            <a:rPr lang="en-US" b="1" dirty="0" err="1"/>
            <a:t>stationnement</a:t>
          </a:r>
          <a:r>
            <a:rPr lang="en-US" b="1" dirty="0"/>
            <a:t> commercial ; locations ; locations non </a:t>
          </a:r>
          <a:r>
            <a:rPr lang="en-US" b="1" dirty="0" err="1"/>
            <a:t>artistiques</a:t>
          </a:r>
          <a:r>
            <a:rPr lang="en-US" b="1" dirty="0"/>
            <a:t>, p. ex. </a:t>
          </a:r>
          <a:r>
            <a:rPr lang="en-US" b="1" dirty="0" err="1"/>
            <a:t>mariages</a:t>
          </a:r>
          <a:r>
            <a:rPr lang="en-US" b="1" dirty="0"/>
            <a:t>, </a:t>
          </a:r>
          <a:r>
            <a:rPr lang="en-US" b="1" dirty="0" err="1"/>
            <a:t>conférences</a:t>
          </a:r>
          <a:r>
            <a:rPr lang="en-US" b="1" dirty="0"/>
            <a:t>)</a:t>
          </a:r>
          <a:endParaRPr lang="en-CA" b="1" dirty="0"/>
        </a:p>
      </dgm:t>
    </dgm:pt>
    <dgm:pt modelId="{F01EEBAE-121C-44F6-8F1F-A4AF01E0DC79}" type="parTrans" cxnId="{649C0458-33B0-46A4-A647-CCEC1763018F}">
      <dgm:prSet/>
      <dgm:spPr/>
      <dgm:t>
        <a:bodyPr/>
        <a:lstStyle/>
        <a:p>
          <a:endParaRPr lang="en-CA" b="1"/>
        </a:p>
      </dgm:t>
    </dgm:pt>
    <dgm:pt modelId="{B3D9DFDB-E495-467A-9D6C-6DD24BCB94CF}" type="sibTrans" cxnId="{649C0458-33B0-46A4-A647-CCEC1763018F}">
      <dgm:prSet/>
      <dgm:spPr/>
      <dgm:t>
        <a:bodyPr/>
        <a:lstStyle/>
        <a:p>
          <a:endParaRPr lang="en-CA" b="1"/>
        </a:p>
      </dgm:t>
    </dgm:pt>
    <dgm:pt modelId="{E8CCCAD9-77CF-40F7-BE31-EF7C434F9159}">
      <dgm:prSet phldrT="[Text]"/>
      <dgm:spPr/>
      <dgm:t>
        <a:bodyPr/>
        <a:lstStyle/>
        <a:p>
          <a:r>
            <a:rPr lang="en-US" b="1" dirty="0"/>
            <a:t>Impacts financiers - </a:t>
          </a:r>
          <a:r>
            <a:rPr lang="en-US" b="1" dirty="0" err="1"/>
            <a:t>activité</a:t>
          </a:r>
          <a:r>
            <a:rPr lang="en-US" b="1" dirty="0"/>
            <a:t> </a:t>
          </a:r>
          <a:r>
            <a:rPr lang="en-US" b="1" dirty="0" err="1"/>
            <a:t>économique</a:t>
          </a:r>
          <a:r>
            <a:rPr lang="en-US" b="1" dirty="0"/>
            <a:t> dans la </a:t>
          </a:r>
          <a:r>
            <a:rPr lang="en-US" b="1" dirty="0" err="1"/>
            <a:t>chaîne</a:t>
          </a:r>
          <a:r>
            <a:rPr lang="en-US" b="1" dirty="0"/>
            <a:t> de </a:t>
          </a:r>
          <a:r>
            <a:rPr lang="en-US" b="1" dirty="0" err="1"/>
            <a:t>valeur</a:t>
          </a:r>
          <a:r>
            <a:rPr lang="en-US" b="1" dirty="0"/>
            <a:t>
</a:t>
          </a:r>
          <a:r>
            <a:rPr lang="en-US" b="1" dirty="0" err="1"/>
            <a:t>Salaires</a:t>
          </a:r>
          <a:r>
            <a:rPr lang="en-US" b="1" dirty="0"/>
            <a:t> du personnel
</a:t>
          </a:r>
          <a:r>
            <a:rPr lang="en-US" b="1" dirty="0" err="1"/>
            <a:t>Paiement</a:t>
          </a:r>
          <a:r>
            <a:rPr lang="en-US" b="1" dirty="0"/>
            <a:t> des artistes
</a:t>
          </a:r>
          <a:r>
            <a:rPr lang="en-US" b="1" dirty="0" err="1"/>
            <a:t>Rémunération</a:t>
          </a:r>
          <a:r>
            <a:rPr lang="en-US" b="1" dirty="0"/>
            <a:t> des </a:t>
          </a:r>
          <a:r>
            <a:rPr lang="en-US" b="1" dirty="0" err="1"/>
            <a:t>titulaires</a:t>
          </a:r>
          <a:r>
            <a:rPr lang="en-US" b="1" dirty="0"/>
            <a:t> de droits
Impacts </a:t>
          </a:r>
          <a:r>
            <a:rPr lang="en-US" b="1" dirty="0" err="1"/>
            <a:t>culturels</a:t>
          </a:r>
          <a:r>
            <a:rPr lang="en-US" b="1" dirty="0"/>
            <a:t>, </a:t>
          </a:r>
          <a:r>
            <a:rPr lang="en-US" b="1" dirty="0" err="1"/>
            <a:t>sociaux</a:t>
          </a:r>
          <a:r>
            <a:rPr lang="en-US" b="1" dirty="0"/>
            <a:t> et </a:t>
          </a:r>
          <a:r>
            <a:rPr lang="en-US" b="1" dirty="0" err="1"/>
            <a:t>autres</a:t>
          </a:r>
          <a:r>
            <a:rPr lang="en-US" b="1" dirty="0"/>
            <a:t> pour le public et la </a:t>
          </a:r>
          <a:r>
            <a:rPr lang="en-US" b="1" dirty="0" err="1"/>
            <a:t>communauté</a:t>
          </a:r>
          <a:endParaRPr lang="en-CA" b="1" dirty="0"/>
        </a:p>
      </dgm:t>
    </dgm:pt>
    <dgm:pt modelId="{ACCF530F-4661-47FD-B7D7-FF570347FB54}" type="parTrans" cxnId="{E2E67ACD-7857-443E-94D3-76E519FF6BEA}">
      <dgm:prSet/>
      <dgm:spPr/>
      <dgm:t>
        <a:bodyPr/>
        <a:lstStyle/>
        <a:p>
          <a:endParaRPr lang="en-CA" b="1"/>
        </a:p>
      </dgm:t>
    </dgm:pt>
    <dgm:pt modelId="{F54648C6-ACD5-48FC-B9FB-2DF4CF5B8969}" type="sibTrans" cxnId="{E2E67ACD-7857-443E-94D3-76E519FF6BEA}">
      <dgm:prSet/>
      <dgm:spPr/>
      <dgm:t>
        <a:bodyPr/>
        <a:lstStyle/>
        <a:p>
          <a:endParaRPr lang="en-CA" b="1"/>
        </a:p>
      </dgm:t>
    </dgm:pt>
    <dgm:pt modelId="{1BD4DC3E-D573-4E09-9754-7951587D31F0}">
      <dgm:prSet phldrT="[Text]"/>
      <dgm:spPr/>
      <dgm:t>
        <a:bodyPr/>
        <a:lstStyle/>
        <a:p>
          <a:r>
            <a:rPr lang="en-CA" b="1" dirty="0"/>
            <a:t>Structure des </a:t>
          </a:r>
          <a:r>
            <a:rPr lang="en-CA" b="1" dirty="0" err="1"/>
            <a:t>coûts</a:t>
          </a:r>
          <a:endParaRPr lang="en-CA" b="1" dirty="0"/>
        </a:p>
      </dgm:t>
    </dgm:pt>
    <dgm:pt modelId="{F7B09CCA-AE86-48A8-827F-6B2203E2CBA8}" type="sibTrans" cxnId="{99ECBCD6-5CF4-40D2-A81C-6A441A0F4D53}">
      <dgm:prSet/>
      <dgm:spPr/>
      <dgm:t>
        <a:bodyPr/>
        <a:lstStyle/>
        <a:p>
          <a:endParaRPr lang="en-CA" b="1"/>
        </a:p>
      </dgm:t>
    </dgm:pt>
    <dgm:pt modelId="{76686057-E145-4AF0-A59D-BDDC53C68239}" type="parTrans" cxnId="{99ECBCD6-5CF4-40D2-A81C-6A441A0F4D53}">
      <dgm:prSet/>
      <dgm:spPr/>
      <dgm:t>
        <a:bodyPr/>
        <a:lstStyle/>
        <a:p>
          <a:endParaRPr lang="en-CA" b="1"/>
        </a:p>
      </dgm:t>
    </dgm:pt>
    <dgm:pt modelId="{0C359986-30B1-449F-80BC-EF7F316854D8}" type="pres">
      <dgm:prSet presAssocID="{7FB676D8-64BE-40A6-81DA-501B554CFBBB}" presName="Name0" presStyleCnt="0">
        <dgm:presLayoutVars>
          <dgm:dir/>
          <dgm:animLvl val="lvl"/>
          <dgm:resizeHandles val="exact"/>
        </dgm:presLayoutVars>
      </dgm:prSet>
      <dgm:spPr/>
    </dgm:pt>
    <dgm:pt modelId="{01B0208D-68BA-4E61-9795-1FD8C851D5FB}" type="pres">
      <dgm:prSet presAssocID="{47617920-2275-4F1B-8C6E-B666B608A4D9}" presName="composite" presStyleCnt="0"/>
      <dgm:spPr/>
    </dgm:pt>
    <dgm:pt modelId="{A6C6BBA3-C875-4DBC-8830-BBE7B20FB17C}" type="pres">
      <dgm:prSet presAssocID="{47617920-2275-4F1B-8C6E-B666B608A4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41F88CD-3759-491E-9005-78659D1B617A}" type="pres">
      <dgm:prSet presAssocID="{47617920-2275-4F1B-8C6E-B666B608A4D9}" presName="desTx" presStyleLbl="alignAccFollowNode1" presStyleIdx="0" presStyleCnt="4">
        <dgm:presLayoutVars>
          <dgm:bulletEnabled val="1"/>
        </dgm:presLayoutVars>
      </dgm:prSet>
      <dgm:spPr/>
    </dgm:pt>
    <dgm:pt modelId="{73DEE021-CF6F-4FC8-8633-72A6B8C025F2}" type="pres">
      <dgm:prSet presAssocID="{E2D10EA8-6E61-43E2-B2FB-DD5A864C4273}" presName="space" presStyleCnt="0"/>
      <dgm:spPr/>
    </dgm:pt>
    <dgm:pt modelId="{31C2F3D1-1BE1-4034-AD3F-D73AE577AA8B}" type="pres">
      <dgm:prSet presAssocID="{1BD4DC3E-D573-4E09-9754-7951587D31F0}" presName="composite" presStyleCnt="0"/>
      <dgm:spPr/>
    </dgm:pt>
    <dgm:pt modelId="{A4C46863-3DF3-46AF-8402-0B5E037F5E76}" type="pres">
      <dgm:prSet presAssocID="{1BD4DC3E-D573-4E09-9754-7951587D31F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8D844EC-E938-48FA-AD88-EB8202003E1B}" type="pres">
      <dgm:prSet presAssocID="{1BD4DC3E-D573-4E09-9754-7951587D31F0}" presName="desTx" presStyleLbl="alignAccFollowNode1" presStyleIdx="1" presStyleCnt="4">
        <dgm:presLayoutVars>
          <dgm:bulletEnabled val="1"/>
        </dgm:presLayoutVars>
      </dgm:prSet>
      <dgm:spPr/>
    </dgm:pt>
    <dgm:pt modelId="{9283F9D9-5FEA-4CC3-8F67-BD98AD99EF5C}" type="pres">
      <dgm:prSet presAssocID="{F7B09CCA-AE86-48A8-827F-6B2203E2CBA8}" presName="space" presStyleCnt="0"/>
      <dgm:spPr/>
    </dgm:pt>
    <dgm:pt modelId="{0CD9212C-1F43-4E35-B20B-8EFDD4D7F795}" type="pres">
      <dgm:prSet presAssocID="{B1FE1838-E760-4D91-8136-4C3686453394}" presName="composite" presStyleCnt="0"/>
      <dgm:spPr/>
    </dgm:pt>
    <dgm:pt modelId="{57B33585-FFB2-4953-9C26-809CEE392034}" type="pres">
      <dgm:prSet presAssocID="{B1FE1838-E760-4D91-8136-4C36864533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4276051-DE82-4FF9-8498-DB23207E9591}" type="pres">
      <dgm:prSet presAssocID="{B1FE1838-E760-4D91-8136-4C3686453394}" presName="desTx" presStyleLbl="alignAccFollowNode1" presStyleIdx="2" presStyleCnt="4">
        <dgm:presLayoutVars>
          <dgm:bulletEnabled val="1"/>
        </dgm:presLayoutVars>
      </dgm:prSet>
      <dgm:spPr/>
    </dgm:pt>
    <dgm:pt modelId="{442068AF-B322-47ED-A850-42D3304B4B22}" type="pres">
      <dgm:prSet presAssocID="{839BC1B9-16DB-41F9-80AB-7B59D7549089}" presName="space" presStyleCnt="0"/>
      <dgm:spPr/>
    </dgm:pt>
    <dgm:pt modelId="{1DEC1400-6633-4398-9225-9B9D8860DE68}" type="pres">
      <dgm:prSet presAssocID="{DD694949-B234-42CB-BA92-3A5BBFD4F9AB}" presName="composite" presStyleCnt="0"/>
      <dgm:spPr/>
    </dgm:pt>
    <dgm:pt modelId="{20605A04-0C17-47E3-A5F4-7CCD0682C767}" type="pres">
      <dgm:prSet presAssocID="{DD694949-B234-42CB-BA92-3A5BBFD4F9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DC38F6-369F-4323-A85B-0B7FD0E52581}" type="pres">
      <dgm:prSet presAssocID="{DD694949-B234-42CB-BA92-3A5BBFD4F9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08A130D-2C8D-4824-9542-F9533E2BBEC5}" type="presOf" srcId="{E8CCCAD9-77CF-40F7-BE31-EF7C434F9159}" destId="{F0DC38F6-369F-4323-A85B-0B7FD0E52581}" srcOrd="0" destOrd="0" presId="urn:microsoft.com/office/officeart/2005/8/layout/hList1"/>
    <dgm:cxn modelId="{90BF1720-B366-45C5-852B-017D03D8E513}" type="presOf" srcId="{DD694949-B234-42CB-BA92-3A5BBFD4F9AB}" destId="{20605A04-0C17-47E3-A5F4-7CCD0682C767}" srcOrd="0" destOrd="0" presId="urn:microsoft.com/office/officeart/2005/8/layout/hList1"/>
    <dgm:cxn modelId="{8EAE8127-9A19-4170-AD35-561FB01D279F}" srcId="{1BD4DC3E-D573-4E09-9754-7951587D31F0}" destId="{FA69F28B-F32D-4796-8F10-D55EA88F56F6}" srcOrd="0" destOrd="0" parTransId="{CA25B40A-4E9E-4E43-882C-9D1650AC0D45}" sibTransId="{AB02F924-8898-4E0D-A72E-D0A2CBD7C331}"/>
    <dgm:cxn modelId="{6D5D763E-67B5-451E-84A8-BB53FD5F2A6E}" type="presOf" srcId="{49C241CF-09EA-4F69-807F-732CA789E259}" destId="{541F88CD-3759-491E-9005-78659D1B617A}" srcOrd="0" destOrd="0" presId="urn:microsoft.com/office/officeart/2005/8/layout/hList1"/>
    <dgm:cxn modelId="{C4C1A741-0D6F-4917-A4AD-F69A5EC5F4EE}" srcId="{47617920-2275-4F1B-8C6E-B666B608A4D9}" destId="{49C241CF-09EA-4F69-807F-732CA789E259}" srcOrd="0" destOrd="0" parTransId="{ECC6EFF7-6928-4724-A6C0-4B40A961B148}" sibTransId="{092A555D-2030-40E3-B3F1-35512BF725E9}"/>
    <dgm:cxn modelId="{427FBA53-F75D-42CE-AF30-0022FE4A1F5D}" srcId="{7FB676D8-64BE-40A6-81DA-501B554CFBBB}" destId="{47617920-2275-4F1B-8C6E-B666B608A4D9}" srcOrd="0" destOrd="0" parTransId="{A87FAEC7-1435-42BA-AE01-6A38F14C7807}" sibTransId="{E2D10EA8-6E61-43E2-B2FB-DD5A864C4273}"/>
    <dgm:cxn modelId="{0D5C6155-6ACB-44EB-A322-0B03E2135B5C}" type="presOf" srcId="{B1FE1838-E760-4D91-8136-4C3686453394}" destId="{57B33585-FFB2-4953-9C26-809CEE392034}" srcOrd="0" destOrd="0" presId="urn:microsoft.com/office/officeart/2005/8/layout/hList1"/>
    <dgm:cxn modelId="{649C0458-33B0-46A4-A647-CCEC1763018F}" srcId="{B1FE1838-E760-4D91-8136-4C3686453394}" destId="{D4304E66-ECAF-45E0-B6B8-7D06F4B96FB7}" srcOrd="0" destOrd="0" parTransId="{F01EEBAE-121C-44F6-8F1F-A4AF01E0DC79}" sibTransId="{B3D9DFDB-E495-467A-9D6C-6DD24BCB94CF}"/>
    <dgm:cxn modelId="{2223A8BC-6474-41C1-9CF8-5A4054468700}" type="presOf" srcId="{FA69F28B-F32D-4796-8F10-D55EA88F56F6}" destId="{A8D844EC-E938-48FA-AD88-EB8202003E1B}" srcOrd="0" destOrd="0" presId="urn:microsoft.com/office/officeart/2005/8/layout/hList1"/>
    <dgm:cxn modelId="{8C0C45C3-2C30-4A9C-948E-F751DC859435}" type="presOf" srcId="{7FB676D8-64BE-40A6-81DA-501B554CFBBB}" destId="{0C359986-30B1-449F-80BC-EF7F316854D8}" srcOrd="0" destOrd="0" presId="urn:microsoft.com/office/officeart/2005/8/layout/hList1"/>
    <dgm:cxn modelId="{E2E67ACD-7857-443E-94D3-76E519FF6BEA}" srcId="{DD694949-B234-42CB-BA92-3A5BBFD4F9AB}" destId="{E8CCCAD9-77CF-40F7-BE31-EF7C434F9159}" srcOrd="0" destOrd="0" parTransId="{ACCF530F-4661-47FD-B7D7-FF570347FB54}" sibTransId="{F54648C6-ACD5-48FC-B9FB-2DF4CF5B8969}"/>
    <dgm:cxn modelId="{18E58AD3-CB2F-44EF-B030-0BA4CB148459}" srcId="{7FB676D8-64BE-40A6-81DA-501B554CFBBB}" destId="{DD694949-B234-42CB-BA92-3A5BBFD4F9AB}" srcOrd="3" destOrd="0" parTransId="{8B3D86D8-0851-41C0-A5E7-104B13001F0B}" sibTransId="{446FAA43-CB31-4559-A617-A1E8CCCA9A32}"/>
    <dgm:cxn modelId="{99ECBCD6-5CF4-40D2-A81C-6A441A0F4D53}" srcId="{7FB676D8-64BE-40A6-81DA-501B554CFBBB}" destId="{1BD4DC3E-D573-4E09-9754-7951587D31F0}" srcOrd="1" destOrd="0" parTransId="{76686057-E145-4AF0-A59D-BDDC53C68239}" sibTransId="{F7B09CCA-AE86-48A8-827F-6B2203E2CBA8}"/>
    <dgm:cxn modelId="{A879EFDE-3929-4955-930A-98F0B26671E5}" type="presOf" srcId="{1BD4DC3E-D573-4E09-9754-7951587D31F0}" destId="{A4C46863-3DF3-46AF-8402-0B5E037F5E76}" srcOrd="0" destOrd="0" presId="urn:microsoft.com/office/officeart/2005/8/layout/hList1"/>
    <dgm:cxn modelId="{69E992F8-3208-443A-82D2-4B29B4EAED8A}" type="presOf" srcId="{D4304E66-ECAF-45E0-B6B8-7D06F4B96FB7}" destId="{24276051-DE82-4FF9-8498-DB23207E9591}" srcOrd="0" destOrd="0" presId="urn:microsoft.com/office/officeart/2005/8/layout/hList1"/>
    <dgm:cxn modelId="{56B7DFFB-3A87-443C-A459-68AE78223451}" srcId="{7FB676D8-64BE-40A6-81DA-501B554CFBBB}" destId="{B1FE1838-E760-4D91-8136-4C3686453394}" srcOrd="2" destOrd="0" parTransId="{0C40C927-394E-4DA4-A86C-A7C0F90D70FD}" sibTransId="{839BC1B9-16DB-41F9-80AB-7B59D7549089}"/>
    <dgm:cxn modelId="{F62B5DFC-64CC-4FE8-8247-BF08B7677F03}" type="presOf" srcId="{47617920-2275-4F1B-8C6E-B666B608A4D9}" destId="{A6C6BBA3-C875-4DBC-8830-BBE7B20FB17C}" srcOrd="0" destOrd="0" presId="urn:microsoft.com/office/officeart/2005/8/layout/hList1"/>
    <dgm:cxn modelId="{B847721F-6A29-4775-B87A-4305EC1CE194}" type="presParOf" srcId="{0C359986-30B1-449F-80BC-EF7F316854D8}" destId="{01B0208D-68BA-4E61-9795-1FD8C851D5FB}" srcOrd="0" destOrd="0" presId="urn:microsoft.com/office/officeart/2005/8/layout/hList1"/>
    <dgm:cxn modelId="{4CDC2578-F94B-424F-A9B2-BDCE045F5598}" type="presParOf" srcId="{01B0208D-68BA-4E61-9795-1FD8C851D5FB}" destId="{A6C6BBA3-C875-4DBC-8830-BBE7B20FB17C}" srcOrd="0" destOrd="0" presId="urn:microsoft.com/office/officeart/2005/8/layout/hList1"/>
    <dgm:cxn modelId="{018347CE-C608-4C39-B47C-DD132EC57DF4}" type="presParOf" srcId="{01B0208D-68BA-4E61-9795-1FD8C851D5FB}" destId="{541F88CD-3759-491E-9005-78659D1B617A}" srcOrd="1" destOrd="0" presId="urn:microsoft.com/office/officeart/2005/8/layout/hList1"/>
    <dgm:cxn modelId="{25112D1A-B557-4A04-9317-7F283F755E66}" type="presParOf" srcId="{0C359986-30B1-449F-80BC-EF7F316854D8}" destId="{73DEE021-CF6F-4FC8-8633-72A6B8C025F2}" srcOrd="1" destOrd="0" presId="urn:microsoft.com/office/officeart/2005/8/layout/hList1"/>
    <dgm:cxn modelId="{8319A9A4-2E35-47CC-A54E-3168DF599F85}" type="presParOf" srcId="{0C359986-30B1-449F-80BC-EF7F316854D8}" destId="{31C2F3D1-1BE1-4034-AD3F-D73AE577AA8B}" srcOrd="2" destOrd="0" presId="urn:microsoft.com/office/officeart/2005/8/layout/hList1"/>
    <dgm:cxn modelId="{EB3F6CB3-8753-4669-AFEA-C2D2A6B0E21F}" type="presParOf" srcId="{31C2F3D1-1BE1-4034-AD3F-D73AE577AA8B}" destId="{A4C46863-3DF3-46AF-8402-0B5E037F5E76}" srcOrd="0" destOrd="0" presId="urn:microsoft.com/office/officeart/2005/8/layout/hList1"/>
    <dgm:cxn modelId="{BD821739-17F6-4293-81BE-61DB82A91E54}" type="presParOf" srcId="{31C2F3D1-1BE1-4034-AD3F-D73AE577AA8B}" destId="{A8D844EC-E938-48FA-AD88-EB8202003E1B}" srcOrd="1" destOrd="0" presId="urn:microsoft.com/office/officeart/2005/8/layout/hList1"/>
    <dgm:cxn modelId="{FCB7AD47-743A-4E57-A9B5-537C3229AD90}" type="presParOf" srcId="{0C359986-30B1-449F-80BC-EF7F316854D8}" destId="{9283F9D9-5FEA-4CC3-8F67-BD98AD99EF5C}" srcOrd="3" destOrd="0" presId="urn:microsoft.com/office/officeart/2005/8/layout/hList1"/>
    <dgm:cxn modelId="{A93059D8-7F83-4F4E-92EB-7D52F41290B8}" type="presParOf" srcId="{0C359986-30B1-449F-80BC-EF7F316854D8}" destId="{0CD9212C-1F43-4E35-B20B-8EFDD4D7F795}" srcOrd="4" destOrd="0" presId="urn:microsoft.com/office/officeart/2005/8/layout/hList1"/>
    <dgm:cxn modelId="{703BA584-074A-48F6-98BE-86E18707B3FC}" type="presParOf" srcId="{0CD9212C-1F43-4E35-B20B-8EFDD4D7F795}" destId="{57B33585-FFB2-4953-9C26-809CEE392034}" srcOrd="0" destOrd="0" presId="urn:microsoft.com/office/officeart/2005/8/layout/hList1"/>
    <dgm:cxn modelId="{3B936590-2D14-4EA8-A791-643D85C1ADEE}" type="presParOf" srcId="{0CD9212C-1F43-4E35-B20B-8EFDD4D7F795}" destId="{24276051-DE82-4FF9-8498-DB23207E9591}" srcOrd="1" destOrd="0" presId="urn:microsoft.com/office/officeart/2005/8/layout/hList1"/>
    <dgm:cxn modelId="{D88516D2-1CCE-4ECD-B16D-A11706D2EACF}" type="presParOf" srcId="{0C359986-30B1-449F-80BC-EF7F316854D8}" destId="{442068AF-B322-47ED-A850-42D3304B4B22}" srcOrd="5" destOrd="0" presId="urn:microsoft.com/office/officeart/2005/8/layout/hList1"/>
    <dgm:cxn modelId="{D3658F83-CA9D-4BEA-95C6-CBC094512FCC}" type="presParOf" srcId="{0C359986-30B1-449F-80BC-EF7F316854D8}" destId="{1DEC1400-6633-4398-9225-9B9D8860DE68}" srcOrd="6" destOrd="0" presId="urn:microsoft.com/office/officeart/2005/8/layout/hList1"/>
    <dgm:cxn modelId="{61D6CC16-6B86-4F88-A504-9C639FB2C25A}" type="presParOf" srcId="{1DEC1400-6633-4398-9225-9B9D8860DE68}" destId="{20605A04-0C17-47E3-A5F4-7CCD0682C767}" srcOrd="0" destOrd="0" presId="urn:microsoft.com/office/officeart/2005/8/layout/hList1"/>
    <dgm:cxn modelId="{B97CB320-755F-486A-874E-9D4885CDE436}" type="presParOf" srcId="{1DEC1400-6633-4398-9225-9B9D8860DE68}" destId="{F0DC38F6-369F-4323-A85B-0B7FD0E525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1647E-BB65-4EFC-A5B0-BADD65D4FF61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793E9EA5-59EE-445D-848D-045C1EF8C62B}">
      <dgm:prSet phldrT="[Text]" custT="1"/>
      <dgm:spPr/>
      <dgm:t>
        <a:bodyPr/>
        <a:lstStyle/>
        <a:p>
          <a:r>
            <a:rPr lang="en-US" sz="2000" b="1" dirty="0"/>
            <a:t>Les arts de la </a:t>
          </a:r>
          <a:r>
            <a:rPr lang="en-US" sz="2000" b="1" dirty="0" err="1"/>
            <a:t>marionnette</a:t>
          </a:r>
          <a:r>
            <a:rPr lang="en-US" sz="2000" b="1" dirty="0"/>
            <a:t> / les </a:t>
          </a:r>
          <a:r>
            <a:rPr lang="en-US" sz="2000" b="1" dirty="0" err="1"/>
            <a:t>organisations</a:t>
          </a:r>
          <a:r>
            <a:rPr lang="en-US" sz="2000" b="1" dirty="0"/>
            <a:t> </a:t>
          </a:r>
          <a:r>
            <a:rPr lang="en-US" sz="2000" b="1" dirty="0" err="1"/>
            <a:t>culturelles</a:t>
          </a:r>
          <a:r>
            <a:rPr lang="en-US" sz="2000" b="1" dirty="0"/>
            <a:t> </a:t>
          </a:r>
          <a:r>
            <a:rPr lang="en-US" sz="2000" b="1" dirty="0" err="1"/>
            <a:t>peuvent-elles</a:t>
          </a:r>
          <a:r>
            <a:rPr lang="en-US" sz="2000" b="1" dirty="0"/>
            <a:t> </a:t>
          </a:r>
          <a:r>
            <a:rPr lang="en-US" sz="2000" b="1" dirty="0" err="1"/>
            <a:t>individuellement</a:t>
          </a:r>
          <a:r>
            <a:rPr lang="en-US" sz="2000" b="1" dirty="0"/>
            <a:t> </a:t>
          </a:r>
          <a:r>
            <a:rPr lang="en-US" sz="2000" b="1" dirty="0" err="1"/>
            <a:t>être</a:t>
          </a:r>
          <a:r>
            <a:rPr lang="en-US" sz="2000" b="1" dirty="0"/>
            <a:t> </a:t>
          </a:r>
          <a:r>
            <a:rPr lang="en-US" sz="2000" b="1" dirty="0" err="1"/>
            <a:t>acteurs</a:t>
          </a:r>
          <a:r>
            <a:rPr lang="en-US" sz="2000" b="1" dirty="0"/>
            <a:t> dans un monde numérique ?</a:t>
          </a:r>
          <a:endParaRPr lang="en-CA" sz="2000" b="1" dirty="0"/>
        </a:p>
      </dgm:t>
    </dgm:pt>
    <dgm:pt modelId="{A376BD2C-1FF9-4B63-B464-58C73A26A5BA}" type="parTrans" cxnId="{4B2CFF5B-23A4-4C4E-A8F1-E34941AA2C73}">
      <dgm:prSet/>
      <dgm:spPr/>
      <dgm:t>
        <a:bodyPr/>
        <a:lstStyle/>
        <a:p>
          <a:endParaRPr lang="en-CA" sz="2000" b="1"/>
        </a:p>
      </dgm:t>
    </dgm:pt>
    <dgm:pt modelId="{F82A3440-6BF3-495C-9B4D-6A5DD087F226}" type="sibTrans" cxnId="{4B2CFF5B-23A4-4C4E-A8F1-E34941AA2C73}">
      <dgm:prSet/>
      <dgm:spPr/>
      <dgm:t>
        <a:bodyPr/>
        <a:lstStyle/>
        <a:p>
          <a:endParaRPr lang="en-CA" sz="2000" b="1"/>
        </a:p>
      </dgm:t>
    </dgm:pt>
    <dgm:pt modelId="{9DD9810D-7978-4C21-8812-4695A58668B9}">
      <dgm:prSet custT="1"/>
      <dgm:spPr/>
      <dgm:t>
        <a:bodyPr/>
        <a:lstStyle/>
        <a:p>
          <a:r>
            <a:rPr lang="en-US" sz="2000" b="1" dirty="0"/>
            <a:t>La </a:t>
          </a:r>
          <a:r>
            <a:rPr lang="en-US" sz="2000" b="1" dirty="0" err="1"/>
            <a:t>marionnette</a:t>
          </a:r>
          <a:r>
            <a:rPr lang="en-US" sz="2000" b="1" dirty="0"/>
            <a:t> </a:t>
          </a:r>
          <a:r>
            <a:rPr lang="en-US" sz="2000" b="1" dirty="0" err="1"/>
            <a:t>peut-elle</a:t>
          </a:r>
          <a:r>
            <a:rPr lang="en-US" sz="2000" b="1" dirty="0"/>
            <a:t> </a:t>
          </a:r>
          <a:r>
            <a:rPr lang="en-US" sz="2000" b="1" dirty="0" err="1"/>
            <a:t>développer</a:t>
          </a:r>
          <a:r>
            <a:rPr lang="en-US" sz="2000" b="1" dirty="0"/>
            <a:t> un </a:t>
          </a:r>
          <a:r>
            <a:rPr lang="en-US" sz="2000" b="1" dirty="0" err="1"/>
            <a:t>changement</a:t>
          </a:r>
          <a:r>
            <a:rPr lang="en-US" sz="2000" b="1" dirty="0"/>
            <a:t> numérique majeure et </a:t>
          </a:r>
          <a:r>
            <a:rPr lang="en-US" sz="2000" b="1" dirty="0" err="1"/>
            <a:t>en</a:t>
          </a:r>
          <a:r>
            <a:rPr lang="en-US" sz="2000" b="1" dirty="0"/>
            <a:t> </a:t>
          </a:r>
          <a:r>
            <a:rPr lang="en-US" sz="2000" b="1" dirty="0" err="1"/>
            <a:t>tirer</a:t>
          </a:r>
          <a:r>
            <a:rPr lang="en-US" sz="2000" b="1" dirty="0"/>
            <a:t> de la  </a:t>
          </a:r>
          <a:r>
            <a:rPr lang="en-US" sz="2000" b="1" dirty="0" err="1"/>
            <a:t>monétisation</a:t>
          </a:r>
          <a:r>
            <a:rPr lang="en-US" sz="2000" b="1" dirty="0"/>
            <a:t>?</a:t>
          </a:r>
          <a:endParaRPr lang="en-CA" sz="2000" b="1" dirty="0"/>
        </a:p>
      </dgm:t>
    </dgm:pt>
    <dgm:pt modelId="{9540FCAD-57CB-4569-8C79-02A8A90A7DF8}" type="parTrans" cxnId="{8625E669-0D77-4DE8-8994-7E881E362EEF}">
      <dgm:prSet/>
      <dgm:spPr/>
      <dgm:t>
        <a:bodyPr/>
        <a:lstStyle/>
        <a:p>
          <a:endParaRPr lang="en-CA" sz="2000" b="1"/>
        </a:p>
      </dgm:t>
    </dgm:pt>
    <dgm:pt modelId="{E402EB17-07A9-4C93-8ED3-2F8583B8C8FE}" type="sibTrans" cxnId="{8625E669-0D77-4DE8-8994-7E881E362EEF}">
      <dgm:prSet/>
      <dgm:spPr/>
      <dgm:t>
        <a:bodyPr/>
        <a:lstStyle/>
        <a:p>
          <a:endParaRPr lang="en-CA" sz="2000" b="1"/>
        </a:p>
      </dgm:t>
    </dgm:pt>
    <dgm:pt modelId="{3C5A971E-1D1E-4ACF-A9A6-8A7F15DB29D3}" type="pres">
      <dgm:prSet presAssocID="{E131647E-BB65-4EFC-A5B0-BADD65D4FF61}" presName="diagram" presStyleCnt="0">
        <dgm:presLayoutVars>
          <dgm:dir/>
          <dgm:resizeHandles val="exact"/>
        </dgm:presLayoutVars>
      </dgm:prSet>
      <dgm:spPr/>
    </dgm:pt>
    <dgm:pt modelId="{0E139AC6-EFEA-4102-B583-0B633F9AAFF7}" type="pres">
      <dgm:prSet presAssocID="{793E9EA5-59EE-445D-848D-045C1EF8C62B}" presName="arrow" presStyleLbl="node1" presStyleIdx="0" presStyleCnt="2" custScaleY="100042" custRadScaleRad="89267" custRadScaleInc="-740">
        <dgm:presLayoutVars>
          <dgm:bulletEnabled val="1"/>
        </dgm:presLayoutVars>
      </dgm:prSet>
      <dgm:spPr/>
    </dgm:pt>
    <dgm:pt modelId="{D56B2F05-809E-4EE9-B9D3-67A61B851364}" type="pres">
      <dgm:prSet presAssocID="{9DD9810D-7978-4C21-8812-4695A58668B9}" presName="arrow" presStyleLbl="node1" presStyleIdx="1" presStyleCnt="2" custScaleY="100042" custRadScaleRad="80975" custRadScaleInc="-971">
        <dgm:presLayoutVars>
          <dgm:bulletEnabled val="1"/>
        </dgm:presLayoutVars>
      </dgm:prSet>
      <dgm:spPr/>
    </dgm:pt>
  </dgm:ptLst>
  <dgm:cxnLst>
    <dgm:cxn modelId="{D8ED9926-EF92-41DF-8113-B79F9326DA08}" type="presOf" srcId="{9DD9810D-7978-4C21-8812-4695A58668B9}" destId="{D56B2F05-809E-4EE9-B9D3-67A61B851364}" srcOrd="0" destOrd="0" presId="urn:microsoft.com/office/officeart/2005/8/layout/arrow5"/>
    <dgm:cxn modelId="{4B2CFF5B-23A4-4C4E-A8F1-E34941AA2C73}" srcId="{E131647E-BB65-4EFC-A5B0-BADD65D4FF61}" destId="{793E9EA5-59EE-445D-848D-045C1EF8C62B}" srcOrd="0" destOrd="0" parTransId="{A376BD2C-1FF9-4B63-B464-58C73A26A5BA}" sibTransId="{F82A3440-6BF3-495C-9B4D-6A5DD087F226}"/>
    <dgm:cxn modelId="{8625E669-0D77-4DE8-8994-7E881E362EEF}" srcId="{E131647E-BB65-4EFC-A5B0-BADD65D4FF61}" destId="{9DD9810D-7978-4C21-8812-4695A58668B9}" srcOrd="1" destOrd="0" parTransId="{9540FCAD-57CB-4569-8C79-02A8A90A7DF8}" sibTransId="{E402EB17-07A9-4C93-8ED3-2F8583B8C8FE}"/>
    <dgm:cxn modelId="{4DA01F6A-7718-44D9-A395-EF2B81159E34}" type="presOf" srcId="{E131647E-BB65-4EFC-A5B0-BADD65D4FF61}" destId="{3C5A971E-1D1E-4ACF-A9A6-8A7F15DB29D3}" srcOrd="0" destOrd="0" presId="urn:microsoft.com/office/officeart/2005/8/layout/arrow5"/>
    <dgm:cxn modelId="{59D1CAE4-30C1-4AA7-84C1-02E50783C6F7}" type="presOf" srcId="{793E9EA5-59EE-445D-848D-045C1EF8C62B}" destId="{0E139AC6-EFEA-4102-B583-0B633F9AAFF7}" srcOrd="0" destOrd="0" presId="urn:microsoft.com/office/officeart/2005/8/layout/arrow5"/>
    <dgm:cxn modelId="{AA513EB9-E0E4-4476-A8CF-15EC39774373}" type="presParOf" srcId="{3C5A971E-1D1E-4ACF-A9A6-8A7F15DB29D3}" destId="{0E139AC6-EFEA-4102-B583-0B633F9AAFF7}" srcOrd="0" destOrd="0" presId="urn:microsoft.com/office/officeart/2005/8/layout/arrow5"/>
    <dgm:cxn modelId="{C9E6C151-7BCB-4CB0-922E-8D4EC5320D1A}" type="presParOf" srcId="{3C5A971E-1D1E-4ACF-A9A6-8A7F15DB29D3}" destId="{D56B2F05-809E-4EE9-B9D3-67A61B85136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0F07E-F81B-41C2-AC21-B286D3F37123}">
      <dsp:nvSpPr>
        <dsp:cNvPr id="0" name=""/>
        <dsp:cNvSpPr/>
      </dsp:nvSpPr>
      <dsp:spPr>
        <a:xfrm>
          <a:off x="15915" y="883570"/>
          <a:ext cx="1976770" cy="6301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Artiste</a:t>
          </a:r>
        </a:p>
      </dsp:txBody>
      <dsp:txXfrm>
        <a:off x="15915" y="883570"/>
        <a:ext cx="1976770" cy="630191"/>
      </dsp:txXfrm>
    </dsp:sp>
    <dsp:sp modelId="{28961F3E-3588-49B9-A423-438AB6FF2319}">
      <dsp:nvSpPr>
        <dsp:cNvPr id="0" name=""/>
        <dsp:cNvSpPr/>
      </dsp:nvSpPr>
      <dsp:spPr>
        <a:xfrm>
          <a:off x="15915" y="1513761"/>
          <a:ext cx="1976770" cy="39605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FAIT DE L'ART
</a:t>
          </a:r>
          <a:r>
            <a:rPr lang="en-US" sz="1600" b="0" kern="1200" dirty="0"/>
            <a:t>Dramaturges
</a:t>
          </a:r>
          <a:r>
            <a:rPr lang="en-US" sz="1600" b="0" kern="1200" dirty="0" err="1"/>
            <a:t>Chorégraphes</a:t>
          </a:r>
          <a:r>
            <a:rPr lang="en-US" sz="1600" b="0" kern="1200" dirty="0"/>
            <a:t>
</a:t>
          </a:r>
          <a:r>
            <a:rPr lang="en-US" sz="1600" b="0" kern="1200" dirty="0" err="1"/>
            <a:t>Compositeurs</a:t>
          </a:r>
          <a:r>
            <a:rPr lang="en-US" sz="1600" b="0" kern="1200" dirty="0"/>
            <a:t>
</a:t>
          </a:r>
          <a:r>
            <a:rPr lang="en-US" sz="1600" b="0" kern="1200" dirty="0" err="1"/>
            <a:t>Conteurs</a:t>
          </a:r>
          <a:endParaRPr lang="en-US" sz="1600" b="0" kern="1200" dirty="0"/>
        </a:p>
      </dsp:txBody>
      <dsp:txXfrm>
        <a:off x="15915" y="1513761"/>
        <a:ext cx="1976770" cy="3960520"/>
      </dsp:txXfrm>
    </dsp:sp>
    <dsp:sp modelId="{2D5912AD-74A3-462D-B669-95C46983D61B}">
      <dsp:nvSpPr>
        <dsp:cNvPr id="0" name=""/>
        <dsp:cNvSpPr/>
      </dsp:nvSpPr>
      <dsp:spPr>
        <a:xfrm>
          <a:off x="2269434" y="883570"/>
          <a:ext cx="1976770" cy="630191"/>
        </a:xfrm>
        <a:prstGeom prst="rect">
          <a:avLst/>
        </a:prstGeom>
        <a:gradFill rotWithShape="0">
          <a:gsLst>
            <a:gs pos="0">
              <a:schemeClr val="accent5">
                <a:hueOff val="-470678"/>
                <a:satOff val="-6252"/>
                <a:lumOff val="98"/>
                <a:alphaOff val="0"/>
                <a:shade val="51000"/>
                <a:satMod val="130000"/>
              </a:schemeClr>
            </a:gs>
            <a:gs pos="80000">
              <a:schemeClr val="accent5">
                <a:hueOff val="-470678"/>
                <a:satOff val="-6252"/>
                <a:lumOff val="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70678"/>
                <a:satOff val="-6252"/>
                <a:lumOff val="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70678"/>
              <a:satOff val="-6252"/>
              <a:lumOff val="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Producteurs</a:t>
          </a:r>
          <a:endParaRPr lang="en-US" sz="2000" b="1" kern="1200" dirty="0"/>
        </a:p>
      </dsp:txBody>
      <dsp:txXfrm>
        <a:off x="2269434" y="883570"/>
        <a:ext cx="1976770" cy="630191"/>
      </dsp:txXfrm>
    </dsp:sp>
    <dsp:sp modelId="{EAA2D308-0656-494B-86FD-DB9DF7F488AC}">
      <dsp:nvSpPr>
        <dsp:cNvPr id="0" name=""/>
        <dsp:cNvSpPr/>
      </dsp:nvSpPr>
      <dsp:spPr>
        <a:xfrm>
          <a:off x="2269434" y="1513761"/>
          <a:ext cx="1976770" cy="3960520"/>
        </a:xfrm>
        <a:prstGeom prst="rect">
          <a:avLst/>
        </a:prstGeom>
        <a:solidFill>
          <a:schemeClr val="accent5">
            <a:tint val="40000"/>
            <a:alpha val="90000"/>
            <a:hueOff val="-434715"/>
            <a:satOff val="-9323"/>
            <a:lumOff val="-52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34715"/>
              <a:satOff val="-9323"/>
              <a:lumOff val="-5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FAIT / INTERPRÈTE L'ART
</a:t>
          </a:r>
          <a:r>
            <a:rPr lang="en-US" sz="1600" b="0" kern="1200" dirty="0"/>
            <a:t>Compagnies des arts de la </a:t>
          </a:r>
          <a:r>
            <a:rPr lang="en-US" sz="1600" b="0" kern="1200" dirty="0" err="1"/>
            <a:t>scène</a:t>
          </a:r>
          <a:r>
            <a:rPr lang="en-US" sz="1600" b="0" kern="1200" dirty="0"/>
            <a:t>
</a:t>
          </a:r>
          <a:r>
            <a:rPr lang="en-US" sz="1600" b="0" kern="1200" dirty="0" err="1"/>
            <a:t>Interprètes</a:t>
          </a:r>
          <a:r>
            <a:rPr lang="en-US" sz="1600" b="0" kern="1200" dirty="0"/>
            <a:t> </a:t>
          </a:r>
          <a:r>
            <a:rPr lang="en-US" sz="1600" b="0" kern="1200" dirty="0" err="1"/>
            <a:t>indépendants</a:t>
          </a:r>
          <a:r>
            <a:rPr lang="en-US" sz="1600" b="0" kern="1200" dirty="0"/>
            <a:t>
</a:t>
          </a:r>
          <a:r>
            <a:rPr lang="en-US" sz="1600" b="0" kern="1200" dirty="0" err="1"/>
            <a:t>Rémunération</a:t>
          </a:r>
          <a:r>
            <a:rPr lang="en-US" sz="1600" b="0" kern="1200" dirty="0"/>
            <a:t> : </a:t>
          </a:r>
          <a:r>
            <a:rPr lang="en-US" sz="1600" b="0" kern="1200" dirty="0" err="1"/>
            <a:t>Interprètes</a:t>
          </a:r>
          <a:r>
            <a:rPr lang="en-US" sz="1600" b="0" kern="1200" dirty="0"/>
            <a:t>, </a:t>
          </a:r>
          <a:r>
            <a:rPr lang="en-US" sz="1600" b="0" kern="1200" dirty="0" err="1"/>
            <a:t>concepteurs</a:t>
          </a:r>
          <a:r>
            <a:rPr lang="en-US" sz="1600" b="0" kern="1200" dirty="0"/>
            <a:t>, </a:t>
          </a:r>
          <a:r>
            <a:rPr lang="en-US" sz="1600" b="0" kern="1200" dirty="0" err="1"/>
            <a:t>réalisateurs</a:t>
          </a:r>
          <a:r>
            <a:rPr lang="en-US" sz="1600" b="0" kern="1200" dirty="0"/>
            <a:t>, </a:t>
          </a:r>
          <a:r>
            <a:rPr lang="en-US" sz="1600" b="0" kern="1200" dirty="0" err="1"/>
            <a:t>répétition</a:t>
          </a:r>
          <a:r>
            <a:rPr lang="en-US" sz="1600" b="0" kern="1200" dirty="0"/>
            <a:t>, la </a:t>
          </a:r>
          <a:r>
            <a:rPr lang="en-US" sz="1600" b="0" kern="1200" dirty="0" err="1"/>
            <a:t>plupart</a:t>
          </a:r>
          <a:r>
            <a:rPr lang="en-US" sz="1600" b="0" kern="1200" dirty="0"/>
            <a:t> des frais de </a:t>
          </a:r>
          <a:r>
            <a:rPr lang="en-US" sz="1600" b="0" kern="1200" dirty="0" err="1"/>
            <a:t>tournée</a:t>
          </a:r>
          <a:endParaRPr lang="en-US" sz="1600" b="0" kern="1200" dirty="0"/>
        </a:p>
      </dsp:txBody>
      <dsp:txXfrm>
        <a:off x="2269434" y="1513761"/>
        <a:ext cx="1976770" cy="3960520"/>
      </dsp:txXfrm>
    </dsp:sp>
    <dsp:sp modelId="{A3F0CA12-5E48-413E-9738-13DC1C5DC4BC}">
      <dsp:nvSpPr>
        <dsp:cNvPr id="0" name=""/>
        <dsp:cNvSpPr/>
      </dsp:nvSpPr>
      <dsp:spPr>
        <a:xfrm>
          <a:off x="4522952" y="883570"/>
          <a:ext cx="1976770" cy="630191"/>
        </a:xfrm>
        <a:prstGeom prst="rect">
          <a:avLst/>
        </a:prstGeom>
        <a:gradFill rotWithShape="0">
          <a:gsLst>
            <a:gs pos="0">
              <a:schemeClr val="accent5">
                <a:hueOff val="-941356"/>
                <a:satOff val="-12503"/>
                <a:lumOff val="196"/>
                <a:alphaOff val="0"/>
                <a:shade val="51000"/>
                <a:satMod val="130000"/>
              </a:schemeClr>
            </a:gs>
            <a:gs pos="80000">
              <a:schemeClr val="accent5">
                <a:hueOff val="-941356"/>
                <a:satOff val="-12503"/>
                <a:lumOff val="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941356"/>
                <a:satOff val="-12503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Diffuseur</a:t>
          </a:r>
          <a:endParaRPr lang="en-US" sz="3200" b="1" kern="1200" dirty="0"/>
        </a:p>
      </dsp:txBody>
      <dsp:txXfrm>
        <a:off x="4522952" y="883570"/>
        <a:ext cx="1976770" cy="630191"/>
      </dsp:txXfrm>
    </dsp:sp>
    <dsp:sp modelId="{A3722ADE-635D-45D4-ADFA-A54652ECB2FC}">
      <dsp:nvSpPr>
        <dsp:cNvPr id="0" name=""/>
        <dsp:cNvSpPr/>
      </dsp:nvSpPr>
      <dsp:spPr>
        <a:xfrm>
          <a:off x="4522952" y="1513761"/>
          <a:ext cx="1976770" cy="3960520"/>
        </a:xfrm>
        <a:prstGeom prst="rect">
          <a:avLst/>
        </a:prstGeom>
        <a:solidFill>
          <a:schemeClr val="accent5">
            <a:tint val="40000"/>
            <a:alpha val="90000"/>
            <a:hueOff val="-869430"/>
            <a:satOff val="-18646"/>
            <a:lumOff val="-104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69430"/>
              <a:satOff val="-18646"/>
              <a:lumOff val="-10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MARCHE/ DISTRIBUE L'ART
</a:t>
          </a:r>
          <a:r>
            <a:rPr lang="en-US" sz="1600" b="0" kern="1200" dirty="0" err="1"/>
            <a:t>Séries</a:t>
          </a:r>
          <a:r>
            <a:rPr lang="en-US" sz="1600" b="0" kern="1200" dirty="0"/>
            <a:t>
Festival
Non </a:t>
          </a:r>
          <a:r>
            <a:rPr lang="en-US" sz="1600" b="0" kern="1200" dirty="0" err="1"/>
            <a:t>lucratif</a:t>
          </a:r>
          <a:r>
            <a:rPr lang="en-US" sz="1600" b="0" kern="1200" dirty="0"/>
            <a:t>
Commercial
</a:t>
          </a:r>
          <a:r>
            <a:rPr lang="en-US" sz="1600" b="0" kern="1200" dirty="0" err="1"/>
            <a:t>Occasionnel</a:t>
          </a:r>
          <a:r>
            <a:rPr lang="en-US" sz="1600" b="0" kern="1200" dirty="0"/>
            <a:t>
[</a:t>
          </a:r>
          <a:r>
            <a:rPr lang="en-US" sz="1600" b="0" kern="1200" dirty="0" err="1"/>
            <a:t>certains</a:t>
          </a:r>
          <a:r>
            <a:rPr lang="en-US" sz="1600" b="0" kern="1200" dirty="0"/>
            <a:t> </a:t>
          </a:r>
          <a:r>
            <a:rPr lang="en-US" sz="1600" b="0" kern="1200" dirty="0" err="1"/>
            <a:t>producteurs</a:t>
          </a:r>
          <a:r>
            <a:rPr lang="en-US" sz="1600" b="0" kern="1200" dirty="0"/>
            <a:t>]
[</a:t>
          </a:r>
          <a:r>
            <a:rPr lang="en-US" sz="1600" b="0" kern="1200" dirty="0" err="1"/>
            <a:t>certains</a:t>
          </a:r>
          <a:r>
            <a:rPr lang="en-US" sz="1600" b="0" kern="1200" dirty="0"/>
            <a:t> </a:t>
          </a:r>
          <a:r>
            <a:rPr lang="en-US" sz="1600" b="0" kern="1200" dirty="0" err="1"/>
            <a:t>lieux</a:t>
          </a:r>
          <a:r>
            <a:rPr lang="en-US" sz="1600" b="0" kern="1200" dirty="0"/>
            <a:t>]
</a:t>
          </a:r>
          <a:r>
            <a:rPr lang="en-US" sz="1600" b="0" kern="1200" dirty="0" err="1"/>
            <a:t>Paye</a:t>
          </a:r>
          <a:r>
            <a:rPr lang="en-US" sz="1600" b="0" kern="1200" dirty="0"/>
            <a:t> : </a:t>
          </a:r>
          <a:r>
            <a:rPr lang="en-US" sz="1600" b="0" kern="1200" dirty="0" err="1"/>
            <a:t>producteur</a:t>
          </a:r>
          <a:r>
            <a:rPr lang="en-US" sz="1600" b="0" kern="1200" dirty="0"/>
            <a:t>, salle, marketing, technique, </a:t>
          </a:r>
          <a:r>
            <a:rPr lang="en-US" sz="1600" b="0" kern="1200" dirty="0" err="1"/>
            <a:t>certains</a:t>
          </a:r>
          <a:r>
            <a:rPr lang="en-US" sz="1600" b="0" kern="1200" dirty="0"/>
            <a:t> frais de </a:t>
          </a:r>
          <a:r>
            <a:rPr lang="en-US" sz="1600" b="0" kern="1200" dirty="0" err="1"/>
            <a:t>tournée</a:t>
          </a:r>
          <a:endParaRPr lang="en-US" sz="1600" b="0" kern="1200" dirty="0"/>
        </a:p>
      </dsp:txBody>
      <dsp:txXfrm>
        <a:off x="4522952" y="1513761"/>
        <a:ext cx="1976770" cy="3960520"/>
      </dsp:txXfrm>
    </dsp:sp>
    <dsp:sp modelId="{F0B8B5D5-F39C-4ECD-8BA0-DBDB3FC38253}">
      <dsp:nvSpPr>
        <dsp:cNvPr id="0" name=""/>
        <dsp:cNvSpPr/>
      </dsp:nvSpPr>
      <dsp:spPr>
        <a:xfrm>
          <a:off x="6776471" y="883570"/>
          <a:ext cx="1976770" cy="630191"/>
        </a:xfrm>
        <a:prstGeom prst="rect">
          <a:avLst/>
        </a:prstGeom>
        <a:gradFill rotWithShape="0">
          <a:gsLst>
            <a:gs pos="0">
              <a:schemeClr val="accent5">
                <a:hueOff val="-1412034"/>
                <a:satOff val="-18755"/>
                <a:lumOff val="295"/>
                <a:alphaOff val="0"/>
                <a:shade val="51000"/>
                <a:satMod val="130000"/>
              </a:schemeClr>
            </a:gs>
            <a:gs pos="80000">
              <a:schemeClr val="accent5">
                <a:hueOff val="-1412034"/>
                <a:satOff val="-18755"/>
                <a:lumOff val="295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2034"/>
                <a:satOff val="-18755"/>
                <a:lumOff val="2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412034"/>
              <a:satOff val="-18755"/>
              <a:lumOff val="2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Salle</a:t>
          </a:r>
        </a:p>
      </dsp:txBody>
      <dsp:txXfrm>
        <a:off x="6776471" y="883570"/>
        <a:ext cx="1976770" cy="630191"/>
      </dsp:txXfrm>
    </dsp:sp>
    <dsp:sp modelId="{74F4D8C5-88C9-4B8C-8C71-A2E6416B533A}">
      <dsp:nvSpPr>
        <dsp:cNvPr id="0" name=""/>
        <dsp:cNvSpPr/>
      </dsp:nvSpPr>
      <dsp:spPr>
        <a:xfrm>
          <a:off x="6776471" y="1513761"/>
          <a:ext cx="1976770" cy="3960520"/>
        </a:xfrm>
        <a:prstGeom prst="rect">
          <a:avLst/>
        </a:prstGeom>
        <a:solidFill>
          <a:schemeClr val="accent5">
            <a:tint val="40000"/>
            <a:alpha val="90000"/>
            <a:hueOff val="-1304146"/>
            <a:satOff val="-27969"/>
            <a:lumOff val="-156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304146"/>
              <a:satOff val="-27969"/>
              <a:lumOff val="-15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FACILITE / DISTRIBUE L'ART
</a:t>
          </a:r>
          <a:r>
            <a:rPr lang="en-US" sz="1600" b="0" kern="1200" dirty="0" err="1"/>
            <a:t>Transactionnel</a:t>
          </a:r>
          <a:r>
            <a:rPr lang="en-US" sz="1600" b="0" kern="1200" dirty="0"/>
            <a:t>
</a:t>
          </a:r>
          <a:r>
            <a:rPr lang="en-US" sz="1600" b="0" kern="1200" dirty="0" err="1"/>
            <a:t>Paie</a:t>
          </a:r>
          <a:r>
            <a:rPr lang="en-US" sz="1600" b="0" kern="1200" dirty="0"/>
            <a:t> : frais de </a:t>
          </a:r>
          <a:r>
            <a:rPr lang="en-US" sz="1600" b="0" kern="1200" dirty="0" err="1"/>
            <a:t>fonctionnement</a:t>
          </a:r>
          <a:endParaRPr lang="en-US" sz="1600" b="0" kern="1200" dirty="0"/>
        </a:p>
      </dsp:txBody>
      <dsp:txXfrm>
        <a:off x="6776471" y="1513761"/>
        <a:ext cx="1976770" cy="3960520"/>
      </dsp:txXfrm>
    </dsp:sp>
    <dsp:sp modelId="{651299D5-ADBF-4814-ABF2-FFC55020FBE0}">
      <dsp:nvSpPr>
        <dsp:cNvPr id="0" name=""/>
        <dsp:cNvSpPr/>
      </dsp:nvSpPr>
      <dsp:spPr>
        <a:xfrm>
          <a:off x="9029989" y="883570"/>
          <a:ext cx="1976770" cy="630191"/>
        </a:xfrm>
        <a:prstGeom prst="rect">
          <a:avLst/>
        </a:prstGeom>
        <a:gradFill rotWithShape="0">
          <a:gsLst>
            <a:gs pos="0">
              <a:schemeClr val="accent5">
                <a:hueOff val="-1882712"/>
                <a:satOff val="-25007"/>
                <a:lumOff val="393"/>
                <a:alphaOff val="0"/>
                <a:shade val="51000"/>
                <a:satMod val="130000"/>
              </a:schemeClr>
            </a:gs>
            <a:gs pos="80000">
              <a:schemeClr val="accent5">
                <a:hueOff val="-1882712"/>
                <a:satOff val="-25007"/>
                <a:lumOff val="393"/>
                <a:alphaOff val="0"/>
                <a:shade val="93000"/>
                <a:satMod val="130000"/>
              </a:schemeClr>
            </a:gs>
            <a:gs pos="100000">
              <a:schemeClr val="accent5">
                <a:hueOff val="-1882712"/>
                <a:satOff val="-25007"/>
                <a:lumOff val="3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Public</a:t>
          </a:r>
        </a:p>
      </dsp:txBody>
      <dsp:txXfrm>
        <a:off x="9029989" y="883570"/>
        <a:ext cx="1976770" cy="630191"/>
      </dsp:txXfrm>
    </dsp:sp>
    <dsp:sp modelId="{C57B176F-3FB8-4D3A-BE56-BB17C79DDB1A}">
      <dsp:nvSpPr>
        <dsp:cNvPr id="0" name=""/>
        <dsp:cNvSpPr/>
      </dsp:nvSpPr>
      <dsp:spPr>
        <a:xfrm>
          <a:off x="9029989" y="1513761"/>
          <a:ext cx="1976770" cy="3960520"/>
        </a:xfrm>
        <a:prstGeom prst="rect">
          <a:avLst/>
        </a:prstGeom>
        <a:solidFill>
          <a:schemeClr val="accent5">
            <a:tint val="40000"/>
            <a:alpha val="90000"/>
            <a:hueOff val="-1738861"/>
            <a:satOff val="-37292"/>
            <a:lumOff val="-20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738861"/>
              <a:satOff val="-37292"/>
              <a:lumOff val="-20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Achète</a:t>
          </a:r>
          <a:r>
            <a:rPr lang="en-US" sz="1600" b="1" kern="1200" dirty="0"/>
            <a:t> </a:t>
          </a:r>
          <a:r>
            <a:rPr lang="en-US" sz="1600" b="1" kern="1200" dirty="0" err="1"/>
            <a:t>l’artCONSUMES</a:t>
          </a:r>
          <a:r>
            <a:rPr lang="en-US" sz="1600" b="1" kern="1200" dirty="0"/>
            <a:t>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 err="1"/>
            <a:t>Achète</a:t>
          </a:r>
          <a:r>
            <a:rPr lang="en-US" sz="1600" b="0" kern="1200" dirty="0"/>
            <a:t> des billets</a:t>
          </a:r>
        </a:p>
      </dsp:txBody>
      <dsp:txXfrm>
        <a:off x="9029989" y="1513761"/>
        <a:ext cx="1976770" cy="3960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0F07E-F81B-41C2-AC21-B286D3F37123}">
      <dsp:nvSpPr>
        <dsp:cNvPr id="0" name=""/>
        <dsp:cNvSpPr/>
      </dsp:nvSpPr>
      <dsp:spPr>
        <a:xfrm>
          <a:off x="4621" y="680928"/>
          <a:ext cx="1771520" cy="7086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Artiste</a:t>
          </a:r>
        </a:p>
      </dsp:txBody>
      <dsp:txXfrm>
        <a:off x="4621" y="680928"/>
        <a:ext cx="1771520" cy="708608"/>
      </dsp:txXfrm>
    </dsp:sp>
    <dsp:sp modelId="{28961F3E-3588-49B9-A423-438AB6FF2319}">
      <dsp:nvSpPr>
        <dsp:cNvPr id="0" name=""/>
        <dsp:cNvSpPr/>
      </dsp:nvSpPr>
      <dsp:spPr>
        <a:xfrm>
          <a:off x="4621" y="1389536"/>
          <a:ext cx="1771520" cy="3952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FAIT DE L'ART
</a:t>
          </a:r>
          <a:r>
            <a:rPr lang="en-US" sz="1600" b="0" kern="1200" dirty="0"/>
            <a:t>Dramaturges
</a:t>
          </a:r>
          <a:r>
            <a:rPr lang="en-US" sz="1600" b="0" kern="1200" dirty="0" err="1"/>
            <a:t>Chorégraphes</a:t>
          </a:r>
          <a:r>
            <a:rPr lang="en-US" sz="1600" b="0" kern="1200" dirty="0"/>
            <a:t>
</a:t>
          </a:r>
          <a:r>
            <a:rPr lang="en-US" sz="1600" b="0" kern="1200" dirty="0" err="1"/>
            <a:t>Compositeurs</a:t>
          </a:r>
          <a:r>
            <a:rPr lang="en-US" sz="1600" b="0" kern="1200" dirty="0"/>
            <a:t>
</a:t>
          </a:r>
          <a:r>
            <a:rPr lang="en-US" sz="1600" b="0" kern="1200" dirty="0" err="1"/>
            <a:t>Conteurs</a:t>
          </a:r>
          <a:r>
            <a:rPr lang="en-US" sz="1600" b="0" kern="1200" dirty="0"/>
            <a:t>
Artistes XR
Capture de </a:t>
          </a:r>
          <a:r>
            <a:rPr lang="en-US" sz="1600" b="0" kern="1200" dirty="0" err="1"/>
            <a:t>mouvement</a:t>
          </a:r>
          <a:r>
            <a:rPr lang="en-US" sz="1600" b="0" kern="1200" dirty="0"/>
            <a:t>
Animation</a:t>
          </a:r>
        </a:p>
      </dsp:txBody>
      <dsp:txXfrm>
        <a:off x="4621" y="1389536"/>
        <a:ext cx="1771520" cy="3952800"/>
      </dsp:txXfrm>
    </dsp:sp>
    <dsp:sp modelId="{2D5912AD-74A3-462D-B669-95C46983D61B}">
      <dsp:nvSpPr>
        <dsp:cNvPr id="0" name=""/>
        <dsp:cNvSpPr/>
      </dsp:nvSpPr>
      <dsp:spPr>
        <a:xfrm>
          <a:off x="2024154" y="680928"/>
          <a:ext cx="1771520" cy="708608"/>
        </a:xfrm>
        <a:prstGeom prst="rect">
          <a:avLst/>
        </a:prstGeom>
        <a:gradFill rotWithShape="0">
          <a:gsLst>
            <a:gs pos="0">
              <a:schemeClr val="accent5">
                <a:hueOff val="-470678"/>
                <a:satOff val="-6252"/>
                <a:lumOff val="98"/>
                <a:alphaOff val="0"/>
                <a:shade val="51000"/>
                <a:satMod val="130000"/>
              </a:schemeClr>
            </a:gs>
            <a:gs pos="80000">
              <a:schemeClr val="accent5">
                <a:hueOff val="-470678"/>
                <a:satOff val="-6252"/>
                <a:lumOff val="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70678"/>
                <a:satOff val="-6252"/>
                <a:lumOff val="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70678"/>
              <a:satOff val="-6252"/>
              <a:lumOff val="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Producteur</a:t>
          </a:r>
          <a:endParaRPr lang="en-US" sz="1100" b="1" kern="1200" dirty="0"/>
        </a:p>
      </dsp:txBody>
      <dsp:txXfrm>
        <a:off x="2024154" y="680928"/>
        <a:ext cx="1771520" cy="708608"/>
      </dsp:txXfrm>
    </dsp:sp>
    <dsp:sp modelId="{EAA2D308-0656-494B-86FD-DB9DF7F488AC}">
      <dsp:nvSpPr>
        <dsp:cNvPr id="0" name=""/>
        <dsp:cNvSpPr/>
      </dsp:nvSpPr>
      <dsp:spPr>
        <a:xfrm>
          <a:off x="2024154" y="1389536"/>
          <a:ext cx="1771520" cy="3952800"/>
        </a:xfrm>
        <a:prstGeom prst="rect">
          <a:avLst/>
        </a:prstGeom>
        <a:solidFill>
          <a:schemeClr val="accent5">
            <a:tint val="40000"/>
            <a:alpha val="90000"/>
            <a:hueOff val="-434715"/>
            <a:satOff val="-9323"/>
            <a:lumOff val="-52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34715"/>
              <a:satOff val="-9323"/>
              <a:lumOff val="-5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FAIT / INTERPRÈTE L'ART
</a:t>
          </a:r>
          <a:r>
            <a:rPr lang="en-US" sz="1600" b="0" kern="1200" dirty="0"/>
            <a:t>Compagnies des arts de la </a:t>
          </a:r>
          <a:r>
            <a:rPr lang="en-US" sz="1600" b="0" kern="1200" dirty="0" err="1"/>
            <a:t>scène</a:t>
          </a:r>
          <a:r>
            <a:rPr lang="en-US" sz="1600" b="0" kern="1200" dirty="0"/>
            <a:t>
</a:t>
          </a:r>
          <a:r>
            <a:rPr lang="en-US" sz="1600" b="0" kern="1200" dirty="0" err="1"/>
            <a:t>Interprètes</a:t>
          </a:r>
          <a:r>
            <a:rPr lang="en-US" sz="1600" b="0" kern="1200" dirty="0"/>
            <a:t> </a:t>
          </a:r>
          <a:r>
            <a:rPr lang="en-US" sz="1600" b="0" kern="1200" dirty="0" err="1"/>
            <a:t>indépendants</a:t>
          </a:r>
          <a:r>
            <a:rPr lang="en-US" sz="1600" b="0" kern="1200" dirty="0"/>
            <a:t>
XR / Fabricants </a:t>
          </a:r>
          <a:r>
            <a:rPr lang="en-US" sz="1600" b="0" kern="1200" dirty="0" err="1"/>
            <a:t>numériques</a:t>
          </a:r>
          <a:r>
            <a:rPr lang="en-US" sz="1600" b="0" kern="1200" dirty="0"/>
            <a:t>
Pays : </a:t>
          </a:r>
          <a:r>
            <a:rPr lang="en-US" sz="1600" b="0" kern="1200" dirty="0" err="1"/>
            <a:t>équipes</a:t>
          </a:r>
          <a:r>
            <a:rPr lang="en-US" sz="1600" b="0" kern="1200" dirty="0"/>
            <a:t> </a:t>
          </a:r>
          <a:r>
            <a:rPr lang="en-US" sz="1600" b="0" kern="1200" dirty="0" err="1"/>
            <a:t>numériques</a:t>
          </a:r>
          <a:r>
            <a:rPr lang="en-US" sz="1600" b="0" kern="1200" dirty="0"/>
            <a:t>, </a:t>
          </a:r>
          <a:r>
            <a:rPr lang="en-US" sz="1600" b="0" kern="1200" dirty="0" err="1"/>
            <a:t>technologues</a:t>
          </a:r>
          <a:r>
            <a:rPr lang="en-US" sz="1600" b="0" kern="1200" dirty="0"/>
            <a:t>, </a:t>
          </a:r>
          <a:r>
            <a:rPr lang="en-US" sz="1600" b="0" kern="1200" dirty="0" err="1"/>
            <a:t>équipes</a:t>
          </a:r>
          <a:r>
            <a:rPr lang="en-US" sz="1600" b="0" kern="1200" dirty="0"/>
            <a:t> </a:t>
          </a:r>
          <a:r>
            <a:rPr lang="en-US" sz="1600" b="0" kern="1200" dirty="0" err="1"/>
            <a:t>créatives</a:t>
          </a:r>
          <a:r>
            <a:rPr lang="en-US" sz="1600" b="0" kern="1200" dirty="0"/>
            <a:t>, artistes, engagement tea</a:t>
          </a:r>
        </a:p>
      </dsp:txBody>
      <dsp:txXfrm>
        <a:off x="2024154" y="1389536"/>
        <a:ext cx="1771520" cy="3952800"/>
      </dsp:txXfrm>
    </dsp:sp>
    <dsp:sp modelId="{F0B8B5D5-F39C-4ECD-8BA0-DBDB3FC38253}">
      <dsp:nvSpPr>
        <dsp:cNvPr id="0" name=""/>
        <dsp:cNvSpPr/>
      </dsp:nvSpPr>
      <dsp:spPr>
        <a:xfrm>
          <a:off x="4043686" y="680928"/>
          <a:ext cx="1771520" cy="708608"/>
        </a:xfrm>
        <a:prstGeom prst="rect">
          <a:avLst/>
        </a:prstGeom>
        <a:solidFill>
          <a:schemeClr val="tx2"/>
        </a:solidFill>
        <a:ln w="9525" cap="flat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Compagnie </a:t>
          </a:r>
          <a:r>
            <a:rPr lang="en-US" sz="1800" b="1" kern="1200" dirty="0" err="1"/>
            <a:t>d’internet</a:t>
          </a:r>
          <a:endParaRPr lang="en-US" sz="1800" b="1" kern="1200" dirty="0"/>
        </a:p>
      </dsp:txBody>
      <dsp:txXfrm>
        <a:off x="4043686" y="680928"/>
        <a:ext cx="1771520" cy="708608"/>
      </dsp:txXfrm>
    </dsp:sp>
    <dsp:sp modelId="{74F4D8C5-88C9-4B8C-8C71-A2E6416B533A}">
      <dsp:nvSpPr>
        <dsp:cNvPr id="0" name=""/>
        <dsp:cNvSpPr/>
      </dsp:nvSpPr>
      <dsp:spPr>
        <a:xfrm>
          <a:off x="4043686" y="1389536"/>
          <a:ext cx="1771520" cy="39528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-869430"/>
              <a:satOff val="-18646"/>
              <a:lumOff val="-10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ACCÈS INTERNET
VITESSE ET VOLUME DE DONNÉES</a:t>
          </a:r>
        </a:p>
      </dsp:txBody>
      <dsp:txXfrm>
        <a:off x="4043686" y="1389536"/>
        <a:ext cx="1771520" cy="3952800"/>
      </dsp:txXfrm>
    </dsp:sp>
    <dsp:sp modelId="{226F576A-B91F-4DBC-A66F-82D826FE095F}">
      <dsp:nvSpPr>
        <dsp:cNvPr id="0" name=""/>
        <dsp:cNvSpPr/>
      </dsp:nvSpPr>
      <dsp:spPr>
        <a:xfrm>
          <a:off x="6063219" y="680928"/>
          <a:ext cx="1771520" cy="708608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5">
              <a:hueOff val="-1412034"/>
              <a:satOff val="-18755"/>
              <a:lumOff val="2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Plateforme</a:t>
          </a:r>
          <a:r>
            <a:rPr lang="en-US" sz="2000" b="1" kern="1200" dirty="0"/>
            <a:t> de diffusion</a:t>
          </a:r>
        </a:p>
      </dsp:txBody>
      <dsp:txXfrm>
        <a:off x="6063219" y="680928"/>
        <a:ext cx="1771520" cy="708608"/>
      </dsp:txXfrm>
    </dsp:sp>
    <dsp:sp modelId="{FAEB1888-794E-4E96-98B8-0B2F0D58D3C1}">
      <dsp:nvSpPr>
        <dsp:cNvPr id="0" name=""/>
        <dsp:cNvSpPr/>
      </dsp:nvSpPr>
      <dsp:spPr>
        <a:xfrm>
          <a:off x="6063219" y="1389536"/>
          <a:ext cx="1771520" cy="395280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-1304146"/>
              <a:satOff val="-27969"/>
              <a:lumOff val="-15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FACILITE / DISTRIBUE L’ART</a:t>
          </a:r>
        </a:p>
      </dsp:txBody>
      <dsp:txXfrm>
        <a:off x="6063219" y="1389536"/>
        <a:ext cx="1771520" cy="3952800"/>
      </dsp:txXfrm>
    </dsp:sp>
    <dsp:sp modelId="{651299D5-ADBF-4814-ABF2-FFC55020FBE0}">
      <dsp:nvSpPr>
        <dsp:cNvPr id="0" name=""/>
        <dsp:cNvSpPr/>
      </dsp:nvSpPr>
      <dsp:spPr>
        <a:xfrm>
          <a:off x="8082752" y="680928"/>
          <a:ext cx="1771520" cy="708608"/>
        </a:xfrm>
        <a:prstGeom prst="rect">
          <a:avLst/>
        </a:prstGeom>
        <a:gradFill rotWithShape="0">
          <a:gsLst>
            <a:gs pos="0">
              <a:schemeClr val="accent5">
                <a:hueOff val="-1882712"/>
                <a:satOff val="-25007"/>
                <a:lumOff val="393"/>
                <a:alphaOff val="0"/>
                <a:shade val="51000"/>
                <a:satMod val="130000"/>
              </a:schemeClr>
            </a:gs>
            <a:gs pos="80000">
              <a:schemeClr val="accent5">
                <a:hueOff val="-1882712"/>
                <a:satOff val="-25007"/>
                <a:lumOff val="393"/>
                <a:alphaOff val="0"/>
                <a:shade val="93000"/>
                <a:satMod val="130000"/>
              </a:schemeClr>
            </a:gs>
            <a:gs pos="100000">
              <a:schemeClr val="accent5">
                <a:hueOff val="-1882712"/>
                <a:satOff val="-25007"/>
                <a:lumOff val="3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Public</a:t>
          </a:r>
        </a:p>
      </dsp:txBody>
      <dsp:txXfrm>
        <a:off x="8082752" y="680928"/>
        <a:ext cx="1771520" cy="708608"/>
      </dsp:txXfrm>
    </dsp:sp>
    <dsp:sp modelId="{C57B176F-3FB8-4D3A-BE56-BB17C79DDB1A}">
      <dsp:nvSpPr>
        <dsp:cNvPr id="0" name=""/>
        <dsp:cNvSpPr/>
      </dsp:nvSpPr>
      <dsp:spPr>
        <a:xfrm>
          <a:off x="8082752" y="1389536"/>
          <a:ext cx="1771520" cy="3952800"/>
        </a:xfrm>
        <a:prstGeom prst="rect">
          <a:avLst/>
        </a:prstGeom>
        <a:solidFill>
          <a:schemeClr val="accent5">
            <a:tint val="40000"/>
            <a:alpha val="90000"/>
            <a:hueOff val="-1738861"/>
            <a:satOff val="-37292"/>
            <a:lumOff val="-20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738861"/>
              <a:satOff val="-37292"/>
              <a:lumOff val="-20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CONSOMME DE L'ART
</a:t>
          </a:r>
          <a:r>
            <a:rPr lang="en-US" sz="1600" b="0" kern="1200" dirty="0"/>
            <a:t>Exposition </a:t>
          </a:r>
          <a:r>
            <a:rPr lang="en-US" sz="1600" b="0" kern="1200" dirty="0" err="1"/>
            <a:t>gratuite</a:t>
          </a:r>
          <a:r>
            <a:rPr lang="en-US" sz="1600" b="0" kern="1200" dirty="0"/>
            <a:t>
</a:t>
          </a:r>
          <a:r>
            <a:rPr lang="en-US" sz="1600" b="0" kern="1200" dirty="0" err="1"/>
            <a:t>Expériences</a:t>
          </a:r>
          <a:r>
            <a:rPr lang="en-US" sz="1600" b="0" kern="1200" dirty="0"/>
            <a:t> </a:t>
          </a:r>
          <a:r>
            <a:rPr lang="en-US" sz="1600" b="0" kern="1200" dirty="0" err="1"/>
            <a:t>engageantes</a:t>
          </a:r>
          <a:r>
            <a:rPr lang="en-US" sz="1600" b="0" kern="1200" dirty="0"/>
            <a:t> et </a:t>
          </a:r>
          <a:r>
            <a:rPr lang="en-US" sz="1600" b="0" kern="1200" dirty="0" err="1"/>
            <a:t>immersives</a:t>
          </a:r>
          <a:r>
            <a:rPr lang="en-US" sz="1600" b="0" kern="1200" dirty="0"/>
            <a:t>
</a:t>
          </a:r>
          <a:r>
            <a:rPr lang="en-US" sz="1600" b="0" kern="1200" dirty="0" err="1"/>
            <a:t>Évolution</a:t>
          </a:r>
          <a:r>
            <a:rPr lang="en-US" sz="1600" b="0" kern="1200" dirty="0"/>
            <a:t> future </a:t>
          </a:r>
          <a:r>
            <a:rPr lang="en-US" sz="1600" b="0" kern="1200" dirty="0" err="1"/>
            <a:t>proche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</dsp:txBody>
      <dsp:txXfrm>
        <a:off x="8082752" y="1389536"/>
        <a:ext cx="1771520" cy="395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BBA3-C875-4DBC-8830-BBE7B20FB17C}">
      <dsp:nvSpPr>
        <dsp:cNvPr id="0" name=""/>
        <dsp:cNvSpPr/>
      </dsp:nvSpPr>
      <dsp:spPr>
        <a:xfrm>
          <a:off x="4170" y="121153"/>
          <a:ext cx="2507943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Service</a:t>
          </a:r>
        </a:p>
      </dsp:txBody>
      <dsp:txXfrm>
        <a:off x="4170" y="121153"/>
        <a:ext cx="2507943" cy="489600"/>
      </dsp:txXfrm>
    </dsp:sp>
    <dsp:sp modelId="{541F88CD-3759-491E-9005-78659D1B617A}">
      <dsp:nvSpPr>
        <dsp:cNvPr id="0" name=""/>
        <dsp:cNvSpPr/>
      </dsp:nvSpPr>
      <dsp:spPr>
        <a:xfrm>
          <a:off x="4170" y="610753"/>
          <a:ext cx="2507943" cy="37496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La </a:t>
          </a:r>
          <a:r>
            <a:rPr lang="en-US" sz="1700" b="1" kern="1200" dirty="0" err="1"/>
            <a:t>créativité</a:t>
          </a:r>
          <a:r>
            <a:rPr lang="en-US" sz="1700" b="1" kern="1200" dirty="0"/>
            <a:t>
</a:t>
          </a:r>
          <a:r>
            <a:rPr lang="en-US" sz="1700" b="1" kern="1200" dirty="0" err="1"/>
            <a:t>Découvrir</a:t>
          </a:r>
          <a:r>
            <a:rPr lang="en-US" sz="1700" b="1" kern="1200" dirty="0"/>
            <a:t> la condition </a:t>
          </a:r>
          <a:r>
            <a:rPr lang="en-US" sz="1700" b="1" kern="1200" dirty="0" err="1"/>
            <a:t>humaine</a:t>
          </a:r>
          <a:r>
            <a:rPr lang="en-US" sz="1700" b="1" kern="1200" dirty="0"/>
            <a:t>
Théâtre pour le </a:t>
          </a:r>
          <a:r>
            <a:rPr lang="en-US" sz="1700" b="1" kern="1200" dirty="0" err="1"/>
            <a:t>changement</a:t>
          </a:r>
          <a:r>
            <a:rPr lang="en-US" sz="1700" b="1" kern="1200" dirty="0"/>
            <a:t> social
</a:t>
          </a:r>
          <a:r>
            <a:rPr lang="en-US" sz="1700" b="1" kern="1200" dirty="0" err="1"/>
            <a:t>Divertir</a:t>
          </a:r>
          <a:r>
            <a:rPr lang="en-US" sz="1700" b="1" kern="1200" dirty="0"/>
            <a:t> et </a:t>
          </a:r>
          <a:r>
            <a:rPr lang="en-US" sz="1700" b="1" kern="1200" dirty="0" err="1"/>
            <a:t>captiver</a:t>
          </a:r>
          <a:r>
            <a:rPr lang="en-US" sz="1700" b="1" kern="1200" dirty="0"/>
            <a:t>
</a:t>
          </a:r>
          <a:r>
            <a:rPr lang="en-US" sz="1700" b="1" kern="1200" dirty="0" err="1"/>
            <a:t>Stimuler</a:t>
          </a:r>
          <a:r>
            <a:rPr lang="en-US" sz="1700" b="1" kern="1200" dirty="0"/>
            <a:t> </a:t>
          </a:r>
          <a:r>
            <a:rPr lang="en-US" sz="1700" b="1" kern="1200" dirty="0" err="1"/>
            <a:t>l'intellect</a:t>
          </a:r>
          <a:r>
            <a:rPr lang="en-US" sz="1700" b="1" kern="1200" dirty="0"/>
            <a:t> et </a:t>
          </a:r>
          <a:r>
            <a:rPr lang="en-US" sz="1700" b="1" kern="1200" dirty="0" err="1"/>
            <a:t>l'émotion</a:t>
          </a:r>
          <a:r>
            <a:rPr lang="en-US" sz="1700" b="1" kern="1200" dirty="0"/>
            <a:t>
Lien</a:t>
          </a:r>
          <a:endParaRPr lang="en-CA" sz="1700" b="1" kern="1200" dirty="0"/>
        </a:p>
      </dsp:txBody>
      <dsp:txXfrm>
        <a:off x="4170" y="610753"/>
        <a:ext cx="2507943" cy="3749605"/>
      </dsp:txXfrm>
    </dsp:sp>
    <dsp:sp modelId="{A4C46863-3DF3-46AF-8402-0B5E037F5E76}">
      <dsp:nvSpPr>
        <dsp:cNvPr id="0" name=""/>
        <dsp:cNvSpPr/>
      </dsp:nvSpPr>
      <dsp:spPr>
        <a:xfrm>
          <a:off x="2863225" y="121153"/>
          <a:ext cx="2507943" cy="489600"/>
        </a:xfrm>
        <a:prstGeom prst="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25400" cap="flat" cmpd="sng" algn="ctr">
          <a:solidFill>
            <a:schemeClr val="accent2">
              <a:hueOff val="-629465"/>
              <a:satOff val="11712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Structure des </a:t>
          </a:r>
          <a:r>
            <a:rPr lang="en-CA" sz="1700" b="1" kern="1200" dirty="0" err="1"/>
            <a:t>coûts</a:t>
          </a:r>
          <a:endParaRPr lang="en-CA" sz="1700" b="1" kern="1200" dirty="0"/>
        </a:p>
      </dsp:txBody>
      <dsp:txXfrm>
        <a:off x="2863225" y="121153"/>
        <a:ext cx="2507943" cy="489600"/>
      </dsp:txXfrm>
    </dsp:sp>
    <dsp:sp modelId="{A8D844EC-E938-48FA-AD88-EB8202003E1B}">
      <dsp:nvSpPr>
        <dsp:cNvPr id="0" name=""/>
        <dsp:cNvSpPr/>
      </dsp:nvSpPr>
      <dsp:spPr>
        <a:xfrm>
          <a:off x="2863225" y="610753"/>
          <a:ext cx="2507943" cy="3749605"/>
        </a:xfrm>
        <a:prstGeom prst="rect">
          <a:avLst/>
        </a:prstGeom>
        <a:solidFill>
          <a:schemeClr val="accent2">
            <a:tint val="40000"/>
            <a:alpha val="90000"/>
            <a:hueOff val="-1018175"/>
            <a:satOff val="17968"/>
            <a:lumOff val="13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18175"/>
              <a:satOff val="17968"/>
              <a:lumOff val="1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 err="1"/>
            <a:t>Ressources</a:t>
          </a:r>
          <a:r>
            <a:rPr lang="en-US" sz="1700" b="1" kern="1200" dirty="0"/>
            <a:t> </a:t>
          </a:r>
          <a:r>
            <a:rPr lang="en-US" sz="1700" b="1" kern="1200" dirty="0" err="1"/>
            <a:t>humaines</a:t>
          </a:r>
          <a:r>
            <a:rPr lang="en-US" sz="1700" b="1" kern="1200" dirty="0"/>
            <a:t>
Dramaturges
</a:t>
          </a:r>
          <a:r>
            <a:rPr lang="en-US" sz="1700" b="1" kern="1200" dirty="0" err="1"/>
            <a:t>Directeurs</a:t>
          </a:r>
          <a:r>
            <a:rPr lang="en-US" sz="1700" b="1" kern="1200" dirty="0"/>
            <a:t> </a:t>
          </a:r>
          <a:r>
            <a:rPr lang="en-US" sz="1700" b="1" kern="1200" dirty="0" err="1"/>
            <a:t>artistiques</a:t>
          </a:r>
          <a:r>
            <a:rPr lang="en-US" sz="1700" b="1" kern="1200" dirty="0"/>
            <a:t>
</a:t>
          </a:r>
          <a:r>
            <a:rPr lang="en-US" sz="1700" b="1" kern="1200" dirty="0" err="1"/>
            <a:t>Créateurs</a:t>
          </a:r>
          <a:r>
            <a:rPr lang="en-US" sz="1700" b="1" kern="1200" dirty="0"/>
            <a:t>
</a:t>
          </a:r>
          <a:r>
            <a:rPr lang="en-US" sz="1700" b="1" kern="1200" dirty="0" err="1"/>
            <a:t>Marionnettistes</a:t>
          </a:r>
          <a:r>
            <a:rPr lang="en-US" sz="1700" b="1" kern="1200" dirty="0"/>
            <a:t>
</a:t>
          </a:r>
          <a:r>
            <a:rPr lang="en-US" sz="1700" b="1" kern="1200" dirty="0" err="1"/>
            <a:t>Acteurs</a:t>
          </a:r>
          <a:r>
            <a:rPr lang="en-US" sz="1700" b="1" kern="1200" dirty="0"/>
            <a:t>
</a:t>
          </a:r>
          <a:r>
            <a:rPr lang="en-US" sz="1700" b="1" kern="1200" dirty="0" err="1"/>
            <a:t>Compositeurs</a:t>
          </a:r>
          <a:r>
            <a:rPr lang="en-US" sz="1700" b="1" kern="1200" dirty="0"/>
            <a:t>
Les </a:t>
          </a:r>
          <a:r>
            <a:rPr lang="en-US" sz="1700" b="1" kern="1200" dirty="0" err="1"/>
            <a:t>musiciens</a:t>
          </a:r>
          <a:r>
            <a:rPr lang="en-US" sz="1700" b="1" kern="1200" dirty="0"/>
            <a:t>
</a:t>
          </a:r>
          <a:r>
            <a:rPr lang="en-US" sz="1700" b="1" kern="1200" dirty="0" err="1"/>
            <a:t>Équipe</a:t>
          </a:r>
          <a:r>
            <a:rPr lang="en-US" sz="1700" b="1" kern="1200" dirty="0"/>
            <a:t> de </a:t>
          </a:r>
          <a:r>
            <a:rPr lang="en-US" sz="1700" b="1" kern="1200" dirty="0" err="1"/>
            <a:t>scène</a:t>
          </a:r>
          <a:r>
            <a:rPr lang="en-US" sz="1700" b="1" kern="1200" dirty="0"/>
            <a:t>
</a:t>
          </a:r>
          <a:r>
            <a:rPr lang="en-US" sz="1700" b="1" kern="1200" dirty="0" err="1"/>
            <a:t>Concevoir</a:t>
          </a:r>
          <a:r>
            <a:rPr lang="en-US" sz="1700" b="1" kern="1200" dirty="0"/>
            <a:t>
</a:t>
          </a:r>
          <a:r>
            <a:rPr lang="en-US" sz="1700" b="1" kern="1200" dirty="0" err="1"/>
            <a:t>Lumières</a:t>
          </a:r>
          <a:r>
            <a:rPr lang="en-US" sz="1700" b="1" kern="1200" dirty="0"/>
            <a:t>
Son</a:t>
          </a:r>
          <a:endParaRPr lang="en-CA" sz="1700" b="1" kern="1200" dirty="0"/>
        </a:p>
      </dsp:txBody>
      <dsp:txXfrm>
        <a:off x="2863225" y="610753"/>
        <a:ext cx="2507943" cy="3749605"/>
      </dsp:txXfrm>
    </dsp:sp>
    <dsp:sp modelId="{57B33585-FFB2-4953-9C26-809CEE392034}">
      <dsp:nvSpPr>
        <dsp:cNvPr id="0" name=""/>
        <dsp:cNvSpPr/>
      </dsp:nvSpPr>
      <dsp:spPr>
        <a:xfrm>
          <a:off x="5722281" y="121153"/>
          <a:ext cx="2507943" cy="489600"/>
        </a:xfrm>
        <a:prstGeom prst="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25400" cap="flat" cmpd="sng" algn="ctr">
          <a:solidFill>
            <a:schemeClr val="accent2">
              <a:hueOff val="-1258930"/>
              <a:satOff val="2342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 err="1"/>
            <a:t>Revenus</a:t>
          </a:r>
          <a:endParaRPr lang="en-CA" sz="1700" b="1" kern="1200" dirty="0"/>
        </a:p>
      </dsp:txBody>
      <dsp:txXfrm>
        <a:off x="5722281" y="121153"/>
        <a:ext cx="2507943" cy="489600"/>
      </dsp:txXfrm>
    </dsp:sp>
    <dsp:sp modelId="{24276051-DE82-4FF9-8498-DB23207E9591}">
      <dsp:nvSpPr>
        <dsp:cNvPr id="0" name=""/>
        <dsp:cNvSpPr/>
      </dsp:nvSpPr>
      <dsp:spPr>
        <a:xfrm>
          <a:off x="5722281" y="610753"/>
          <a:ext cx="2507943" cy="3749605"/>
        </a:xfrm>
        <a:prstGeom prst="rect">
          <a:avLst/>
        </a:prstGeom>
        <a:solidFill>
          <a:schemeClr val="accent2">
            <a:tint val="40000"/>
            <a:alpha val="90000"/>
            <a:hueOff val="-2036351"/>
            <a:satOff val="35937"/>
            <a:lumOff val="267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36351"/>
              <a:satOff val="35937"/>
              <a:lumOff val="2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 err="1"/>
            <a:t>Financeurs</a:t>
          </a:r>
          <a:r>
            <a:rPr lang="en-US" sz="1700" b="1" kern="1200" dirty="0"/>
            <a:t> publics ; </a:t>
          </a:r>
          <a:r>
            <a:rPr lang="en-US" sz="1700" b="1" kern="1200" dirty="0" err="1"/>
            <a:t>entreprises</a:t>
          </a:r>
          <a:r>
            <a:rPr lang="en-US" sz="1700" b="1" kern="1200" dirty="0"/>
            <a:t> </a:t>
          </a:r>
          <a:r>
            <a:rPr lang="en-US" sz="1700" b="1" kern="1200" dirty="0" err="1"/>
            <a:t>privés</a:t>
          </a:r>
          <a:r>
            <a:rPr lang="en-US" sz="1700" b="1" kern="1200" dirty="0"/>
            <a:t>; dons),
</a:t>
          </a:r>
          <a:r>
            <a:rPr lang="en-US" sz="1700" b="1" kern="1200" dirty="0" err="1"/>
            <a:t>Création</a:t>
          </a:r>
          <a:r>
            <a:rPr lang="en-US" sz="1700" b="1" kern="1200" dirty="0"/>
            <a:t> de spectacles par commission</a:t>
          </a:r>
          <a:endParaRPr lang="en-CA" sz="1700" b="1" kern="1200" dirty="0"/>
        </a:p>
      </dsp:txBody>
      <dsp:txXfrm>
        <a:off x="5722281" y="610753"/>
        <a:ext cx="2507943" cy="3749605"/>
      </dsp:txXfrm>
    </dsp:sp>
    <dsp:sp modelId="{20605A04-0C17-47E3-A5F4-7CCD0682C767}">
      <dsp:nvSpPr>
        <dsp:cNvPr id="0" name=""/>
        <dsp:cNvSpPr/>
      </dsp:nvSpPr>
      <dsp:spPr>
        <a:xfrm>
          <a:off x="8581336" y="121153"/>
          <a:ext cx="2507943" cy="489600"/>
        </a:xfrm>
        <a:prstGeom prst="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 err="1"/>
            <a:t>Création</a:t>
          </a:r>
          <a:r>
            <a:rPr lang="en-CA" sz="1700" b="1" kern="1200" dirty="0"/>
            <a:t> de </a:t>
          </a:r>
          <a:r>
            <a:rPr lang="en-CA" sz="1700" b="1" kern="1200" dirty="0" err="1"/>
            <a:t>produits</a:t>
          </a:r>
          <a:endParaRPr lang="en-CA" sz="1700" b="1" kern="1200" dirty="0"/>
        </a:p>
      </dsp:txBody>
      <dsp:txXfrm>
        <a:off x="8581336" y="121153"/>
        <a:ext cx="2507943" cy="489600"/>
      </dsp:txXfrm>
    </dsp:sp>
    <dsp:sp modelId="{F0DC38F6-369F-4323-A85B-0B7FD0E52581}">
      <dsp:nvSpPr>
        <dsp:cNvPr id="0" name=""/>
        <dsp:cNvSpPr/>
      </dsp:nvSpPr>
      <dsp:spPr>
        <a:xfrm>
          <a:off x="8581336" y="610753"/>
          <a:ext cx="2507943" cy="3749605"/>
        </a:xfrm>
        <a:prstGeom prst="rect">
          <a:avLst/>
        </a:prstGeom>
        <a:solidFill>
          <a:schemeClr val="accent2">
            <a:tint val="40000"/>
            <a:alpha val="90000"/>
            <a:hueOff val="-3054526"/>
            <a:satOff val="53905"/>
            <a:lumOff val="40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Impacts financiers - </a:t>
          </a:r>
          <a:r>
            <a:rPr lang="en-US" sz="1700" b="1" kern="1200" dirty="0" err="1"/>
            <a:t>activité</a:t>
          </a:r>
          <a:r>
            <a:rPr lang="en-US" sz="1700" b="1" kern="1200" dirty="0"/>
            <a:t> </a:t>
          </a:r>
          <a:r>
            <a:rPr lang="en-US" sz="1700" b="1" kern="1200" dirty="0" err="1"/>
            <a:t>économique</a:t>
          </a:r>
          <a:r>
            <a:rPr lang="en-US" sz="1700" b="1" kern="1200" dirty="0"/>
            <a:t> dans la </a:t>
          </a:r>
          <a:r>
            <a:rPr lang="en-US" sz="1700" b="1" kern="1200" dirty="0" err="1"/>
            <a:t>chaîne</a:t>
          </a:r>
          <a:r>
            <a:rPr lang="en-US" sz="1700" b="1" kern="1200" dirty="0"/>
            <a:t> de </a:t>
          </a:r>
          <a:r>
            <a:rPr lang="en-US" sz="1700" b="1" kern="1200" dirty="0" err="1"/>
            <a:t>valeur</a:t>
          </a:r>
          <a:r>
            <a:rPr lang="en-US" sz="1700" b="1" kern="1200" dirty="0"/>
            <a:t>
</a:t>
          </a:r>
          <a:r>
            <a:rPr lang="en-US" sz="1700" b="1" kern="1200" dirty="0" err="1"/>
            <a:t>Salaires</a:t>
          </a:r>
          <a:r>
            <a:rPr lang="en-US" sz="1700" b="1" kern="1200" dirty="0"/>
            <a:t> du personnel
</a:t>
          </a:r>
          <a:r>
            <a:rPr lang="en-US" sz="1700" b="1" kern="1200" dirty="0" err="1"/>
            <a:t>Barème</a:t>
          </a:r>
          <a:r>
            <a:rPr lang="en-US" sz="1700" b="1" kern="1200" dirty="0"/>
            <a:t> syndical
</a:t>
          </a:r>
          <a:r>
            <a:rPr lang="en-US" sz="1700" b="1" kern="1200" dirty="0" err="1"/>
            <a:t>Honoraires</a:t>
          </a:r>
          <a:r>
            <a:rPr lang="en-US" sz="1700" b="1" kern="1200" dirty="0"/>
            <a:t> des artistes
</a:t>
          </a:r>
          <a:r>
            <a:rPr lang="en-US" sz="1700" b="1" kern="1200" dirty="0" err="1"/>
            <a:t>Rémunération</a:t>
          </a:r>
          <a:r>
            <a:rPr lang="en-US" sz="1700" b="1" kern="1200" dirty="0"/>
            <a:t> des </a:t>
          </a:r>
          <a:r>
            <a:rPr lang="en-US" sz="1700" b="1" kern="1200" dirty="0" err="1"/>
            <a:t>titulaires</a:t>
          </a:r>
          <a:r>
            <a:rPr lang="en-US" sz="1700" b="1" kern="1200" dirty="0"/>
            <a:t> de droits
Impacts </a:t>
          </a:r>
          <a:r>
            <a:rPr lang="en-US" sz="1700" b="1" kern="1200" dirty="0" err="1"/>
            <a:t>culturels</a:t>
          </a:r>
          <a:r>
            <a:rPr lang="en-US" sz="1700" b="1" kern="1200" dirty="0"/>
            <a:t>, </a:t>
          </a:r>
          <a:r>
            <a:rPr lang="en-US" sz="1700" b="1" kern="1200" dirty="0" err="1"/>
            <a:t>sociaux</a:t>
          </a:r>
          <a:r>
            <a:rPr lang="en-US" sz="1700" b="1" kern="1200" dirty="0"/>
            <a:t> et </a:t>
          </a:r>
          <a:r>
            <a:rPr lang="en-US" sz="1700" b="1" kern="1200" dirty="0" err="1"/>
            <a:t>autres</a:t>
          </a:r>
          <a:r>
            <a:rPr lang="en-US" sz="1700" b="1" kern="1200" dirty="0"/>
            <a:t> pour le public et la </a:t>
          </a:r>
          <a:r>
            <a:rPr lang="en-US" sz="1700" b="1" kern="1200" dirty="0" err="1"/>
            <a:t>communauté</a:t>
          </a:r>
          <a:endParaRPr lang="en-CA" sz="1700" b="1" kern="1200" dirty="0"/>
        </a:p>
      </dsp:txBody>
      <dsp:txXfrm>
        <a:off x="8581336" y="610753"/>
        <a:ext cx="2507943" cy="3749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BBA3-C875-4DBC-8830-BBE7B20FB17C}">
      <dsp:nvSpPr>
        <dsp:cNvPr id="0" name=""/>
        <dsp:cNvSpPr/>
      </dsp:nvSpPr>
      <dsp:spPr>
        <a:xfrm>
          <a:off x="4170" y="10560"/>
          <a:ext cx="2507943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Services</a:t>
          </a:r>
        </a:p>
      </dsp:txBody>
      <dsp:txXfrm>
        <a:off x="4170" y="10560"/>
        <a:ext cx="2507943" cy="518400"/>
      </dsp:txXfrm>
    </dsp:sp>
    <dsp:sp modelId="{541F88CD-3759-491E-9005-78659D1B617A}">
      <dsp:nvSpPr>
        <dsp:cNvPr id="0" name=""/>
        <dsp:cNvSpPr/>
      </dsp:nvSpPr>
      <dsp:spPr>
        <a:xfrm>
          <a:off x="4170" y="528960"/>
          <a:ext cx="2507943" cy="39419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Performance live </a:t>
          </a:r>
          <a:r>
            <a:rPr lang="en-US" sz="1800" b="1" kern="1200" dirty="0" err="1"/>
            <a:t>présentée</a:t>
          </a:r>
          <a:r>
            <a:rPr lang="en-US" sz="1800" b="1" kern="1200" dirty="0"/>
            <a:t> sur </a:t>
          </a:r>
          <a:r>
            <a:rPr lang="en-US" sz="1800" b="1" kern="1200" dirty="0" err="1"/>
            <a:t>scène</a:t>
          </a:r>
          <a:r>
            <a:rPr lang="en-US" sz="1800" b="1" kern="1200" dirty="0"/>
            <a:t>
Connecter </a:t>
          </a:r>
          <a:r>
            <a:rPr lang="en-US" sz="1800" b="1" kern="1200" dirty="0" err="1"/>
            <a:t>l'art</a:t>
          </a:r>
          <a:r>
            <a:rPr lang="en-US" sz="1800" b="1" kern="1200" dirty="0"/>
            <a:t> et le public
Presenter </a:t>
          </a:r>
          <a:r>
            <a:rPr lang="en-US" sz="1800" b="1" kern="1200" dirty="0" err="1"/>
            <a:t>est</a:t>
          </a:r>
          <a:r>
            <a:rPr lang="en-US" sz="1800" b="1" kern="1200" dirty="0"/>
            <a:t> la </a:t>
          </a:r>
          <a:r>
            <a:rPr lang="en-US" sz="1800" b="1" kern="1200" dirty="0" err="1"/>
            <a:t>plateforme</a:t>
          </a:r>
          <a:r>
            <a:rPr lang="en-US" sz="1800" b="1" kern="1200" dirty="0"/>
            <a:t> de diffusion des arts </a:t>
          </a:r>
          <a:r>
            <a:rPr lang="en-US" sz="1800" b="1" kern="1200" dirty="0" err="1"/>
            <a:t>vivants</a:t>
          </a:r>
          <a:endParaRPr lang="en-CA" sz="1800" b="1" kern="1200" dirty="0"/>
        </a:p>
      </dsp:txBody>
      <dsp:txXfrm>
        <a:off x="4170" y="528960"/>
        <a:ext cx="2507943" cy="3941991"/>
      </dsp:txXfrm>
    </dsp:sp>
    <dsp:sp modelId="{A4C46863-3DF3-46AF-8402-0B5E037F5E76}">
      <dsp:nvSpPr>
        <dsp:cNvPr id="0" name=""/>
        <dsp:cNvSpPr/>
      </dsp:nvSpPr>
      <dsp:spPr>
        <a:xfrm>
          <a:off x="2863225" y="10560"/>
          <a:ext cx="2507943" cy="518400"/>
        </a:xfrm>
        <a:prstGeom prst="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25400" cap="flat" cmpd="sng" algn="ctr">
          <a:solidFill>
            <a:schemeClr val="accent2">
              <a:hueOff val="-629465"/>
              <a:satOff val="11712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Structure des </a:t>
          </a:r>
          <a:r>
            <a:rPr lang="en-CA" sz="1800" b="1" kern="1200" dirty="0" err="1"/>
            <a:t>coûts</a:t>
          </a:r>
          <a:endParaRPr lang="en-CA" sz="1800" b="1" kern="1200" dirty="0"/>
        </a:p>
      </dsp:txBody>
      <dsp:txXfrm>
        <a:off x="2863225" y="10560"/>
        <a:ext cx="2507943" cy="518400"/>
      </dsp:txXfrm>
    </dsp:sp>
    <dsp:sp modelId="{A8D844EC-E938-48FA-AD88-EB8202003E1B}">
      <dsp:nvSpPr>
        <dsp:cNvPr id="0" name=""/>
        <dsp:cNvSpPr/>
      </dsp:nvSpPr>
      <dsp:spPr>
        <a:xfrm>
          <a:off x="2863225" y="528960"/>
          <a:ext cx="2507943" cy="3941991"/>
        </a:xfrm>
        <a:prstGeom prst="rect">
          <a:avLst/>
        </a:prstGeom>
        <a:solidFill>
          <a:schemeClr val="accent2">
            <a:tint val="40000"/>
            <a:alpha val="90000"/>
            <a:hueOff val="-1018175"/>
            <a:satOff val="17968"/>
            <a:lumOff val="13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18175"/>
              <a:satOff val="17968"/>
              <a:lumOff val="1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Beaucoup </a:t>
          </a:r>
          <a:r>
            <a:rPr lang="en-US" sz="1800" b="1" kern="1200" dirty="0" err="1"/>
            <a:t>d’Infrastructure</a:t>
          </a:r>
          <a:r>
            <a:rPr lang="en-US" sz="1800" b="1" kern="1200" dirty="0"/>
            <a:t> pour les </a:t>
          </a:r>
          <a:r>
            <a:rPr lang="en-US" sz="1800" b="1" kern="1200" dirty="0" err="1"/>
            <a:t>diffuseurs</a:t>
          </a:r>
          <a:r>
            <a:rPr lang="en-US" sz="1800" b="1" kern="1200" dirty="0"/>
            <a:t>
Personnel de </a:t>
          </a:r>
          <a:r>
            <a:rPr lang="en-US" sz="1800" b="1" kern="1200" dirty="0" err="1"/>
            <a:t>scène</a:t>
          </a:r>
          <a:r>
            <a:rPr lang="en-US" sz="1800" b="1" kern="1200" dirty="0"/>
            <a:t> de </a:t>
          </a:r>
          <a:r>
            <a:rPr lang="en-US" sz="1800" b="1" kern="1200" dirty="0" err="1"/>
            <a:t>l'Union</a:t>
          </a:r>
          <a:r>
            <a:rPr lang="en-US" sz="1800" b="1" kern="1200" dirty="0"/>
            <a:t>
</a:t>
          </a:r>
          <a:r>
            <a:rPr lang="en-US" sz="1800" b="1" kern="1200" dirty="0" err="1"/>
            <a:t>Titulaires</a:t>
          </a:r>
          <a:r>
            <a:rPr lang="en-US" sz="1800" b="1" kern="1200" dirty="0"/>
            <a:t> de droits
</a:t>
          </a:r>
          <a:r>
            <a:rPr lang="en-US" sz="1800" b="1" kern="1200" dirty="0" err="1"/>
            <a:t>Utilise</a:t>
          </a:r>
          <a:r>
            <a:rPr lang="en-US" sz="1800" b="1" kern="1200" dirty="0"/>
            <a:t> des </a:t>
          </a:r>
          <a:r>
            <a:rPr lang="en-US" sz="1800" b="1" kern="1200" dirty="0" err="1"/>
            <a:t>bénévoles</a:t>
          </a:r>
          <a:r>
            <a:rPr lang="en-US" sz="1800" b="1" kern="1200" dirty="0"/>
            <a:t> pour des </a:t>
          </a:r>
          <a:r>
            <a:rPr lang="en-US" sz="1800" b="1" kern="1200" dirty="0" err="1"/>
            <a:t>fonctions</a:t>
          </a:r>
          <a:r>
            <a:rPr lang="en-US" sz="1800" b="1" kern="1200" dirty="0"/>
            <a:t> critiques </a:t>
          </a:r>
          <a:r>
            <a:rPr lang="en-US" sz="1800" b="1" kern="1200" dirty="0" err="1"/>
            <a:t>afin</a:t>
          </a:r>
          <a:r>
            <a:rPr lang="en-US" sz="1800" b="1" kern="1200" dirty="0"/>
            <a:t> de </a:t>
          </a:r>
          <a:r>
            <a:rPr lang="en-US" sz="1800" b="1" kern="1200" dirty="0" err="1"/>
            <a:t>compenser</a:t>
          </a:r>
          <a:r>
            <a:rPr lang="en-US" sz="1800" b="1" kern="1200" dirty="0"/>
            <a:t> le manque de gains de </a:t>
          </a:r>
          <a:r>
            <a:rPr lang="en-US" sz="1800" b="1" kern="1200" dirty="0" err="1"/>
            <a:t>productivité</a:t>
          </a:r>
          <a:endParaRPr lang="en-CA" sz="1800" b="1" kern="1200" dirty="0"/>
        </a:p>
      </dsp:txBody>
      <dsp:txXfrm>
        <a:off x="2863225" y="528960"/>
        <a:ext cx="2507943" cy="3941991"/>
      </dsp:txXfrm>
    </dsp:sp>
    <dsp:sp modelId="{57B33585-FFB2-4953-9C26-809CEE392034}">
      <dsp:nvSpPr>
        <dsp:cNvPr id="0" name=""/>
        <dsp:cNvSpPr/>
      </dsp:nvSpPr>
      <dsp:spPr>
        <a:xfrm>
          <a:off x="5722281" y="10560"/>
          <a:ext cx="2507943" cy="518400"/>
        </a:xfrm>
        <a:prstGeom prst="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25400" cap="flat" cmpd="sng" algn="ctr">
          <a:solidFill>
            <a:schemeClr val="accent2">
              <a:hueOff val="-1258930"/>
              <a:satOff val="2342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Revenus</a:t>
          </a:r>
          <a:endParaRPr lang="en-CA" sz="1800" b="1" kern="1200" dirty="0"/>
        </a:p>
      </dsp:txBody>
      <dsp:txXfrm>
        <a:off x="5722281" y="10560"/>
        <a:ext cx="2507943" cy="518400"/>
      </dsp:txXfrm>
    </dsp:sp>
    <dsp:sp modelId="{24276051-DE82-4FF9-8498-DB23207E9591}">
      <dsp:nvSpPr>
        <dsp:cNvPr id="0" name=""/>
        <dsp:cNvSpPr/>
      </dsp:nvSpPr>
      <dsp:spPr>
        <a:xfrm>
          <a:off x="5722281" y="528960"/>
          <a:ext cx="2507943" cy="3941991"/>
        </a:xfrm>
        <a:prstGeom prst="rect">
          <a:avLst/>
        </a:prstGeom>
        <a:solidFill>
          <a:schemeClr val="accent2">
            <a:tint val="40000"/>
            <a:alpha val="90000"/>
            <a:hueOff val="-2036351"/>
            <a:satOff val="35937"/>
            <a:lumOff val="267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36351"/>
              <a:satOff val="35937"/>
              <a:lumOff val="2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Financeurs</a:t>
          </a:r>
          <a:r>
            <a:rPr lang="en-US" sz="1800" b="1" kern="1200" dirty="0"/>
            <a:t> publics ; </a:t>
          </a:r>
          <a:r>
            <a:rPr lang="en-US" sz="1800" b="1" kern="1200" dirty="0" err="1"/>
            <a:t>entreprises</a:t>
          </a:r>
          <a:r>
            <a:rPr lang="en-US" sz="1800" b="1" kern="1200" dirty="0"/>
            <a:t> </a:t>
          </a:r>
          <a:r>
            <a:rPr lang="en-US" sz="1800" b="1" kern="1200" dirty="0" err="1"/>
            <a:t>partenaires</a:t>
          </a:r>
          <a:r>
            <a:rPr lang="en-US" sz="1800" b="1" kern="1200" dirty="0"/>
            <a:t> ; dons </a:t>
          </a:r>
          <a:r>
            <a:rPr lang="en-US" sz="1800" b="1" kern="1200" dirty="0" err="1"/>
            <a:t>privés</a:t>
          </a:r>
          <a:r>
            <a:rPr lang="en-US" sz="1800" b="1" kern="1200" dirty="0"/>
            <a:t>),
la vente de billets,
spectacles </a:t>
          </a:r>
          <a:r>
            <a:rPr lang="en-US" sz="1800" b="1" kern="1200" dirty="0" err="1"/>
            <a:t>scolaires</a:t>
          </a:r>
          <a:r>
            <a:rPr lang="en-US" sz="1800" b="1" kern="1200" dirty="0"/>
            <a:t>
</a:t>
          </a:r>
          <a:r>
            <a:rPr lang="en-US" sz="1800" b="1" kern="1200" dirty="0" err="1"/>
            <a:t>autres</a:t>
          </a:r>
          <a:r>
            <a:rPr lang="en-US" sz="1800" b="1" kern="1200" dirty="0"/>
            <a:t> services (</a:t>
          </a:r>
          <a:r>
            <a:rPr lang="en-US" sz="1800" b="1" kern="1200" dirty="0" err="1"/>
            <a:t>opérations</a:t>
          </a:r>
          <a:r>
            <a:rPr lang="en-US" sz="1800" b="1" kern="1200" dirty="0"/>
            <a:t> de </a:t>
          </a:r>
          <a:r>
            <a:rPr lang="en-US" sz="1800" b="1" kern="1200" dirty="0" err="1"/>
            <a:t>stationnement</a:t>
          </a:r>
          <a:r>
            <a:rPr lang="en-US" sz="1800" b="1" kern="1200" dirty="0"/>
            <a:t> commercial ; locations ; locations non </a:t>
          </a:r>
          <a:r>
            <a:rPr lang="en-US" sz="1800" b="1" kern="1200" dirty="0" err="1"/>
            <a:t>artistiques</a:t>
          </a:r>
          <a:r>
            <a:rPr lang="en-US" sz="1800" b="1" kern="1200" dirty="0"/>
            <a:t>, p. ex. </a:t>
          </a:r>
          <a:r>
            <a:rPr lang="en-US" sz="1800" b="1" kern="1200" dirty="0" err="1"/>
            <a:t>mariages</a:t>
          </a:r>
          <a:r>
            <a:rPr lang="en-US" sz="1800" b="1" kern="1200" dirty="0"/>
            <a:t>, </a:t>
          </a:r>
          <a:r>
            <a:rPr lang="en-US" sz="1800" b="1" kern="1200" dirty="0" err="1"/>
            <a:t>conférences</a:t>
          </a:r>
          <a:r>
            <a:rPr lang="en-US" sz="1800" b="1" kern="1200" dirty="0"/>
            <a:t>)</a:t>
          </a:r>
          <a:endParaRPr lang="en-CA" sz="1800" b="1" kern="1200" dirty="0"/>
        </a:p>
      </dsp:txBody>
      <dsp:txXfrm>
        <a:off x="5722281" y="528960"/>
        <a:ext cx="2507943" cy="3941991"/>
      </dsp:txXfrm>
    </dsp:sp>
    <dsp:sp modelId="{20605A04-0C17-47E3-A5F4-7CCD0682C767}">
      <dsp:nvSpPr>
        <dsp:cNvPr id="0" name=""/>
        <dsp:cNvSpPr/>
      </dsp:nvSpPr>
      <dsp:spPr>
        <a:xfrm>
          <a:off x="8581336" y="10560"/>
          <a:ext cx="2507943" cy="518400"/>
        </a:xfrm>
        <a:prstGeom prst="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Valeur </a:t>
          </a:r>
          <a:r>
            <a:rPr lang="en-US" sz="1800" b="1" kern="1200" dirty="0" err="1"/>
            <a:t>créée</a:t>
          </a:r>
          <a:endParaRPr lang="en-CA" sz="1800" b="1" kern="1200" dirty="0"/>
        </a:p>
      </dsp:txBody>
      <dsp:txXfrm>
        <a:off x="8581336" y="10560"/>
        <a:ext cx="2507943" cy="518400"/>
      </dsp:txXfrm>
    </dsp:sp>
    <dsp:sp modelId="{F0DC38F6-369F-4323-A85B-0B7FD0E52581}">
      <dsp:nvSpPr>
        <dsp:cNvPr id="0" name=""/>
        <dsp:cNvSpPr/>
      </dsp:nvSpPr>
      <dsp:spPr>
        <a:xfrm>
          <a:off x="8581336" y="528960"/>
          <a:ext cx="2507943" cy="3941991"/>
        </a:xfrm>
        <a:prstGeom prst="rect">
          <a:avLst/>
        </a:prstGeom>
        <a:solidFill>
          <a:schemeClr val="accent2">
            <a:tint val="40000"/>
            <a:alpha val="90000"/>
            <a:hueOff val="-3054526"/>
            <a:satOff val="53905"/>
            <a:lumOff val="40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Impacts financiers - </a:t>
          </a:r>
          <a:r>
            <a:rPr lang="en-US" sz="1800" b="1" kern="1200" dirty="0" err="1"/>
            <a:t>activité</a:t>
          </a:r>
          <a:r>
            <a:rPr lang="en-US" sz="1800" b="1" kern="1200" dirty="0"/>
            <a:t> </a:t>
          </a:r>
          <a:r>
            <a:rPr lang="en-US" sz="1800" b="1" kern="1200" dirty="0" err="1"/>
            <a:t>économique</a:t>
          </a:r>
          <a:r>
            <a:rPr lang="en-US" sz="1800" b="1" kern="1200" dirty="0"/>
            <a:t> dans la </a:t>
          </a:r>
          <a:r>
            <a:rPr lang="en-US" sz="1800" b="1" kern="1200" dirty="0" err="1"/>
            <a:t>chaîne</a:t>
          </a:r>
          <a:r>
            <a:rPr lang="en-US" sz="1800" b="1" kern="1200" dirty="0"/>
            <a:t> de </a:t>
          </a:r>
          <a:r>
            <a:rPr lang="en-US" sz="1800" b="1" kern="1200" dirty="0" err="1"/>
            <a:t>valeur</a:t>
          </a:r>
          <a:r>
            <a:rPr lang="en-US" sz="1800" b="1" kern="1200" dirty="0"/>
            <a:t>
</a:t>
          </a:r>
          <a:r>
            <a:rPr lang="en-US" sz="1800" b="1" kern="1200" dirty="0" err="1"/>
            <a:t>Salaires</a:t>
          </a:r>
          <a:r>
            <a:rPr lang="en-US" sz="1800" b="1" kern="1200" dirty="0"/>
            <a:t> du personnel
</a:t>
          </a:r>
          <a:r>
            <a:rPr lang="en-US" sz="1800" b="1" kern="1200" dirty="0" err="1"/>
            <a:t>Paiement</a:t>
          </a:r>
          <a:r>
            <a:rPr lang="en-US" sz="1800" b="1" kern="1200" dirty="0"/>
            <a:t> des artistes
</a:t>
          </a:r>
          <a:r>
            <a:rPr lang="en-US" sz="1800" b="1" kern="1200" dirty="0" err="1"/>
            <a:t>Rémunération</a:t>
          </a:r>
          <a:r>
            <a:rPr lang="en-US" sz="1800" b="1" kern="1200" dirty="0"/>
            <a:t> des </a:t>
          </a:r>
          <a:r>
            <a:rPr lang="en-US" sz="1800" b="1" kern="1200" dirty="0" err="1"/>
            <a:t>titulaires</a:t>
          </a:r>
          <a:r>
            <a:rPr lang="en-US" sz="1800" b="1" kern="1200" dirty="0"/>
            <a:t> de droits
Impacts </a:t>
          </a:r>
          <a:r>
            <a:rPr lang="en-US" sz="1800" b="1" kern="1200" dirty="0" err="1"/>
            <a:t>culturels</a:t>
          </a:r>
          <a:r>
            <a:rPr lang="en-US" sz="1800" b="1" kern="1200" dirty="0"/>
            <a:t>, </a:t>
          </a:r>
          <a:r>
            <a:rPr lang="en-US" sz="1800" b="1" kern="1200" dirty="0" err="1"/>
            <a:t>sociaux</a:t>
          </a:r>
          <a:r>
            <a:rPr lang="en-US" sz="1800" b="1" kern="1200" dirty="0"/>
            <a:t> et </a:t>
          </a:r>
          <a:r>
            <a:rPr lang="en-US" sz="1800" b="1" kern="1200" dirty="0" err="1"/>
            <a:t>autres</a:t>
          </a:r>
          <a:r>
            <a:rPr lang="en-US" sz="1800" b="1" kern="1200" dirty="0"/>
            <a:t> pour le public et la </a:t>
          </a:r>
          <a:r>
            <a:rPr lang="en-US" sz="1800" b="1" kern="1200" dirty="0" err="1"/>
            <a:t>communauté</a:t>
          </a:r>
          <a:endParaRPr lang="en-CA" sz="1800" b="1" kern="1200" dirty="0"/>
        </a:p>
      </dsp:txBody>
      <dsp:txXfrm>
        <a:off x="8581336" y="528960"/>
        <a:ext cx="2507943" cy="39419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39AC6-EFEA-4102-B583-0B633F9AAFF7}">
      <dsp:nvSpPr>
        <dsp:cNvPr id="0" name=""/>
        <dsp:cNvSpPr/>
      </dsp:nvSpPr>
      <dsp:spPr>
        <a:xfrm rot="16200000">
          <a:off x="357950" y="940"/>
          <a:ext cx="4479630" cy="448151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Les arts de la </a:t>
          </a:r>
          <a:r>
            <a:rPr lang="en-US" sz="2000" b="1" kern="1200" dirty="0" err="1"/>
            <a:t>marionnette</a:t>
          </a:r>
          <a:r>
            <a:rPr lang="en-US" sz="2000" b="1" kern="1200" dirty="0"/>
            <a:t> / les </a:t>
          </a:r>
          <a:r>
            <a:rPr lang="en-US" sz="2000" b="1" kern="1200" dirty="0" err="1"/>
            <a:t>organisations</a:t>
          </a:r>
          <a:r>
            <a:rPr lang="en-US" sz="2000" b="1" kern="1200" dirty="0"/>
            <a:t> </a:t>
          </a:r>
          <a:r>
            <a:rPr lang="en-US" sz="2000" b="1" kern="1200" dirty="0" err="1"/>
            <a:t>culturelles</a:t>
          </a:r>
          <a:r>
            <a:rPr lang="en-US" sz="2000" b="1" kern="1200" dirty="0"/>
            <a:t> </a:t>
          </a:r>
          <a:r>
            <a:rPr lang="en-US" sz="2000" b="1" kern="1200" dirty="0" err="1"/>
            <a:t>peuvent-elles</a:t>
          </a:r>
          <a:r>
            <a:rPr lang="en-US" sz="2000" b="1" kern="1200" dirty="0"/>
            <a:t> </a:t>
          </a:r>
          <a:r>
            <a:rPr lang="en-US" sz="2000" b="1" kern="1200" dirty="0" err="1"/>
            <a:t>individuellement</a:t>
          </a:r>
          <a:r>
            <a:rPr lang="en-US" sz="2000" b="1" kern="1200" dirty="0"/>
            <a:t> </a:t>
          </a:r>
          <a:r>
            <a:rPr lang="en-US" sz="2000" b="1" kern="1200" dirty="0" err="1"/>
            <a:t>être</a:t>
          </a:r>
          <a:r>
            <a:rPr lang="en-US" sz="2000" b="1" kern="1200" dirty="0"/>
            <a:t> </a:t>
          </a:r>
          <a:r>
            <a:rPr lang="en-US" sz="2000" b="1" kern="1200" dirty="0" err="1"/>
            <a:t>acteurs</a:t>
          </a:r>
          <a:r>
            <a:rPr lang="en-US" sz="2000" b="1" kern="1200" dirty="0"/>
            <a:t> dans un monde numérique ?</a:t>
          </a:r>
          <a:endParaRPr lang="en-CA" sz="2000" b="1" kern="1200" dirty="0"/>
        </a:p>
      </dsp:txBody>
      <dsp:txXfrm rot="5400000">
        <a:off x="357010" y="1121787"/>
        <a:ext cx="3697576" cy="2239815"/>
      </dsp:txXfrm>
    </dsp:sp>
    <dsp:sp modelId="{D56B2F05-809E-4EE9-B9D3-67A61B851364}">
      <dsp:nvSpPr>
        <dsp:cNvPr id="0" name=""/>
        <dsp:cNvSpPr/>
      </dsp:nvSpPr>
      <dsp:spPr>
        <a:xfrm rot="5400000">
          <a:off x="5981419" y="-940"/>
          <a:ext cx="4479630" cy="448151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La </a:t>
          </a:r>
          <a:r>
            <a:rPr lang="en-US" sz="2000" b="1" kern="1200" dirty="0" err="1"/>
            <a:t>marionnette</a:t>
          </a:r>
          <a:r>
            <a:rPr lang="en-US" sz="2000" b="1" kern="1200" dirty="0"/>
            <a:t> </a:t>
          </a:r>
          <a:r>
            <a:rPr lang="en-US" sz="2000" b="1" kern="1200" dirty="0" err="1"/>
            <a:t>peut-elle</a:t>
          </a:r>
          <a:r>
            <a:rPr lang="en-US" sz="2000" b="1" kern="1200" dirty="0"/>
            <a:t> </a:t>
          </a:r>
          <a:r>
            <a:rPr lang="en-US" sz="2000" b="1" kern="1200" dirty="0" err="1"/>
            <a:t>développer</a:t>
          </a:r>
          <a:r>
            <a:rPr lang="en-US" sz="2000" b="1" kern="1200" dirty="0"/>
            <a:t> un </a:t>
          </a:r>
          <a:r>
            <a:rPr lang="en-US" sz="2000" b="1" kern="1200" dirty="0" err="1"/>
            <a:t>changement</a:t>
          </a:r>
          <a:r>
            <a:rPr lang="en-US" sz="2000" b="1" kern="1200" dirty="0"/>
            <a:t> numérique majeure et </a:t>
          </a:r>
          <a:r>
            <a:rPr lang="en-US" sz="2000" b="1" kern="1200" dirty="0" err="1"/>
            <a:t>en</a:t>
          </a:r>
          <a:r>
            <a:rPr lang="en-US" sz="2000" b="1" kern="1200" dirty="0"/>
            <a:t> </a:t>
          </a:r>
          <a:r>
            <a:rPr lang="en-US" sz="2000" b="1" kern="1200" dirty="0" err="1"/>
            <a:t>tirer</a:t>
          </a:r>
          <a:r>
            <a:rPr lang="en-US" sz="2000" b="1" kern="1200" dirty="0"/>
            <a:t> de la  </a:t>
          </a:r>
          <a:r>
            <a:rPr lang="en-US" sz="2000" b="1" kern="1200" dirty="0" err="1"/>
            <a:t>monétisation</a:t>
          </a:r>
          <a:r>
            <a:rPr lang="en-US" sz="2000" b="1" kern="1200" dirty="0"/>
            <a:t>?</a:t>
          </a:r>
          <a:endParaRPr lang="en-CA" sz="2000" b="1" kern="1200" dirty="0"/>
        </a:p>
      </dsp:txBody>
      <dsp:txXfrm rot="-5400000">
        <a:off x="6764414" y="1119908"/>
        <a:ext cx="3697576" cy="223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2022-04-15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ie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4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5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283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434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92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5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22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2:15 to 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70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19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41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03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2:55 to 3:15 </a:t>
            </a:r>
          </a:p>
          <a:p>
            <a:r>
              <a:rPr lang="en-CA" dirty="0"/>
              <a:t>then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97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3:30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07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Digital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.gc.ca/app/scr/app/cis/businesses-entreprises/71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Harvard_Business_Review_Press" TargetMode="External"/><Relationship Id="rId5" Type="http://schemas.openxmlformats.org/officeDocument/2006/relationships/hyperlink" Target="https://en.wikipedia.org/w/index.php?title=Ren%C3%A9e_Mauborgne&amp;action=edit&amp;redlink=1" TargetMode="External"/><Relationship Id="rId4" Type="http://schemas.openxmlformats.org/officeDocument/2006/relationships/hyperlink" Target="https://en.wikipedia.org/wiki/W._Chan_Ki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Harvard_Business_Review_Press" TargetMode="External"/><Relationship Id="rId5" Type="http://schemas.openxmlformats.org/officeDocument/2006/relationships/hyperlink" Target="https://en.wikipedia.org/w/index.php?title=Ren%C3%A9e_Mauborgne&amp;action=edit&amp;redlink=1" TargetMode="External"/><Relationship Id="rId4" Type="http://schemas.openxmlformats.org/officeDocument/2006/relationships/hyperlink" Target="https://en.wikipedia.org/wiki/W._Chan_Ki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fr-FR" i="1" dirty="0"/>
              <a:t>Atelier 1: Valeur Numérique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/>
          </a:bodyPr>
          <a:lstStyle/>
          <a:p>
            <a:r>
              <a:rPr lang="fr-CA" dirty="0"/>
              <a:t>Créé et présenté par</a:t>
            </a:r>
          </a:p>
          <a:p>
            <a:r>
              <a:rPr lang="fr-CA" dirty="0"/>
              <a:t>Inga Petri, Strategic Moves</a:t>
            </a:r>
          </a:p>
        </p:txBody>
      </p:sp>
    </p:spTree>
    <p:extLst>
      <p:ext uri="{BB962C8B-B14F-4D97-AF65-F5344CB8AC3E}">
        <p14:creationId xmlns:p14="http://schemas.microsoft.com/office/powerpoint/2010/main" val="1395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505383"/>
              </p:ext>
            </p:extLst>
          </p:nvPr>
        </p:nvGraphicFramePr>
        <p:xfrm>
          <a:off x="532015" y="76199"/>
          <a:ext cx="11022676" cy="635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2743200" y="76199"/>
            <a:ext cx="6172200" cy="6858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  R  T</a:t>
            </a:r>
          </a:p>
        </p:txBody>
      </p:sp>
      <p:sp>
        <p:nvSpPr>
          <p:cNvPr id="7" name="Left Arrow 6"/>
          <p:cNvSpPr/>
          <p:nvPr/>
        </p:nvSpPr>
        <p:spPr>
          <a:xfrm>
            <a:off x="2874124" y="5792586"/>
            <a:ext cx="6172200" cy="772633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$  $  $ </a:t>
            </a:r>
          </a:p>
        </p:txBody>
      </p:sp>
    </p:spTree>
    <p:extLst>
      <p:ext uri="{BB962C8B-B14F-4D97-AF65-F5344CB8AC3E}">
        <p14:creationId xmlns:p14="http://schemas.microsoft.com/office/powerpoint/2010/main" val="24007045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49581"/>
              </p:ext>
            </p:extLst>
          </p:nvPr>
        </p:nvGraphicFramePr>
        <p:xfrm>
          <a:off x="964277" y="299258"/>
          <a:ext cx="9858894" cy="602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5">
            <a:extLst>
              <a:ext uri="{FF2B5EF4-FFF2-40B4-BE49-F238E27FC236}">
                <a16:creationId xmlns:a16="http://schemas.microsoft.com/office/drawing/2014/main" id="{160CBA2F-4A4E-44B3-B6B8-14E96F7FBEA4}"/>
              </a:ext>
            </a:extLst>
          </p:cNvPr>
          <p:cNvSpPr/>
          <p:nvPr/>
        </p:nvSpPr>
        <p:spPr>
          <a:xfrm>
            <a:off x="2443941" y="192577"/>
            <a:ext cx="6172200" cy="6858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  R  T  NUMÉRIQUE</a:t>
            </a:r>
          </a:p>
        </p:txBody>
      </p:sp>
      <p:sp>
        <p:nvSpPr>
          <p:cNvPr id="5" name="Left Arrow 6">
            <a:extLst>
              <a:ext uri="{FF2B5EF4-FFF2-40B4-BE49-F238E27FC236}">
                <a16:creationId xmlns:a16="http://schemas.microsoft.com/office/drawing/2014/main" id="{57BB12BD-C653-4A27-9130-6EA4C6856105}"/>
              </a:ext>
            </a:extLst>
          </p:cNvPr>
          <p:cNvSpPr/>
          <p:nvPr/>
        </p:nvSpPr>
        <p:spPr>
          <a:xfrm>
            <a:off x="2807624" y="5786109"/>
            <a:ext cx="6172200" cy="772633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$ </a:t>
            </a:r>
            <a:r>
              <a:rPr lang="en-US" sz="2800" b="1" dirty="0" err="1">
                <a:solidFill>
                  <a:schemeClr val="accent6"/>
                </a:solidFill>
              </a:rPr>
              <a:t>ou</a:t>
            </a:r>
            <a:r>
              <a:rPr lang="en-US" sz="2800" b="1" dirty="0"/>
              <a:t> $$$$$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7F723-F2F0-465F-A168-2AFCDDFA59A6}"/>
              </a:ext>
            </a:extLst>
          </p:cNvPr>
          <p:cNvSpPr txBox="1"/>
          <p:nvPr/>
        </p:nvSpPr>
        <p:spPr>
          <a:xfrm>
            <a:off x="5180906" y="4363403"/>
            <a:ext cx="3597334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Les </a:t>
            </a:r>
            <a:r>
              <a:rPr lang="en-CA" b="1" dirty="0" err="1">
                <a:solidFill>
                  <a:schemeClr val="bg1"/>
                </a:solidFill>
              </a:rPr>
              <a:t>diffuseurs</a:t>
            </a:r>
            <a:r>
              <a:rPr lang="en-CA" b="1" dirty="0">
                <a:solidFill>
                  <a:schemeClr val="bg1"/>
                </a:solidFill>
              </a:rPr>
              <a:t> et </a:t>
            </a:r>
            <a:r>
              <a:rPr lang="en-CA" b="1" dirty="0" err="1">
                <a:solidFill>
                  <a:schemeClr val="bg1"/>
                </a:solidFill>
              </a:rPr>
              <a:t>lieux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r>
              <a:rPr lang="en-CA" b="1" dirty="0" err="1">
                <a:solidFill>
                  <a:schemeClr val="bg1"/>
                </a:solidFill>
              </a:rPr>
              <a:t>traditionnels</a:t>
            </a:r>
            <a:r>
              <a:rPr lang="en-CA" b="1" dirty="0">
                <a:solidFill>
                  <a:schemeClr val="bg1"/>
                </a:solidFill>
              </a:rPr>
              <a:t> Bricks and Mortar </a:t>
            </a:r>
            <a:r>
              <a:rPr lang="en-CA" b="1" dirty="0" err="1">
                <a:solidFill>
                  <a:schemeClr val="bg1"/>
                </a:solidFill>
              </a:rPr>
              <a:t>doivent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r>
              <a:rPr lang="en-CA" b="1" dirty="0" err="1">
                <a:solidFill>
                  <a:schemeClr val="bg1"/>
                </a:solidFill>
              </a:rPr>
              <a:t>repenser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r>
              <a:rPr lang="en-CA" b="1" dirty="0" err="1">
                <a:solidFill>
                  <a:schemeClr val="bg1"/>
                </a:solidFill>
              </a:rPr>
              <a:t>leur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r>
              <a:rPr lang="en-CA" b="1" dirty="0" err="1">
                <a:solidFill>
                  <a:schemeClr val="bg1"/>
                </a:solidFill>
              </a:rPr>
              <a:t>rôle</a:t>
            </a:r>
            <a:r>
              <a:rPr lang="en-CA" b="1" dirty="0">
                <a:solidFill>
                  <a:schemeClr val="bg1"/>
                </a:solidFill>
              </a:rPr>
              <a:t> dans le monde numérique.</a:t>
            </a:r>
          </a:p>
        </p:txBody>
      </p:sp>
    </p:spTree>
    <p:extLst>
      <p:ext uri="{BB962C8B-B14F-4D97-AF65-F5344CB8AC3E}">
        <p14:creationId xmlns:p14="http://schemas.microsoft.com/office/powerpoint/2010/main" val="4786389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A6E2-4943-43B3-AF64-79DF42C5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7615-D41D-4EE2-82EF-D3C9ED933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Les </a:t>
            </a:r>
            <a:r>
              <a:rPr lang="en-CA" dirty="0" err="1"/>
              <a:t>diffuseurs</a:t>
            </a:r>
            <a:r>
              <a:rPr lang="en-CA" dirty="0"/>
              <a:t> </a:t>
            </a:r>
            <a:r>
              <a:rPr lang="en-CA" dirty="0" err="1"/>
              <a:t>basés</a:t>
            </a:r>
            <a:r>
              <a:rPr lang="en-CA" dirty="0"/>
              <a:t> sur des sites </a:t>
            </a:r>
            <a:r>
              <a:rPr lang="en-CA" dirty="0" err="1"/>
              <a:t>ont</a:t>
            </a:r>
            <a:r>
              <a:rPr lang="en-CA" dirty="0"/>
              <a:t> un </a:t>
            </a:r>
            <a:r>
              <a:rPr lang="en-CA" dirty="0" err="1"/>
              <a:t>avantage</a:t>
            </a:r>
            <a:r>
              <a:rPr lang="en-CA" dirty="0"/>
              <a:t> car </a:t>
            </a:r>
            <a:r>
              <a:rPr lang="en-CA" dirty="0" err="1"/>
              <a:t>ils</a:t>
            </a:r>
            <a:r>
              <a:rPr lang="en-CA" dirty="0"/>
              <a:t> </a:t>
            </a:r>
            <a:r>
              <a:rPr lang="en-CA" dirty="0" err="1"/>
              <a:t>peuvent</a:t>
            </a:r>
            <a:r>
              <a:rPr lang="en-CA" dirty="0"/>
              <a:t> </a:t>
            </a:r>
            <a:r>
              <a:rPr lang="en-CA" dirty="0" err="1"/>
              <a:t>devenir</a:t>
            </a:r>
            <a:r>
              <a:rPr lang="en-CA" dirty="0"/>
              <a:t> des </a:t>
            </a:r>
            <a:r>
              <a:rPr lang="en-CA" dirty="0" err="1"/>
              <a:t>maisons</a:t>
            </a:r>
            <a:r>
              <a:rPr lang="en-CA" dirty="0"/>
              <a:t> de production</a:t>
            </a:r>
          </a:p>
          <a:p>
            <a:endParaRPr lang="en-CA" dirty="0"/>
          </a:p>
          <a:p>
            <a:r>
              <a:rPr lang="en-CA" dirty="0"/>
              <a:t>Les </a:t>
            </a:r>
            <a:r>
              <a:rPr lang="en-CA" dirty="0" err="1"/>
              <a:t>diffuseurs</a:t>
            </a:r>
            <a:r>
              <a:rPr lang="en-CA" dirty="0"/>
              <a:t> sans lieu </a:t>
            </a:r>
            <a:r>
              <a:rPr lang="en-CA" dirty="0" err="1"/>
              <a:t>peuvent</a:t>
            </a:r>
            <a:r>
              <a:rPr lang="en-CA" dirty="0"/>
              <a:t> </a:t>
            </a:r>
            <a:r>
              <a:rPr lang="en-CA" dirty="0" err="1"/>
              <a:t>toujours</a:t>
            </a:r>
            <a:r>
              <a:rPr lang="en-CA" dirty="0"/>
              <a:t> </a:t>
            </a:r>
            <a:r>
              <a:rPr lang="en-CA" dirty="0" err="1"/>
              <a:t>tirer</a:t>
            </a:r>
            <a:r>
              <a:rPr lang="en-CA" dirty="0"/>
              <a:t> parti de </a:t>
            </a:r>
            <a:r>
              <a:rPr lang="en-CA" dirty="0" err="1"/>
              <a:t>leur</a:t>
            </a:r>
            <a:r>
              <a:rPr lang="en-CA" dirty="0"/>
              <a:t> force </a:t>
            </a:r>
            <a:r>
              <a:rPr lang="en-CA" dirty="0" err="1"/>
              <a:t>existante</a:t>
            </a:r>
            <a:r>
              <a:rPr lang="en-CA" dirty="0"/>
              <a:t> et organiser et engager </a:t>
            </a:r>
            <a:r>
              <a:rPr lang="en-CA" dirty="0" err="1"/>
              <a:t>pleinement</a:t>
            </a:r>
            <a:r>
              <a:rPr lang="en-CA" dirty="0"/>
              <a:t> et de manière immersive le public dans les productions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6A983-C1DD-487A-9F2D-2E5A19F8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3018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Entreprises</a:t>
            </a:r>
            <a:r>
              <a:rPr lang="en-CA" dirty="0"/>
              <a:t> de production </a:t>
            </a:r>
            <a:r>
              <a:rPr lang="en-CA" dirty="0" err="1"/>
              <a:t>d'arts</a:t>
            </a:r>
            <a:r>
              <a:rPr lang="en-CA" dirty="0"/>
              <a:t> de la </a:t>
            </a:r>
            <a:r>
              <a:rPr lang="en-CA" dirty="0" err="1"/>
              <a:t>scène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810628"/>
              </p:ext>
            </p:extLst>
          </p:nvPr>
        </p:nvGraphicFramePr>
        <p:xfrm>
          <a:off x="412750" y="1649413"/>
          <a:ext cx="1109345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92121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Modèle</a:t>
            </a:r>
            <a:r>
              <a:rPr lang="en-CA" dirty="0"/>
              <a:t> commercial </a:t>
            </a:r>
            <a:r>
              <a:rPr lang="en-CA" dirty="0" err="1"/>
              <a:t>pré</a:t>
            </a:r>
            <a:r>
              <a:rPr lang="en-CA" dirty="0"/>
              <a:t>-numérique de </a:t>
            </a:r>
            <a:r>
              <a:rPr lang="en-CA" dirty="0" err="1"/>
              <a:t>présentation</a:t>
            </a:r>
            <a:r>
              <a:rPr lang="en-CA" dirty="0"/>
              <a:t> des arts de la </a:t>
            </a:r>
            <a:r>
              <a:rPr lang="en-CA" dirty="0" err="1"/>
              <a:t>scène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14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2750" y="1649413"/>
          <a:ext cx="1109345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58105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92ED-00A2-46F8-AD64-362FFAD0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Trouvez</a:t>
            </a:r>
            <a:r>
              <a:rPr lang="en-CA" dirty="0"/>
              <a:t> des </a:t>
            </a:r>
            <a:r>
              <a:rPr lang="en-CA" dirty="0" err="1"/>
              <a:t>données</a:t>
            </a:r>
            <a:r>
              <a:rPr lang="en-CA" dirty="0"/>
              <a:t> comparatives dans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secteur</a:t>
            </a:r>
            <a:r>
              <a:rPr lang="en-CA" dirty="0"/>
              <a:t>/</a:t>
            </a:r>
            <a:r>
              <a:rPr lang="en-CA" dirty="0" err="1"/>
              <a:t>région</a:t>
            </a:r>
            <a:endParaRPr lang="en-C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358ABA-CE45-483E-B194-85D68C89E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32155"/>
              </p:ext>
            </p:extLst>
          </p:nvPr>
        </p:nvGraphicFramePr>
        <p:xfrm>
          <a:off x="412750" y="1457325"/>
          <a:ext cx="1094105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210">
                  <a:extLst>
                    <a:ext uri="{9D8B030D-6E8A-4147-A177-3AD203B41FA5}">
                      <a16:colId xmlns:a16="http://schemas.microsoft.com/office/drawing/2014/main" val="1449336839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1962783103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3017455952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2956519848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643501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Nombre</a:t>
                      </a:r>
                      <a:r>
                        <a:rPr lang="en-CA" dirty="0"/>
                        <a:t> </a:t>
                      </a:r>
                      <a:r>
                        <a:rPr lang="en-CA" dirty="0" err="1"/>
                        <a:t>d’entreprises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 </a:t>
                      </a:r>
                      <a:r>
                        <a:rPr lang="en-CA" dirty="0" err="1"/>
                        <a:t>à</a:t>
                      </a:r>
                      <a:r>
                        <a:rPr lang="en-CA" dirty="0"/>
                        <a:t> 99 </a:t>
                      </a:r>
                      <a:r>
                        <a:rPr lang="en-CA" dirty="0" err="1"/>
                        <a:t>Employées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Revenus</a:t>
                      </a:r>
                      <a:r>
                        <a:rPr lang="en-CA" dirty="0"/>
                        <a:t> </a:t>
                      </a:r>
                      <a:r>
                        <a:rPr lang="en-CA" dirty="0" err="1"/>
                        <a:t>moyen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Rentabilité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773057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r>
                        <a:rPr lang="en-CA" dirty="0"/>
                        <a:t>Compagnie des arts de la </a:t>
                      </a:r>
                      <a:r>
                        <a:rPr lang="en-CA" dirty="0" err="1"/>
                        <a:t>scène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11,484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$121,400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2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Compagnies de </a:t>
                      </a:r>
                      <a:r>
                        <a:rPr lang="en-CA" dirty="0" err="1"/>
                        <a:t>théâtre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$163,700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1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Compagnies de 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1,237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$104,100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8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Groupes</a:t>
                      </a:r>
                      <a:r>
                        <a:rPr lang="en-CA" dirty="0"/>
                        <a:t> </a:t>
                      </a:r>
                      <a:r>
                        <a:rPr lang="en-CA" dirty="0" err="1"/>
                        <a:t>musicaux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7,870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$117,800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92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Autres</a:t>
                      </a:r>
                      <a:r>
                        <a:rPr lang="en-CA" dirty="0"/>
                        <a:t> compagnies </a:t>
                      </a:r>
                      <a:r>
                        <a:rPr lang="en-CA" dirty="0" err="1"/>
                        <a:t>artistiques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$132,800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410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F9F5B-167F-4783-8B73-6BFC964F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15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2CE61-8684-4340-AA47-DF92FBFF8A22}"/>
              </a:ext>
            </a:extLst>
          </p:cNvPr>
          <p:cNvSpPr txBox="1"/>
          <p:nvPr/>
        </p:nvSpPr>
        <p:spPr>
          <a:xfrm>
            <a:off x="923191" y="5179429"/>
            <a:ext cx="834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Source https://www.ic.gc.ca/app/scr/app/cis/businesses-entreprises/7111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6204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Discussion: </a:t>
            </a:r>
            <a:r>
              <a:rPr lang="en-CA" dirty="0" err="1"/>
              <a:t>Opportunités</a:t>
            </a:r>
            <a:r>
              <a:rPr lang="en-CA" dirty="0"/>
              <a:t> pour les </a:t>
            </a:r>
            <a:r>
              <a:rPr lang="en-CA" dirty="0" err="1"/>
              <a:t>marionnettes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16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969395"/>
              </p:ext>
            </p:extLst>
          </p:nvPr>
        </p:nvGraphicFramePr>
        <p:xfrm>
          <a:off x="412750" y="1649413"/>
          <a:ext cx="1109345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33081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Modèles</a:t>
            </a:r>
            <a:r>
              <a:rPr lang="en-CA" dirty="0"/>
              <a:t> </a:t>
            </a:r>
            <a:r>
              <a:rPr lang="en-CA" dirty="0" err="1"/>
              <a:t>d'affaires</a:t>
            </a:r>
            <a:r>
              <a:rPr lang="en-CA" dirty="0"/>
              <a:t> </a:t>
            </a:r>
            <a:r>
              <a:rPr lang="en-CA" dirty="0" err="1"/>
              <a:t>numériques</a:t>
            </a:r>
            <a:r>
              <a:rPr lang="en-CA" dirty="0"/>
              <a:t> qui </a:t>
            </a:r>
            <a:r>
              <a:rPr lang="en-CA" dirty="0" err="1"/>
              <a:t>réussissent</a:t>
            </a:r>
            <a:r>
              <a:rPr lang="en-CA" dirty="0"/>
              <a:t> : les plates-</a:t>
            </a:r>
            <a:r>
              <a:rPr lang="en-CA" dirty="0" err="1"/>
              <a:t>formes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raison de </a:t>
            </a:r>
            <a:r>
              <a:rPr lang="en-CA" dirty="0" err="1"/>
              <a:t>l'échelle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614606"/>
              </p:ext>
            </p:extLst>
          </p:nvPr>
        </p:nvGraphicFramePr>
        <p:xfrm>
          <a:off x="437322" y="1632411"/>
          <a:ext cx="11319249" cy="4764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16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4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573">
                <a:tc>
                  <a:txBody>
                    <a:bodyPr/>
                    <a:lstStyle/>
                    <a:p>
                      <a:r>
                        <a:rPr lang="en-CA" sz="2400" dirty="0"/>
                        <a:t>Type de </a:t>
                      </a:r>
                      <a:r>
                        <a:rPr lang="en-CA" sz="2400" dirty="0" err="1"/>
                        <a:t>Platforme</a:t>
                      </a:r>
                      <a:r>
                        <a:rPr lang="en-CA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err="1"/>
                        <a:t>Pré</a:t>
                      </a:r>
                      <a:r>
                        <a:rPr lang="en-CA" sz="2400" dirty="0"/>
                        <a:t>-numérique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Numérique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053">
                <a:tc>
                  <a:txBody>
                    <a:bodyPr/>
                    <a:lstStyle/>
                    <a:p>
                      <a:r>
                        <a:rPr lang="en-CA" sz="2000" b="1" dirty="0" err="1"/>
                        <a:t>Échanges</a:t>
                      </a:r>
                      <a:endParaRPr lang="en-C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Courtiers </a:t>
                      </a:r>
                      <a:r>
                        <a:rPr lang="en-CA" sz="2000" dirty="0" err="1"/>
                        <a:t>immobiliers</a:t>
                      </a:r>
                      <a:r>
                        <a:rPr lang="en-CA" sz="2000" dirty="0"/>
                        <a:t>,</a:t>
                      </a:r>
                    </a:p>
                    <a:p>
                      <a:r>
                        <a:rPr lang="en-CA" sz="2000" dirty="0"/>
                        <a:t>Centres </a:t>
                      </a:r>
                      <a:r>
                        <a:rPr lang="en-CA" sz="2000" dirty="0" err="1"/>
                        <a:t>commerciaux</a:t>
                      </a:r>
                      <a:r>
                        <a:rPr lang="en-CA" sz="2000" dirty="0"/>
                        <a:t>, </a:t>
                      </a:r>
                      <a:r>
                        <a:rPr lang="en-CA" sz="2000" dirty="0" err="1"/>
                        <a:t>magasins</a:t>
                      </a:r>
                      <a:endParaRPr lang="en-CA" sz="2000" dirty="0"/>
                    </a:p>
                    <a:p>
                      <a:r>
                        <a:rPr lang="en-CA" sz="2000" dirty="0"/>
                        <a:t>Les </a:t>
                      </a:r>
                      <a:r>
                        <a:rPr lang="en-CA" sz="2000" dirty="0" err="1"/>
                        <a:t>boites</a:t>
                      </a:r>
                      <a:r>
                        <a:rPr lang="en-CA" sz="2000" dirty="0"/>
                        <a:t> de </a:t>
                      </a:r>
                      <a:r>
                        <a:rPr lang="en-CA" sz="2000" dirty="0" err="1"/>
                        <a:t>nuit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Marketplaces de </a:t>
                      </a:r>
                      <a:r>
                        <a:rPr lang="en-CA" sz="2000" dirty="0" err="1"/>
                        <a:t>produits</a:t>
                      </a:r>
                      <a:r>
                        <a:rPr lang="en-CA" sz="2000" dirty="0"/>
                        <a:t> (Etsy, eBay), Marketplaces de services (Airbnb, Uber), Sites de rencontre (eHarmony)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05">
                <a:tc>
                  <a:txBody>
                    <a:bodyPr/>
                    <a:lstStyle/>
                    <a:p>
                      <a:r>
                        <a:rPr lang="en-CA" sz="2000" b="1" dirty="0" err="1"/>
                        <a:t>Systèmes</a:t>
                      </a:r>
                      <a:r>
                        <a:rPr lang="en-CA" sz="2000" b="1" dirty="0"/>
                        <a:t> </a:t>
                      </a:r>
                      <a:r>
                        <a:rPr lang="en-CA" sz="2000" b="1" dirty="0" err="1"/>
                        <a:t>transactionnels</a:t>
                      </a:r>
                      <a:endParaRPr lang="en-C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 err="1"/>
                        <a:t>Cartes</a:t>
                      </a:r>
                      <a:r>
                        <a:rPr lang="en-CA" sz="2000" dirty="0"/>
                        <a:t> de </a:t>
                      </a:r>
                      <a:r>
                        <a:rPr lang="en-CA" sz="2000" dirty="0" err="1"/>
                        <a:t>crédit</a:t>
                      </a:r>
                      <a:r>
                        <a:rPr lang="en-CA" sz="2000" dirty="0"/>
                        <a:t>, </a:t>
                      </a:r>
                      <a:r>
                        <a:rPr lang="en-CA" sz="2000" dirty="0" err="1"/>
                        <a:t>cartes</a:t>
                      </a:r>
                      <a:r>
                        <a:rPr lang="en-CA" sz="2000" dirty="0"/>
                        <a:t> de </a:t>
                      </a:r>
                      <a:r>
                        <a:rPr lang="en-CA" sz="2000" dirty="0" err="1"/>
                        <a:t>débit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PayPal, </a:t>
                      </a:r>
                      <a:r>
                        <a:rPr lang="en-CA" sz="2000" dirty="0" err="1"/>
                        <a:t>Monnaies</a:t>
                      </a:r>
                      <a:r>
                        <a:rPr lang="en-CA" sz="2000" dirty="0"/>
                        <a:t> </a:t>
                      </a:r>
                      <a:r>
                        <a:rPr lang="en-CA" sz="2000" dirty="0" err="1"/>
                        <a:t>numériques</a:t>
                      </a:r>
                      <a:r>
                        <a:rPr lang="en-CA" sz="2000" dirty="0"/>
                        <a:t> (bitcoin)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279">
                <a:tc>
                  <a:txBody>
                    <a:bodyPr/>
                    <a:lstStyle/>
                    <a:p>
                      <a:r>
                        <a:rPr lang="en-CA" sz="2000" b="1" dirty="0" err="1"/>
                        <a:t>Médias</a:t>
                      </a:r>
                      <a:r>
                        <a:rPr lang="en-CA" sz="2000" b="1" dirty="0"/>
                        <a:t> </a:t>
                      </a:r>
                      <a:r>
                        <a:rPr lang="en-CA" sz="2000" b="1" dirty="0" err="1"/>
                        <a:t>soutenus</a:t>
                      </a:r>
                      <a:r>
                        <a:rPr lang="en-CA" sz="2000" b="1" dirty="0"/>
                        <a:t> par la </a:t>
                      </a:r>
                      <a:r>
                        <a:rPr lang="en-CA" sz="2000" b="1" dirty="0" err="1"/>
                        <a:t>publicité</a:t>
                      </a:r>
                      <a:endParaRPr lang="en-C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 err="1"/>
                        <a:t>Journaux</a:t>
                      </a:r>
                      <a:r>
                        <a:rPr lang="en-CA" sz="2000" dirty="0"/>
                        <a:t> (</a:t>
                      </a:r>
                      <a:r>
                        <a:rPr lang="en-CA" sz="2000" dirty="0" err="1"/>
                        <a:t>subventionnés</a:t>
                      </a:r>
                      <a:r>
                        <a:rPr lang="en-CA" sz="2000" dirty="0"/>
                        <a:t> </a:t>
                      </a:r>
                      <a:r>
                        <a:rPr lang="en-CA" sz="2000" dirty="0" err="1"/>
                        <a:t>ou</a:t>
                      </a:r>
                      <a:r>
                        <a:rPr lang="en-CA" sz="2000" dirty="0"/>
                        <a:t> </a:t>
                      </a:r>
                      <a:r>
                        <a:rPr lang="en-CA" sz="2000" dirty="0" err="1"/>
                        <a:t>gratuits</a:t>
                      </a:r>
                      <a:r>
                        <a:rPr lang="en-CA" sz="2000" dirty="0"/>
                        <a:t> </a:t>
                      </a:r>
                      <a:r>
                        <a:rPr lang="en-CA" sz="2000" dirty="0" err="1"/>
                        <a:t>en</a:t>
                      </a:r>
                      <a:r>
                        <a:rPr lang="en-CA" sz="2000" dirty="0"/>
                        <a:t> raison des </a:t>
                      </a:r>
                      <a:r>
                        <a:rPr lang="en-CA" sz="2000" dirty="0" err="1"/>
                        <a:t>publicités</a:t>
                      </a:r>
                      <a:r>
                        <a:rPr lang="en-CA" sz="2000" dirty="0"/>
                        <a:t>), Broadcast TV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 err="1"/>
                        <a:t>Moteurs</a:t>
                      </a:r>
                      <a:r>
                        <a:rPr lang="en-CA" sz="2000" dirty="0"/>
                        <a:t> de recherche, sites Web avec </a:t>
                      </a:r>
                      <a:r>
                        <a:rPr lang="en-CA" sz="2000" dirty="0" err="1"/>
                        <a:t>publicités</a:t>
                      </a:r>
                      <a:r>
                        <a:rPr lang="en-CA" sz="2000" dirty="0"/>
                        <a:t>, </a:t>
                      </a:r>
                      <a:r>
                        <a:rPr lang="en-CA" sz="2000" dirty="0" err="1"/>
                        <a:t>réseaux</a:t>
                      </a:r>
                      <a:r>
                        <a:rPr lang="en-CA" sz="2000" dirty="0"/>
                        <a:t> </a:t>
                      </a:r>
                      <a:r>
                        <a:rPr lang="en-CA" sz="2000" dirty="0" err="1"/>
                        <a:t>sociaux</a:t>
                      </a:r>
                      <a:r>
                        <a:rPr lang="en-CA" sz="2000" dirty="0"/>
                        <a:t> avec </a:t>
                      </a:r>
                      <a:r>
                        <a:rPr lang="en-CA" sz="2000" dirty="0" err="1"/>
                        <a:t>publicités</a:t>
                      </a:r>
                      <a:endParaRPr lang="en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507">
                <a:tc>
                  <a:txBody>
                    <a:bodyPr/>
                    <a:lstStyle/>
                    <a:p>
                      <a:r>
                        <a:rPr lang="en-CA" sz="2000" b="1" dirty="0" err="1"/>
                        <a:t>Normes</a:t>
                      </a:r>
                      <a:r>
                        <a:rPr lang="en-CA" sz="2000" b="1" dirty="0"/>
                        <a:t> </a:t>
                      </a:r>
                      <a:r>
                        <a:rPr lang="en-CA" sz="2000" b="1" dirty="0" err="1"/>
                        <a:t>matérielles</a:t>
                      </a:r>
                      <a:r>
                        <a:rPr lang="en-CA" sz="2000" b="1" dirty="0"/>
                        <a:t>/</a:t>
                      </a:r>
                      <a:r>
                        <a:rPr lang="en-CA" sz="2000" b="1" dirty="0" err="1"/>
                        <a:t>logicielles</a:t>
                      </a:r>
                      <a:endParaRPr lang="en-C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 err="1"/>
                        <a:t>Téléviseurs</a:t>
                      </a:r>
                      <a:r>
                        <a:rPr lang="en-CA" sz="2000" dirty="0"/>
                        <a:t> couleur (RCA vs, CBS), Cassettes </a:t>
                      </a:r>
                      <a:r>
                        <a:rPr lang="en-CA" sz="2000" dirty="0" err="1"/>
                        <a:t>vidéo</a:t>
                      </a:r>
                      <a:r>
                        <a:rPr lang="en-CA" sz="2000" dirty="0"/>
                        <a:t> (VHS vs Betamax), Carburants (diesel vs Ethanol)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/>
                        <a:t>Console de jeux </a:t>
                      </a:r>
                      <a:r>
                        <a:rPr lang="en-CA" sz="2000" dirty="0" err="1"/>
                        <a:t>vidéo</a:t>
                      </a:r>
                      <a:r>
                        <a:rPr lang="en-CA" sz="2000" dirty="0"/>
                        <a:t> (Xbox, </a:t>
                      </a:r>
                      <a:r>
                        <a:rPr lang="en-CA" sz="2000" dirty="0" err="1"/>
                        <a:t>Playstation</a:t>
                      </a:r>
                      <a:r>
                        <a:rPr lang="en-CA" sz="20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err="1"/>
                        <a:t>Systèmes</a:t>
                      </a:r>
                      <a:r>
                        <a:rPr lang="en-CA" sz="2000" dirty="0"/>
                        <a:t> </a:t>
                      </a:r>
                      <a:r>
                        <a:rPr lang="en-CA" sz="2000" dirty="0" err="1"/>
                        <a:t>d'exploitation</a:t>
                      </a:r>
                      <a:r>
                        <a:rPr lang="en-CA" sz="2000" dirty="0"/>
                        <a:t> mobiles (iOS, Android)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5524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26C5-B65B-45CB-9B5B-EE7DE79C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Innovations </a:t>
            </a:r>
            <a:r>
              <a:rPr lang="en-CA" dirty="0" err="1"/>
              <a:t>Canadiennes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A653-3E07-4BD2-A6A7-063143163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Examiner de nouveaux types </a:t>
            </a:r>
            <a:r>
              <a:rPr lang="en-US" dirty="0" err="1"/>
              <a:t>d'outils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 </a:t>
            </a:r>
            <a:r>
              <a:rPr lang="en-US" dirty="0" err="1"/>
              <a:t>canadiens</a:t>
            </a:r>
            <a:r>
              <a:rPr lang="en-US" dirty="0"/>
              <a:t> qui </a:t>
            </a:r>
            <a:r>
              <a:rPr lang="en-US" dirty="0" err="1"/>
              <a:t>permettent</a:t>
            </a:r>
            <a:r>
              <a:rPr lang="en-US" dirty="0"/>
              <a:t> de nouveaux types de sources de </a:t>
            </a:r>
            <a:r>
              <a:rPr lang="en-US" dirty="0" err="1"/>
              <a:t>revenus</a:t>
            </a:r>
            <a:r>
              <a:rPr lang="en-US" dirty="0"/>
              <a:t> pour les participants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veux</a:t>
            </a:r>
            <a:r>
              <a:rPr lang="en-US" dirty="0"/>
              <a:t> </a:t>
            </a:r>
            <a:r>
              <a:rPr lang="en-US" dirty="0" err="1"/>
              <a:t>présenter</a:t>
            </a:r>
            <a:r>
              <a:rPr lang="en-US" dirty="0"/>
              <a:t> - </a:t>
            </a:r>
            <a:r>
              <a:rPr lang="en-US" dirty="0" err="1"/>
              <a:t>postulez</a:t>
            </a:r>
            <a:r>
              <a:rPr lang="en-US" dirty="0"/>
              <a:t> pour </a:t>
            </a:r>
            <a:r>
              <a:rPr lang="en-US" dirty="0" err="1"/>
              <a:t>présenter</a:t>
            </a:r>
            <a:r>
              <a:rPr lang="en-US" dirty="0"/>
              <a:t> avec les </a:t>
            </a:r>
            <a:r>
              <a:rPr lang="en-US" dirty="0" err="1"/>
              <a:t>réseaux</a:t>
            </a:r>
            <a:r>
              <a:rPr lang="en-US" dirty="0"/>
              <a:t> de presentation</a:t>
            </a:r>
          </a:p>
          <a:p>
            <a:pPr lvl="1"/>
            <a:r>
              <a:rPr lang="en-US" dirty="0" err="1"/>
              <a:t>ThePitch.ca</a:t>
            </a:r>
            <a:r>
              <a:rPr lang="en-US" dirty="0"/>
              <a:t> – </a:t>
            </a:r>
            <a:r>
              <a:rPr lang="en-US" dirty="0" err="1"/>
              <a:t>toute</a:t>
            </a:r>
            <a:r>
              <a:rPr lang="en-US" dirty="0"/>
              <a:t> discipline, </a:t>
            </a:r>
            <a:r>
              <a:rPr lang="en-US" dirty="0" err="1"/>
              <a:t>règles</a:t>
            </a:r>
            <a:r>
              <a:rPr lang="en-US" dirty="0"/>
              <a:t> du jeu </a:t>
            </a:r>
            <a:r>
              <a:rPr lang="en-US" dirty="0" err="1"/>
              <a:t>équitables</a:t>
            </a:r>
            <a:r>
              <a:rPr lang="en-US" dirty="0"/>
              <a:t> pour les artistes/</a:t>
            </a:r>
            <a:r>
              <a:rPr lang="en-US" dirty="0" err="1"/>
              <a:t>géographie</a:t>
            </a:r>
            <a:endParaRPr lang="en-US" dirty="0"/>
          </a:p>
          <a:p>
            <a:pPr lvl="1"/>
            <a:r>
              <a:rPr lang="en-US" dirty="0"/>
              <a:t>The Public Place Network – </a:t>
            </a:r>
            <a:r>
              <a:rPr lang="en-US" dirty="0" err="1"/>
              <a:t>Plateforme</a:t>
            </a:r>
            <a:r>
              <a:rPr lang="en-US" dirty="0"/>
              <a:t> de distribution numérique </a:t>
            </a:r>
            <a:r>
              <a:rPr lang="en-US" dirty="0" err="1"/>
              <a:t>gérée</a:t>
            </a:r>
            <a:r>
              <a:rPr lang="en-US" dirty="0"/>
              <a:t> par le propriétaire</a:t>
            </a:r>
          </a:p>
          <a:p>
            <a:pPr lvl="1"/>
            <a:r>
              <a:rPr lang="en-US" dirty="0"/>
              <a:t>Side Door Access - de la </a:t>
            </a:r>
            <a:r>
              <a:rPr lang="en-US" dirty="0" err="1"/>
              <a:t>présentation</a:t>
            </a:r>
            <a:r>
              <a:rPr lang="en-US" dirty="0"/>
              <a:t> </a:t>
            </a:r>
            <a:r>
              <a:rPr lang="en-US" dirty="0" err="1"/>
              <a:t>d'artistes</a:t>
            </a:r>
            <a:r>
              <a:rPr lang="en-US" dirty="0"/>
              <a:t> </a:t>
            </a:r>
            <a:r>
              <a:rPr lang="en-US" dirty="0" err="1"/>
              <a:t>indépendants</a:t>
            </a:r>
            <a:r>
              <a:rPr lang="en-US" dirty="0"/>
              <a:t> et de salles de concert </a:t>
            </a:r>
            <a:r>
              <a:rPr lang="en-US" dirty="0" err="1"/>
              <a:t>maison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plateforme</a:t>
            </a:r>
            <a:r>
              <a:rPr lang="en-US" dirty="0"/>
              <a:t> de </a:t>
            </a:r>
            <a:r>
              <a:rPr lang="en-US" dirty="0" err="1"/>
              <a:t>présentation</a:t>
            </a:r>
            <a:r>
              <a:rPr lang="en-US" dirty="0"/>
              <a:t> numérique </a:t>
            </a:r>
            <a:r>
              <a:rPr lang="en-US" dirty="0" err="1"/>
              <a:t>en</a:t>
            </a:r>
            <a:r>
              <a:rPr lang="en-US" dirty="0"/>
              <a:t> direct et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billetterie</a:t>
            </a:r>
            <a:endParaRPr lang="en-US" dirty="0"/>
          </a:p>
          <a:p>
            <a:pPr lvl="1"/>
            <a:r>
              <a:rPr lang="en-US" dirty="0" err="1"/>
              <a:t>D'autres</a:t>
            </a:r>
            <a:r>
              <a:rPr lang="en-US" dirty="0"/>
              <a:t> initiatives 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F2290-A009-44EB-AF5F-8D0E8C51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25955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49E68-9234-46FD-A999-C655E4F8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19</a:t>
            </a:fld>
            <a:endParaRPr lang="en-CA"/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1FF6001A-1C85-49F9-813B-DF3E3CF0F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6" y="684734"/>
            <a:ext cx="8475291" cy="599229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41427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dirty="0"/>
              <a:t>Nous vivons sur les territoires traditionnels de nombreux peuples amérindiens. qui ont pris soin de cette terre depuis des temps immémoriaux.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Plus précisément, les nations Oneida et Chippewa du Thames, Kettle Point et Stony Point, et les nations Saugeen et Munsee Delaware, sont les gardiens traditionnels des territoires à partir desquelles SpringWorks/Hermione Presents opère.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Strategic Moves opère sur les territoires traditionnels du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Conseil Ta'an Kwäch'än et Première Nation Kwanlin Dün,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nations autonomes qui ont négocié des traités modernes (2002 ; 2005)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en vertu de l'Accord définitif entre les 14 Premières nations du Yukon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et les gouvernements du Canada et du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246627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Modèles</a:t>
            </a:r>
            <a:r>
              <a:rPr lang="en-CA" dirty="0"/>
              <a:t> </a:t>
            </a:r>
            <a:r>
              <a:rPr lang="en-CA" dirty="0" err="1"/>
              <a:t>commerciaux</a:t>
            </a:r>
            <a:r>
              <a:rPr lang="en-CA" dirty="0"/>
              <a:t> </a:t>
            </a:r>
            <a:r>
              <a:rPr lang="en-CA" dirty="0" err="1"/>
              <a:t>numériques</a:t>
            </a:r>
            <a:r>
              <a:rPr lang="en-CA" dirty="0"/>
              <a:t> pour les petites organisations </a:t>
            </a:r>
            <a:r>
              <a:rPr lang="en-CA" dirty="0" err="1"/>
              <a:t>artistiques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20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4810" y="1619251"/>
            <a:ext cx="11092844" cy="46926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3000" dirty="0" err="1">
                <a:solidFill>
                  <a:srgbClr val="FF0000"/>
                </a:solidFill>
              </a:rPr>
              <a:t>Quel</a:t>
            </a:r>
            <a:r>
              <a:rPr lang="en-CA" sz="3000" dirty="0">
                <a:solidFill>
                  <a:srgbClr val="FF0000"/>
                </a:solidFill>
              </a:rPr>
              <a:t> </a:t>
            </a:r>
            <a:r>
              <a:rPr lang="en-CA" sz="3000" dirty="0" err="1">
                <a:solidFill>
                  <a:srgbClr val="FF0000"/>
                </a:solidFill>
              </a:rPr>
              <a:t>est</a:t>
            </a:r>
            <a:r>
              <a:rPr lang="en-CA" sz="3000" dirty="0">
                <a:solidFill>
                  <a:srgbClr val="FF0000"/>
                </a:solidFill>
              </a:rPr>
              <a:t> le </a:t>
            </a:r>
            <a:r>
              <a:rPr lang="en-CA" sz="3000" dirty="0" err="1">
                <a:solidFill>
                  <a:srgbClr val="FF0000"/>
                </a:solidFill>
              </a:rPr>
              <a:t>problème</a:t>
            </a:r>
            <a:r>
              <a:rPr lang="en-CA" sz="3000" dirty="0">
                <a:solidFill>
                  <a:srgbClr val="FF0000"/>
                </a:solidFill>
              </a:rPr>
              <a:t> que </a:t>
            </a:r>
            <a:r>
              <a:rPr lang="en-CA" sz="3000" dirty="0" err="1">
                <a:solidFill>
                  <a:srgbClr val="FF0000"/>
                </a:solidFill>
              </a:rPr>
              <a:t>vous</a:t>
            </a:r>
            <a:r>
              <a:rPr lang="en-CA" sz="3000" dirty="0">
                <a:solidFill>
                  <a:srgbClr val="FF0000"/>
                </a:solidFill>
              </a:rPr>
              <a:t> </a:t>
            </a:r>
            <a:r>
              <a:rPr lang="en-CA" sz="3000" dirty="0" err="1">
                <a:solidFill>
                  <a:srgbClr val="FF0000"/>
                </a:solidFill>
              </a:rPr>
              <a:t>résolvez</a:t>
            </a:r>
            <a:r>
              <a:rPr lang="en-CA" sz="3000" dirty="0">
                <a:solidFill>
                  <a:srgbClr val="FF0000"/>
                </a:solidFill>
              </a:rPr>
              <a:t> ?</a:t>
            </a:r>
          </a:p>
          <a:p>
            <a:pPr marL="0" indent="0">
              <a:buNone/>
            </a:pPr>
            <a:endParaRPr lang="en-CA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3000" dirty="0">
                <a:solidFill>
                  <a:schemeClr val="tx1"/>
                </a:solidFill>
              </a:rPr>
              <a:t>1. </a:t>
            </a:r>
            <a:r>
              <a:rPr lang="en-CA" sz="3000" dirty="0" err="1">
                <a:solidFill>
                  <a:schemeClr val="tx1"/>
                </a:solidFill>
              </a:rPr>
              <a:t>L'idée</a:t>
            </a:r>
            <a:r>
              <a:rPr lang="en-CA" sz="3000" dirty="0">
                <a:solidFill>
                  <a:schemeClr val="tx1"/>
                </a:solidFill>
              </a:rPr>
              <a:t> / quelle </a:t>
            </a:r>
            <a:r>
              <a:rPr lang="en-CA" sz="3000" dirty="0" err="1">
                <a:solidFill>
                  <a:schemeClr val="tx1"/>
                </a:solidFill>
              </a:rPr>
              <a:t>entreprise</a:t>
            </a:r>
            <a:r>
              <a:rPr lang="en-CA" sz="3000" dirty="0">
                <a:solidFill>
                  <a:schemeClr val="tx1"/>
                </a:solidFill>
              </a:rPr>
              <a:t> numérique </a:t>
            </a:r>
            <a:r>
              <a:rPr lang="en-CA" sz="3000" dirty="0" err="1">
                <a:solidFill>
                  <a:schemeClr val="tx1"/>
                </a:solidFill>
              </a:rPr>
              <a:t>voulons</a:t>
            </a:r>
            <a:r>
              <a:rPr lang="en-CA" sz="3000" dirty="0">
                <a:solidFill>
                  <a:schemeClr val="tx1"/>
                </a:solidFill>
              </a:rPr>
              <a:t>-nous </a:t>
            </a:r>
            <a:r>
              <a:rPr lang="en-CA" sz="3000" dirty="0" err="1">
                <a:solidFill>
                  <a:schemeClr val="tx1"/>
                </a:solidFill>
              </a:rPr>
              <a:t>construire</a:t>
            </a:r>
            <a:r>
              <a:rPr lang="en-CA" sz="3000" dirty="0">
                <a:solidFill>
                  <a:schemeClr val="tx1"/>
                </a:solidFill>
              </a:rPr>
              <a:t> ?</a:t>
            </a:r>
          </a:p>
          <a:p>
            <a:pPr marL="0" indent="0">
              <a:buNone/>
            </a:pPr>
            <a:r>
              <a:rPr lang="en-CA" sz="3000" dirty="0">
                <a:solidFill>
                  <a:schemeClr val="tx1"/>
                </a:solidFill>
              </a:rPr>
              <a:t>2. Qui </a:t>
            </a:r>
            <a:r>
              <a:rPr lang="en-CA" sz="3000" dirty="0" err="1">
                <a:solidFill>
                  <a:schemeClr val="tx1"/>
                </a:solidFill>
              </a:rPr>
              <a:t>sont</a:t>
            </a:r>
            <a:r>
              <a:rPr lang="en-CA" sz="3000" dirty="0">
                <a:solidFill>
                  <a:schemeClr val="tx1"/>
                </a:solidFill>
              </a:rPr>
              <a:t> les clients</a:t>
            </a:r>
          </a:p>
          <a:p>
            <a:pPr marL="0" indent="0">
              <a:buNone/>
            </a:pPr>
            <a:r>
              <a:rPr lang="en-CA" sz="3000" dirty="0">
                <a:solidFill>
                  <a:schemeClr val="tx1"/>
                </a:solidFill>
              </a:rPr>
              <a:t>3. Propositions de </a:t>
            </a:r>
            <a:r>
              <a:rPr lang="en-CA" sz="3000" dirty="0" err="1">
                <a:solidFill>
                  <a:schemeClr val="tx1"/>
                </a:solidFill>
              </a:rPr>
              <a:t>valeur</a:t>
            </a:r>
            <a:endParaRPr lang="en-CA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3000" dirty="0">
                <a:solidFill>
                  <a:schemeClr val="tx1"/>
                </a:solidFill>
              </a:rPr>
              <a:t>4. </a:t>
            </a:r>
            <a:r>
              <a:rPr lang="en-CA" sz="3000" dirty="0" err="1">
                <a:solidFill>
                  <a:schemeClr val="tx1"/>
                </a:solidFill>
              </a:rPr>
              <a:t>Activités</a:t>
            </a:r>
            <a:r>
              <a:rPr lang="en-CA" sz="3000" dirty="0">
                <a:solidFill>
                  <a:schemeClr val="tx1"/>
                </a:solidFill>
              </a:rPr>
              <a:t>/</a:t>
            </a:r>
            <a:r>
              <a:rPr lang="en-CA" sz="3000" dirty="0" err="1">
                <a:solidFill>
                  <a:schemeClr val="tx1"/>
                </a:solidFill>
              </a:rPr>
              <a:t>capacités</a:t>
            </a:r>
            <a:r>
              <a:rPr lang="en-CA" sz="3000" dirty="0">
                <a:solidFill>
                  <a:schemeClr val="tx1"/>
                </a:solidFill>
              </a:rPr>
              <a:t> </a:t>
            </a:r>
            <a:r>
              <a:rPr lang="en-CA" sz="3000" dirty="0" err="1">
                <a:solidFill>
                  <a:schemeClr val="tx1"/>
                </a:solidFill>
              </a:rPr>
              <a:t>clés</a:t>
            </a:r>
            <a:endParaRPr lang="en-CA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3000" dirty="0">
                <a:solidFill>
                  <a:schemeClr val="tx1"/>
                </a:solidFill>
              </a:rPr>
              <a:t>5. </a:t>
            </a:r>
            <a:r>
              <a:rPr lang="en-CA" sz="3000" dirty="0" err="1">
                <a:solidFill>
                  <a:schemeClr val="tx1"/>
                </a:solidFill>
              </a:rPr>
              <a:t>Méthodes</a:t>
            </a:r>
            <a:r>
              <a:rPr lang="en-CA" sz="3000" dirty="0">
                <a:solidFill>
                  <a:schemeClr val="tx1"/>
                </a:solidFill>
              </a:rPr>
              <a:t> de diffusion </a:t>
            </a:r>
          </a:p>
          <a:p>
            <a:pPr marL="0" indent="0">
              <a:buNone/>
            </a:pPr>
            <a:r>
              <a:rPr lang="en-CA" sz="3000" dirty="0">
                <a:solidFill>
                  <a:schemeClr val="tx1"/>
                </a:solidFill>
              </a:rPr>
              <a:t>6. Qui </a:t>
            </a:r>
            <a:r>
              <a:rPr lang="en-CA" sz="3000" dirty="0" err="1">
                <a:solidFill>
                  <a:schemeClr val="tx1"/>
                </a:solidFill>
              </a:rPr>
              <a:t>sont</a:t>
            </a:r>
            <a:r>
              <a:rPr lang="en-CA" sz="3000" dirty="0">
                <a:solidFill>
                  <a:schemeClr val="tx1"/>
                </a:solidFill>
              </a:rPr>
              <a:t> les </a:t>
            </a:r>
            <a:r>
              <a:rPr lang="en-CA" sz="3000" dirty="0" err="1">
                <a:solidFill>
                  <a:schemeClr val="tx1"/>
                </a:solidFill>
              </a:rPr>
              <a:t>partenaires</a:t>
            </a:r>
            <a:endParaRPr lang="en-CA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3000" dirty="0">
                <a:solidFill>
                  <a:schemeClr val="tx1"/>
                </a:solidFill>
              </a:rPr>
              <a:t>7. </a:t>
            </a:r>
            <a:r>
              <a:rPr lang="en-CA" sz="3000" dirty="0" err="1">
                <a:solidFill>
                  <a:schemeClr val="tx1"/>
                </a:solidFill>
              </a:rPr>
              <a:t>Compétences</a:t>
            </a:r>
            <a:r>
              <a:rPr lang="en-CA" sz="3000" dirty="0">
                <a:solidFill>
                  <a:schemeClr val="tx1"/>
                </a:solidFill>
              </a:rPr>
              <a:t> et </a:t>
            </a:r>
            <a:r>
              <a:rPr lang="en-CA" sz="3000" dirty="0" err="1">
                <a:solidFill>
                  <a:schemeClr val="tx1"/>
                </a:solidFill>
              </a:rPr>
              <a:t>ressources</a:t>
            </a:r>
            <a:r>
              <a:rPr lang="en-CA" sz="3000" dirty="0">
                <a:solidFill>
                  <a:schemeClr val="tx1"/>
                </a:solidFill>
              </a:rPr>
              <a:t> </a:t>
            </a:r>
            <a:r>
              <a:rPr lang="en-CA" sz="3000" dirty="0" err="1">
                <a:solidFill>
                  <a:schemeClr val="tx1"/>
                </a:solidFill>
              </a:rPr>
              <a:t>nécessaires</a:t>
            </a:r>
            <a:endParaRPr lang="en-CA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3000" dirty="0">
                <a:solidFill>
                  <a:schemeClr val="tx1"/>
                </a:solidFill>
              </a:rPr>
              <a:t>8. La structure des </a:t>
            </a:r>
            <a:r>
              <a:rPr lang="en-CA" sz="3000" dirty="0" err="1">
                <a:solidFill>
                  <a:schemeClr val="tx1"/>
                </a:solidFill>
              </a:rPr>
              <a:t>coûts</a:t>
            </a:r>
            <a:endParaRPr lang="en-CA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3000" dirty="0">
                <a:solidFill>
                  <a:schemeClr val="tx1"/>
                </a:solidFill>
              </a:rPr>
              <a:t>9. </a:t>
            </a:r>
            <a:r>
              <a:rPr lang="en-CA" sz="3000" dirty="0" err="1">
                <a:solidFill>
                  <a:schemeClr val="tx1"/>
                </a:solidFill>
              </a:rPr>
              <a:t>Revenus</a:t>
            </a:r>
            <a:endParaRPr lang="en-CA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3000" dirty="0" err="1">
                <a:solidFill>
                  <a:srgbClr val="FF0000"/>
                </a:solidFill>
              </a:rPr>
              <a:t>Quels</a:t>
            </a:r>
            <a:r>
              <a:rPr lang="en-CA" sz="3000" dirty="0">
                <a:solidFill>
                  <a:srgbClr val="FF0000"/>
                </a:solidFill>
              </a:rPr>
              <a:t> </a:t>
            </a:r>
            <a:r>
              <a:rPr lang="en-CA" sz="3000" dirty="0" err="1">
                <a:solidFill>
                  <a:srgbClr val="FF0000"/>
                </a:solidFill>
              </a:rPr>
              <a:t>problèmes</a:t>
            </a:r>
            <a:r>
              <a:rPr lang="en-CA" sz="3000" dirty="0">
                <a:solidFill>
                  <a:srgbClr val="FF0000"/>
                </a:solidFill>
              </a:rPr>
              <a:t>/</a:t>
            </a:r>
            <a:r>
              <a:rPr lang="en-CA" sz="3000" dirty="0" err="1">
                <a:solidFill>
                  <a:srgbClr val="FF0000"/>
                </a:solidFill>
              </a:rPr>
              <a:t>défis</a:t>
            </a:r>
            <a:r>
              <a:rPr lang="en-CA" sz="3000" dirty="0">
                <a:solidFill>
                  <a:srgbClr val="FF0000"/>
                </a:solidFill>
              </a:rPr>
              <a:t> </a:t>
            </a:r>
            <a:r>
              <a:rPr lang="en-CA" sz="3000" dirty="0" err="1">
                <a:solidFill>
                  <a:srgbClr val="FF0000"/>
                </a:solidFill>
              </a:rPr>
              <a:t>vous</a:t>
            </a:r>
            <a:r>
              <a:rPr lang="en-CA" sz="3000" dirty="0">
                <a:solidFill>
                  <a:srgbClr val="FF0000"/>
                </a:solidFill>
              </a:rPr>
              <a:t> </a:t>
            </a:r>
            <a:r>
              <a:rPr lang="en-CA" sz="3000" dirty="0" err="1">
                <a:solidFill>
                  <a:srgbClr val="FF0000"/>
                </a:solidFill>
              </a:rPr>
              <a:t>gênent</a:t>
            </a:r>
            <a:r>
              <a:rPr lang="en-CA" sz="3000" dirty="0">
                <a:solidFill>
                  <a:srgbClr val="FF0000"/>
                </a:solidFill>
              </a:rPr>
              <a:t> ?</a:t>
            </a:r>
            <a:endParaRPr lang="en-C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3279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Canevas</a:t>
            </a:r>
            <a:r>
              <a:rPr lang="en-CA" dirty="0"/>
              <a:t> de </a:t>
            </a:r>
            <a:r>
              <a:rPr lang="en-CA" dirty="0" err="1"/>
              <a:t>modèle</a:t>
            </a:r>
            <a:r>
              <a:rPr lang="en-CA" dirty="0"/>
              <a:t> </a:t>
            </a:r>
            <a:r>
              <a:rPr lang="en-CA" dirty="0" err="1"/>
              <a:t>d'entreprise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Segments de </a:t>
            </a:r>
            <a:r>
              <a:rPr lang="en-US" dirty="0" err="1"/>
              <a:t>clientèle</a:t>
            </a:r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personnes</a:t>
            </a:r>
            <a:r>
              <a:rPr lang="en-US" dirty="0"/>
              <a:t> et les </a:t>
            </a:r>
            <a:r>
              <a:rPr lang="en-US" dirty="0" err="1"/>
              <a:t>organisations</a:t>
            </a:r>
            <a:r>
              <a:rPr lang="en-US" dirty="0"/>
              <a:t> pour </a:t>
            </a:r>
            <a:r>
              <a:rPr lang="en-US" dirty="0" err="1"/>
              <a:t>lesquelles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créez</a:t>
            </a:r>
            <a:r>
              <a:rPr lang="en-US" dirty="0"/>
              <a:t> de la </a:t>
            </a:r>
            <a:r>
              <a:rPr lang="en-US" dirty="0" err="1"/>
              <a:t>valeur</a:t>
            </a:r>
            <a:r>
              <a:rPr lang="en-US" dirty="0"/>
              <a:t> ; clients les plus </a:t>
            </a:r>
            <a:r>
              <a:rPr lang="en-US" dirty="0" err="1"/>
              <a:t>importants</a:t>
            </a:r>
            <a:endParaRPr lang="en-US" dirty="0"/>
          </a:p>
          <a:p>
            <a:pPr lvl="1"/>
            <a:r>
              <a:rPr lang="en-US" dirty="0"/>
              <a:t>Masse, niche, </a:t>
            </a:r>
            <a:r>
              <a:rPr lang="en-US" dirty="0" err="1"/>
              <a:t>segmentée</a:t>
            </a:r>
            <a:r>
              <a:rPr lang="en-US" dirty="0"/>
              <a:t>, </a:t>
            </a:r>
            <a:r>
              <a:rPr lang="en-US" dirty="0" err="1"/>
              <a:t>diversifiée</a:t>
            </a:r>
            <a:r>
              <a:rPr lang="en-US" dirty="0"/>
              <a:t>, plate-</a:t>
            </a:r>
            <a:r>
              <a:rPr lang="en-US" dirty="0" err="1"/>
              <a:t>forme</a:t>
            </a:r>
            <a:r>
              <a:rPr lang="en-US" dirty="0"/>
              <a:t> multi-faces</a:t>
            </a:r>
          </a:p>
          <a:p>
            <a:r>
              <a:rPr lang="en-US" dirty="0"/>
              <a:t>Propositions de </a:t>
            </a:r>
            <a:r>
              <a:rPr lang="en-US" dirty="0" err="1"/>
              <a:t>valeur</a:t>
            </a:r>
            <a:r>
              <a:rPr lang="en-US" dirty="0"/>
              <a:t> pour </a:t>
            </a:r>
            <a:r>
              <a:rPr lang="en-US" dirty="0" err="1"/>
              <a:t>chaque</a:t>
            </a:r>
            <a:r>
              <a:rPr lang="en-US" dirty="0"/>
              <a:t> segment</a:t>
            </a:r>
          </a:p>
          <a:p>
            <a:pPr lvl="1"/>
            <a:r>
              <a:rPr lang="en-US" dirty="0" err="1"/>
              <a:t>Lequel</a:t>
            </a:r>
            <a:r>
              <a:rPr lang="en-US" dirty="0"/>
              <a:t> des </a:t>
            </a:r>
            <a:r>
              <a:rPr lang="en-US" dirty="0" err="1"/>
              <a:t>problèmes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client </a:t>
            </a:r>
            <a:r>
              <a:rPr lang="en-US" dirty="0" err="1"/>
              <a:t>résolvez-vous</a:t>
            </a:r>
            <a:r>
              <a:rPr lang="en-US" dirty="0"/>
              <a:t> ?</a:t>
            </a:r>
          </a:p>
          <a:p>
            <a:pPr lvl="1"/>
            <a:r>
              <a:rPr lang="en-US" dirty="0"/>
              <a:t>Des </a:t>
            </a:r>
            <a:r>
              <a:rPr lang="en-US" dirty="0" err="1"/>
              <a:t>offres</a:t>
            </a:r>
            <a:r>
              <a:rPr lang="en-US" dirty="0"/>
              <a:t> </a:t>
            </a:r>
            <a:r>
              <a:rPr lang="en-US" dirty="0" err="1"/>
              <a:t>groupées</a:t>
            </a:r>
            <a:r>
              <a:rPr lang="en-US" dirty="0"/>
              <a:t> de </a:t>
            </a:r>
            <a:r>
              <a:rPr lang="en-US" dirty="0" err="1"/>
              <a:t>produits</a:t>
            </a:r>
            <a:r>
              <a:rPr lang="en-US" dirty="0"/>
              <a:t> et services qui </a:t>
            </a:r>
            <a:r>
              <a:rPr lang="en-US" dirty="0" err="1"/>
              <a:t>créent</a:t>
            </a:r>
            <a:r>
              <a:rPr lang="en-US" dirty="0"/>
              <a:t> de la </a:t>
            </a:r>
            <a:r>
              <a:rPr lang="en-US" dirty="0" err="1"/>
              <a:t>valeur</a:t>
            </a:r>
            <a:r>
              <a:rPr lang="en-US" dirty="0"/>
              <a:t> pour </a:t>
            </a:r>
            <a:r>
              <a:rPr lang="en-US" dirty="0" err="1"/>
              <a:t>vos</a:t>
            </a:r>
            <a:r>
              <a:rPr lang="en-US" dirty="0"/>
              <a:t> clients</a:t>
            </a:r>
          </a:p>
          <a:p>
            <a:r>
              <a:rPr lang="en-US" dirty="0" err="1"/>
              <a:t>Méthodes</a:t>
            </a:r>
            <a:r>
              <a:rPr lang="en-US" dirty="0"/>
              <a:t> de diffusion</a:t>
            </a:r>
          </a:p>
          <a:p>
            <a:pPr lvl="1"/>
            <a:r>
              <a:rPr lang="en-US" dirty="0"/>
              <a:t>Comment et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interagissez</a:t>
            </a:r>
            <a:r>
              <a:rPr lang="en-US" dirty="0"/>
              <a:t> avec les clients et </a:t>
            </a:r>
            <a:r>
              <a:rPr lang="en-US" dirty="0" err="1"/>
              <a:t>offrez</a:t>
            </a:r>
            <a:r>
              <a:rPr lang="en-US" dirty="0"/>
              <a:t> de la </a:t>
            </a:r>
            <a:r>
              <a:rPr lang="en-US" dirty="0" err="1"/>
              <a:t>valeur</a:t>
            </a:r>
            <a:endParaRPr lang="en-US" dirty="0"/>
          </a:p>
          <a:p>
            <a:pPr lvl="1"/>
            <a:r>
              <a:rPr lang="en-US" dirty="0" err="1"/>
              <a:t>Tenir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du cycle </a:t>
            </a:r>
            <a:r>
              <a:rPr lang="en-US" dirty="0" err="1"/>
              <a:t>d'achat</a:t>
            </a:r>
            <a:r>
              <a:rPr lang="en-US" dirty="0"/>
              <a:t> (</a:t>
            </a:r>
            <a:r>
              <a:rPr lang="en-US" dirty="0" err="1"/>
              <a:t>sensibilisation</a:t>
            </a:r>
            <a:r>
              <a:rPr lang="en-US" dirty="0"/>
              <a:t>, recherche, intention </a:t>
            </a:r>
            <a:r>
              <a:rPr lang="en-US" dirty="0" err="1"/>
              <a:t>d'achat</a:t>
            </a:r>
            <a:r>
              <a:rPr lang="en-US" dirty="0"/>
              <a:t>, </a:t>
            </a:r>
            <a:r>
              <a:rPr lang="en-US" dirty="0" err="1"/>
              <a:t>achat</a:t>
            </a:r>
            <a:r>
              <a:rPr lang="en-US" dirty="0"/>
              <a:t>, livraison, </a:t>
            </a:r>
            <a:r>
              <a:rPr lang="en-US" dirty="0" err="1"/>
              <a:t>évaluation</a:t>
            </a:r>
            <a:r>
              <a:rPr lang="en-US" dirty="0"/>
              <a:t> après-vente)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43295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Canevas</a:t>
            </a:r>
            <a:r>
              <a:rPr lang="en-CA" dirty="0"/>
              <a:t> de </a:t>
            </a:r>
            <a:r>
              <a:rPr lang="en-CA" dirty="0" err="1"/>
              <a:t>modèle</a:t>
            </a:r>
            <a:r>
              <a:rPr lang="en-CA" dirty="0"/>
              <a:t> </a:t>
            </a:r>
            <a:r>
              <a:rPr lang="en-CA" dirty="0" err="1"/>
              <a:t>d'entreprise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 Client</a:t>
            </a:r>
          </a:p>
          <a:p>
            <a:pPr lvl="1"/>
            <a:r>
              <a:rPr lang="en-US" dirty="0" err="1"/>
              <a:t>Quel</a:t>
            </a:r>
            <a:r>
              <a:rPr lang="en-US" dirty="0"/>
              <a:t> type de relations </a:t>
            </a:r>
            <a:r>
              <a:rPr lang="en-US" dirty="0" err="1"/>
              <a:t>construisez-vous</a:t>
            </a:r>
            <a:r>
              <a:rPr lang="en-US" dirty="0"/>
              <a:t> avec </a:t>
            </a:r>
            <a:r>
              <a:rPr lang="en-US" dirty="0" err="1"/>
              <a:t>vos</a:t>
            </a:r>
            <a:r>
              <a:rPr lang="en-US" dirty="0"/>
              <a:t> clients</a:t>
            </a:r>
          </a:p>
          <a:p>
            <a:pPr lvl="1"/>
            <a:r>
              <a:rPr lang="en-US" dirty="0"/>
              <a:t>Assistance </a:t>
            </a:r>
            <a:r>
              <a:rPr lang="en-US" dirty="0" err="1"/>
              <a:t>personnelle</a:t>
            </a:r>
            <a:r>
              <a:rPr lang="en-US" dirty="0"/>
              <a:t>, libre-service, services </a:t>
            </a:r>
            <a:r>
              <a:rPr lang="en-US" dirty="0" err="1"/>
              <a:t>automatisés</a:t>
            </a:r>
            <a:r>
              <a:rPr lang="en-US" dirty="0"/>
              <a:t>, </a:t>
            </a:r>
            <a:r>
              <a:rPr lang="en-US" dirty="0" err="1"/>
              <a:t>communautés</a:t>
            </a:r>
            <a:endParaRPr lang="en-US" dirty="0"/>
          </a:p>
          <a:p>
            <a:r>
              <a:rPr lang="en-US" dirty="0"/>
              <a:t>Flux de </a:t>
            </a:r>
            <a:r>
              <a:rPr lang="en-US" dirty="0" err="1"/>
              <a:t>revenus</a:t>
            </a:r>
            <a:endParaRPr lang="en-US" dirty="0"/>
          </a:p>
          <a:p>
            <a:pPr lvl="1"/>
            <a:r>
              <a:rPr lang="en-US" dirty="0" err="1"/>
              <a:t>Quels</a:t>
            </a:r>
            <a:r>
              <a:rPr lang="en-US" dirty="0"/>
              <a:t> </a:t>
            </a:r>
            <a:r>
              <a:rPr lang="en-US" dirty="0" err="1"/>
              <a:t>mécanismes</a:t>
            </a:r>
            <a:r>
              <a:rPr lang="en-US" dirty="0"/>
              <a:t> de </a:t>
            </a:r>
            <a:r>
              <a:rPr lang="en-US" dirty="0" err="1"/>
              <a:t>tarification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utilisés</a:t>
            </a:r>
            <a:r>
              <a:rPr lang="en-US" dirty="0"/>
              <a:t> pour capturer la </a:t>
            </a:r>
            <a:r>
              <a:rPr lang="en-US" dirty="0" err="1"/>
              <a:t>valeur</a:t>
            </a:r>
            <a:endParaRPr lang="en-US" dirty="0"/>
          </a:p>
          <a:p>
            <a:pPr lvl="1"/>
            <a:r>
              <a:rPr lang="en-US" dirty="0"/>
              <a:t>Que </a:t>
            </a:r>
            <a:r>
              <a:rPr lang="en-US" dirty="0" err="1"/>
              <a:t>paient</a:t>
            </a:r>
            <a:r>
              <a:rPr lang="en-US" dirty="0"/>
              <a:t> </a:t>
            </a:r>
            <a:r>
              <a:rPr lang="en-US" dirty="0" err="1"/>
              <a:t>actuellement</a:t>
            </a:r>
            <a:r>
              <a:rPr lang="en-US" dirty="0"/>
              <a:t> les clients, que </a:t>
            </a:r>
            <a:r>
              <a:rPr lang="en-US" dirty="0" err="1"/>
              <a:t>veulent-ils</a:t>
            </a:r>
            <a:r>
              <a:rPr lang="en-US" dirty="0"/>
              <a:t> payer .</a:t>
            </a:r>
          </a:p>
          <a:p>
            <a:pPr lvl="1"/>
            <a:r>
              <a:rPr lang="en-US" dirty="0" err="1"/>
              <a:t>Utilisation</a:t>
            </a:r>
            <a:r>
              <a:rPr lang="en-US" dirty="0"/>
              <a:t>, abonnement, </a:t>
            </a:r>
            <a:r>
              <a:rPr lang="en-US" dirty="0" err="1"/>
              <a:t>négocié</a:t>
            </a:r>
            <a:r>
              <a:rPr lang="en-US" dirty="0"/>
              <a:t>, </a:t>
            </a:r>
            <a:r>
              <a:rPr lang="en-US" dirty="0" err="1"/>
              <a:t>fonction</a:t>
            </a:r>
            <a:r>
              <a:rPr lang="en-US" dirty="0"/>
              <a:t> des </a:t>
            </a:r>
            <a:r>
              <a:rPr lang="en-US" dirty="0" err="1"/>
              <a:t>fonctionnalités</a:t>
            </a:r>
            <a:r>
              <a:rPr lang="en-US" dirty="0"/>
              <a:t> du </a:t>
            </a:r>
            <a:r>
              <a:rPr lang="en-US" dirty="0" err="1"/>
              <a:t>produit</a:t>
            </a:r>
            <a:endParaRPr lang="en-US" dirty="0"/>
          </a:p>
          <a:p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clés</a:t>
            </a:r>
            <a:endParaRPr lang="en-US" dirty="0"/>
          </a:p>
          <a:p>
            <a:pPr lvl="1"/>
            <a:r>
              <a:rPr lang="en-US" dirty="0"/>
              <a:t>Infrastructure pour </a:t>
            </a:r>
            <a:r>
              <a:rPr lang="en-US" dirty="0" err="1"/>
              <a:t>créer</a:t>
            </a:r>
            <a:r>
              <a:rPr lang="en-US" dirty="0"/>
              <a:t>, </a:t>
            </a:r>
            <a:r>
              <a:rPr lang="en-US" dirty="0" err="1"/>
              <a:t>fournir</a:t>
            </a:r>
            <a:r>
              <a:rPr lang="en-US" dirty="0"/>
              <a:t> et capturer de la </a:t>
            </a:r>
            <a:r>
              <a:rPr lang="en-US" dirty="0" err="1"/>
              <a:t>valeur</a:t>
            </a:r>
            <a:r>
              <a:rPr lang="en-US" dirty="0"/>
              <a:t> ; </a:t>
            </a:r>
            <a:r>
              <a:rPr lang="en-US" dirty="0" err="1"/>
              <a:t>montrer</a:t>
            </a:r>
            <a:r>
              <a:rPr lang="en-US" dirty="0"/>
              <a:t> </a:t>
            </a:r>
            <a:r>
              <a:rPr lang="en-US" dirty="0" err="1"/>
              <a:t>quels</a:t>
            </a:r>
            <a:r>
              <a:rPr lang="en-US" dirty="0"/>
              <a:t> </a:t>
            </a:r>
            <a:r>
              <a:rPr lang="en-US" dirty="0" err="1"/>
              <a:t>actifs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indispensables dans </a:t>
            </a:r>
            <a:r>
              <a:rPr lang="en-US" dirty="0" err="1"/>
              <a:t>votre</a:t>
            </a:r>
            <a:r>
              <a:rPr lang="en-US" dirty="0"/>
              <a:t> business model</a:t>
            </a:r>
          </a:p>
          <a:p>
            <a:pPr lvl="1"/>
            <a:r>
              <a:rPr lang="en-US" dirty="0"/>
              <a:t>Physiques, </a:t>
            </a:r>
            <a:r>
              <a:rPr lang="en-US" dirty="0" err="1"/>
              <a:t>intellectuelles</a:t>
            </a:r>
            <a:r>
              <a:rPr lang="en-US" dirty="0"/>
              <a:t> (marque, brevets, droits </a:t>
            </a:r>
            <a:r>
              <a:rPr lang="en-US" dirty="0" err="1"/>
              <a:t>d'auteur</a:t>
            </a:r>
            <a:r>
              <a:rPr lang="en-US" dirty="0"/>
              <a:t>), </a:t>
            </a:r>
            <a:r>
              <a:rPr lang="en-US" dirty="0" err="1"/>
              <a:t>humaines</a:t>
            </a:r>
            <a:r>
              <a:rPr lang="en-US" dirty="0"/>
              <a:t>, </a:t>
            </a:r>
            <a:r>
              <a:rPr lang="en-US" dirty="0" err="1"/>
              <a:t>financières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5853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Canevas</a:t>
            </a:r>
            <a:r>
              <a:rPr lang="en-CA" dirty="0"/>
              <a:t> de </a:t>
            </a:r>
            <a:r>
              <a:rPr lang="en-CA" dirty="0" err="1"/>
              <a:t>modèle</a:t>
            </a:r>
            <a:r>
              <a:rPr lang="en-CA" dirty="0"/>
              <a:t> </a:t>
            </a:r>
            <a:r>
              <a:rPr lang="en-CA" dirty="0" err="1"/>
              <a:t>d'entreprise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1596437" cy="471922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clés</a:t>
            </a:r>
            <a:endParaRPr lang="en-US" dirty="0"/>
          </a:p>
          <a:p>
            <a:pPr lvl="1"/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choses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vraiment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 pour bien performer</a:t>
            </a:r>
          </a:p>
          <a:p>
            <a:pPr lvl="1"/>
            <a:r>
              <a:rPr lang="en-US" dirty="0" err="1"/>
              <a:t>Canaux</a:t>
            </a:r>
            <a:r>
              <a:rPr lang="en-US" dirty="0"/>
              <a:t> de distribution, relations clients, flux de </a:t>
            </a:r>
            <a:r>
              <a:rPr lang="en-US" dirty="0" err="1"/>
              <a:t>revenus</a:t>
            </a:r>
            <a:endParaRPr lang="en-US" dirty="0"/>
          </a:p>
          <a:p>
            <a:r>
              <a:rPr lang="en-US" dirty="0" err="1"/>
              <a:t>Partenaires</a:t>
            </a:r>
            <a:r>
              <a:rPr lang="en-US" dirty="0"/>
              <a:t> </a:t>
            </a:r>
            <a:r>
              <a:rPr lang="en-US" dirty="0" err="1"/>
              <a:t>clés</a:t>
            </a:r>
            <a:endParaRPr lang="en-US" dirty="0"/>
          </a:p>
          <a:p>
            <a:pPr lvl="1"/>
            <a:r>
              <a:rPr lang="en-US" dirty="0"/>
              <a:t>Qui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aider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tirer</a:t>
            </a:r>
            <a:r>
              <a:rPr lang="en-US" dirty="0"/>
              <a:t> parti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d'entreprise</a:t>
            </a:r>
            <a:r>
              <a:rPr lang="en-US" dirty="0"/>
              <a:t> ; </a:t>
            </a:r>
            <a:r>
              <a:rPr lang="en-US" dirty="0" err="1"/>
              <a:t>vous</a:t>
            </a:r>
            <a:r>
              <a:rPr lang="en-US" dirty="0"/>
              <a:t> ne </a:t>
            </a:r>
            <a:r>
              <a:rPr lang="en-US" dirty="0" err="1"/>
              <a:t>disposerez</a:t>
            </a:r>
            <a:r>
              <a:rPr lang="en-US" dirty="0"/>
              <a:t> pas </a:t>
            </a:r>
            <a:r>
              <a:rPr lang="en-US" dirty="0" err="1"/>
              <a:t>vous-même</a:t>
            </a:r>
            <a:r>
              <a:rPr lang="en-US" dirty="0"/>
              <a:t> de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clés</a:t>
            </a:r>
            <a:r>
              <a:rPr lang="en-US" dirty="0"/>
              <a:t> et ne </a:t>
            </a:r>
            <a:r>
              <a:rPr lang="en-US" dirty="0" err="1"/>
              <a:t>pourrez</a:t>
            </a:r>
            <a:r>
              <a:rPr lang="en-US" dirty="0"/>
              <a:t> pas </a:t>
            </a:r>
            <a:r>
              <a:rPr lang="en-US" dirty="0" err="1"/>
              <a:t>effectuer</a:t>
            </a:r>
            <a:r>
              <a:rPr lang="en-US" dirty="0"/>
              <a:t>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clés</a:t>
            </a:r>
            <a:endParaRPr lang="en-US" dirty="0"/>
          </a:p>
          <a:p>
            <a:pPr lvl="1"/>
            <a:r>
              <a:rPr lang="en-US" dirty="0" err="1"/>
              <a:t>Partenaires</a:t>
            </a:r>
            <a:r>
              <a:rPr lang="en-US" dirty="0"/>
              <a:t> </a:t>
            </a:r>
            <a:r>
              <a:rPr lang="en-US" dirty="0" err="1"/>
              <a:t>clés</a:t>
            </a:r>
            <a:r>
              <a:rPr lang="en-US" dirty="0"/>
              <a:t> et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activités</a:t>
            </a:r>
            <a:r>
              <a:rPr lang="en-US" dirty="0"/>
              <a:t> ; </a:t>
            </a:r>
            <a:r>
              <a:rPr lang="en-US" dirty="0" err="1"/>
              <a:t>Principaux</a:t>
            </a:r>
            <a:r>
              <a:rPr lang="en-US" dirty="0"/>
              <a:t> </a:t>
            </a:r>
            <a:r>
              <a:rPr lang="en-US" dirty="0" err="1"/>
              <a:t>fournisseurs</a:t>
            </a:r>
            <a:endParaRPr lang="en-US" dirty="0"/>
          </a:p>
          <a:p>
            <a:pPr lvl="1"/>
            <a:r>
              <a:rPr lang="en-US" dirty="0"/>
              <a:t>Motivation : </a:t>
            </a:r>
            <a:r>
              <a:rPr lang="en-US" dirty="0" err="1"/>
              <a:t>optimisation</a:t>
            </a:r>
            <a:r>
              <a:rPr lang="en-US" dirty="0"/>
              <a:t> et </a:t>
            </a:r>
            <a:r>
              <a:rPr lang="en-US" dirty="0" err="1"/>
              <a:t>économies</a:t>
            </a:r>
            <a:r>
              <a:rPr lang="en-US" dirty="0"/>
              <a:t> </a:t>
            </a:r>
            <a:r>
              <a:rPr lang="en-US" dirty="0" err="1"/>
              <a:t>d'échelle</a:t>
            </a:r>
            <a:r>
              <a:rPr lang="en-US" dirty="0"/>
              <a:t> ; </a:t>
            </a:r>
            <a:r>
              <a:rPr lang="en-US" dirty="0" err="1"/>
              <a:t>réduction</a:t>
            </a:r>
            <a:r>
              <a:rPr lang="en-US" dirty="0"/>
              <a:t> du </a:t>
            </a:r>
            <a:r>
              <a:rPr lang="en-US" dirty="0" err="1"/>
              <a:t>risque</a:t>
            </a:r>
            <a:r>
              <a:rPr lang="en-US" dirty="0"/>
              <a:t> et de </a:t>
            </a:r>
            <a:r>
              <a:rPr lang="en-US" dirty="0" err="1"/>
              <a:t>l'incertitude</a:t>
            </a:r>
            <a:r>
              <a:rPr lang="en-US" dirty="0"/>
              <a:t> ; acquisition de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spécifiques</a:t>
            </a:r>
            <a:endParaRPr lang="en-US" dirty="0"/>
          </a:p>
          <a:p>
            <a:r>
              <a:rPr lang="en-US" dirty="0"/>
              <a:t>La structure des </a:t>
            </a:r>
            <a:r>
              <a:rPr lang="en-US" dirty="0" err="1"/>
              <a:t>coûts</a:t>
            </a:r>
            <a:endParaRPr lang="en-US" dirty="0"/>
          </a:p>
          <a:p>
            <a:pPr lvl="1"/>
            <a:r>
              <a:rPr lang="en-US" dirty="0" err="1"/>
              <a:t>Coûts</a:t>
            </a:r>
            <a:r>
              <a:rPr lang="en-US" dirty="0"/>
              <a:t> les plus </a:t>
            </a:r>
            <a:r>
              <a:rPr lang="en-US" dirty="0" err="1"/>
              <a:t>importants</a:t>
            </a:r>
            <a:r>
              <a:rPr lang="en-US" dirty="0"/>
              <a:t> </a:t>
            </a:r>
            <a:r>
              <a:rPr lang="en-US" dirty="0" err="1"/>
              <a:t>inhérents</a:t>
            </a:r>
            <a:r>
              <a:rPr lang="en-US" dirty="0"/>
              <a:t> au </a:t>
            </a:r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d'affaires</a:t>
            </a:r>
            <a:r>
              <a:rPr lang="en-US" dirty="0"/>
              <a:t> ; les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clés</a:t>
            </a:r>
            <a:r>
              <a:rPr lang="en-US" dirty="0"/>
              <a:t> les plus </a:t>
            </a:r>
            <a:r>
              <a:rPr lang="en-US" dirty="0" err="1"/>
              <a:t>chères</a:t>
            </a:r>
            <a:r>
              <a:rPr lang="en-US" dirty="0"/>
              <a:t> ; </a:t>
            </a:r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clés</a:t>
            </a:r>
            <a:r>
              <a:rPr lang="en-US" dirty="0"/>
              <a:t> les plus </a:t>
            </a:r>
            <a:r>
              <a:rPr lang="en-US" dirty="0" err="1"/>
              <a:t>chères</a:t>
            </a:r>
            <a:endParaRPr lang="en-US" dirty="0"/>
          </a:p>
          <a:p>
            <a:pPr lvl="1"/>
            <a:r>
              <a:rPr lang="en-US" dirty="0" err="1"/>
              <a:t>Axé</a:t>
            </a:r>
            <a:r>
              <a:rPr lang="en-US" dirty="0"/>
              <a:t> sur les </a:t>
            </a:r>
            <a:r>
              <a:rPr lang="en-US" dirty="0" err="1"/>
              <a:t>coûts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</a:t>
            </a:r>
            <a:r>
              <a:rPr lang="en-US" dirty="0" err="1"/>
              <a:t>Axé</a:t>
            </a:r>
            <a:r>
              <a:rPr lang="en-US" dirty="0"/>
              <a:t> sur la </a:t>
            </a:r>
            <a:r>
              <a:rPr lang="en-US" dirty="0" err="1"/>
              <a:t>valeur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42190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1" y="806118"/>
            <a:ext cx="9237446" cy="587091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24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 rot="16200000">
            <a:off x="9292001" y="3545702"/>
            <a:ext cx="4216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Source: Blue Ocean Strategy, How to Create Uncontested Market Space and make the Competition Irrelevant; by </a:t>
            </a:r>
            <a:r>
              <a:rPr lang="en-CA" sz="1400" u="sng" dirty="0">
                <a:hlinkClick r:id="rId4"/>
              </a:rPr>
              <a:t>W. Chan Kim</a:t>
            </a:r>
            <a:r>
              <a:rPr lang="en-CA" sz="1400" dirty="0"/>
              <a:t> and </a:t>
            </a:r>
            <a:r>
              <a:rPr lang="en-CA" sz="1400" dirty="0">
                <a:hlinkClick r:id="rId5" tooltip="Renée Mauborgne (page does not exist)"/>
              </a:rPr>
              <a:t>Renée Mauborgne</a:t>
            </a:r>
            <a:r>
              <a:rPr lang="en-CA" sz="1400" dirty="0"/>
              <a:t>. Published by </a:t>
            </a:r>
            <a:r>
              <a:rPr lang="en-CA" sz="1400" u="sng" dirty="0">
                <a:hlinkClick r:id="rId6"/>
              </a:rPr>
              <a:t>Harvard Business Review Press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48788184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25</a:t>
            </a:fld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" y="133944"/>
            <a:ext cx="11131457" cy="6177959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8660370" y="2744711"/>
            <a:ext cx="5960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Source: Blue Ocean Strategy, How to Create Uncontested Market Space and make the Competition Irrelevant; by </a:t>
            </a:r>
            <a:r>
              <a:rPr lang="en-CA" sz="1400" u="sng" dirty="0">
                <a:hlinkClick r:id="rId4"/>
              </a:rPr>
              <a:t>W. Chan Kim</a:t>
            </a:r>
            <a:r>
              <a:rPr lang="en-CA" sz="1400" dirty="0"/>
              <a:t> and </a:t>
            </a:r>
            <a:r>
              <a:rPr lang="en-CA" sz="1400" dirty="0">
                <a:hlinkClick r:id="rId5" tooltip="Renée Mauborgne (page does not exist)"/>
              </a:rPr>
              <a:t>Renée Mauborgne</a:t>
            </a:r>
            <a:r>
              <a:rPr lang="en-CA" sz="1400" dirty="0"/>
              <a:t>. Published by </a:t>
            </a:r>
            <a:r>
              <a:rPr lang="en-CA" sz="1400" u="sng" dirty="0">
                <a:hlinkClick r:id="rId6"/>
              </a:rPr>
              <a:t>Harvard Business Review Press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29933553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43A0-9A62-4DB1-B688-323111AB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Connaissances</a:t>
            </a:r>
            <a:r>
              <a:rPr lang="en-CA" dirty="0"/>
              <a:t> </a:t>
            </a:r>
            <a:r>
              <a:rPr lang="en-CA" dirty="0" err="1"/>
              <a:t>Numériques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17432-A25A-4011-A3F8-5F927C736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26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65C65-5A35-4A6C-9264-504A337E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Lire </a:t>
            </a:r>
            <a:r>
              <a:rPr lang="en-CA" dirty="0" err="1"/>
              <a:t>en</a:t>
            </a:r>
            <a:r>
              <a:rPr lang="en-CA" dirty="0"/>
              <a:t> dehors des arts</a:t>
            </a:r>
          </a:p>
          <a:p>
            <a:endParaRPr lang="en-CA" dirty="0"/>
          </a:p>
          <a:p>
            <a:r>
              <a:rPr lang="en-CA" dirty="0" err="1"/>
              <a:t>Discutez</a:t>
            </a:r>
            <a:r>
              <a:rPr lang="en-CA" dirty="0"/>
              <a:t> avec des leaders </a:t>
            </a:r>
            <a:r>
              <a:rPr lang="en-CA" dirty="0" err="1"/>
              <a:t>technologiques</a:t>
            </a:r>
            <a:endParaRPr lang="en-CA" dirty="0"/>
          </a:p>
          <a:p>
            <a:endParaRPr lang="en-CA" dirty="0"/>
          </a:p>
          <a:p>
            <a:r>
              <a:rPr lang="en-CA" dirty="0" err="1"/>
              <a:t>Adaptez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objectif</a:t>
            </a:r>
            <a:r>
              <a:rPr lang="en-CA" dirty="0"/>
              <a:t>, </a:t>
            </a:r>
            <a:r>
              <a:rPr lang="en-CA" dirty="0" err="1"/>
              <a:t>vos</a:t>
            </a:r>
            <a:r>
              <a:rPr lang="en-CA" dirty="0"/>
              <a:t> publics, </a:t>
            </a:r>
            <a:r>
              <a:rPr lang="en-CA" dirty="0" err="1"/>
              <a:t>l'impact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souhaitez</a:t>
            </a:r>
            <a:r>
              <a:rPr lang="en-CA" dirty="0"/>
              <a:t> </a:t>
            </a:r>
            <a:r>
              <a:rPr lang="en-CA" dirty="0" err="1"/>
              <a:t>avoir</a:t>
            </a:r>
            <a:r>
              <a:rPr lang="en-CA" dirty="0"/>
              <a:t>,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écosystème</a:t>
            </a:r>
            <a:r>
              <a:rPr lang="en-CA" dirty="0"/>
              <a:t> </a:t>
            </a:r>
            <a:r>
              <a:rPr lang="en-CA" dirty="0" err="1"/>
              <a:t>créatif</a:t>
            </a:r>
            <a:endParaRPr lang="en-CA" dirty="0"/>
          </a:p>
          <a:p>
            <a:endParaRPr lang="en-CA" dirty="0"/>
          </a:p>
          <a:p>
            <a:r>
              <a:rPr lang="en-CA" dirty="0" err="1"/>
              <a:t>Appliquez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réflexion</a:t>
            </a:r>
            <a:r>
              <a:rPr lang="en-CA" dirty="0"/>
              <a:t> de pointe, </a:t>
            </a:r>
            <a:r>
              <a:rPr lang="en-CA" dirty="0" err="1"/>
              <a:t>n'attendez</a:t>
            </a:r>
            <a:r>
              <a:rPr lang="en-CA" dirty="0"/>
              <a:t> pas les </a:t>
            </a:r>
            <a:r>
              <a:rPr lang="en-CA" dirty="0" err="1"/>
              <a:t>meilleures</a:t>
            </a:r>
            <a:r>
              <a:rPr lang="en-CA" dirty="0"/>
              <a:t> pratiques</a:t>
            </a:r>
          </a:p>
          <a:p>
            <a:endParaRPr lang="en-CA" dirty="0"/>
          </a:p>
          <a:p>
            <a:r>
              <a:rPr lang="en-CA" dirty="0"/>
              <a:t>Le Conseil des arts du Canada continue de financer la prise de </a:t>
            </a:r>
            <a:r>
              <a:rPr lang="en-CA" dirty="0" err="1"/>
              <a:t>risque</a:t>
            </a:r>
            <a:r>
              <a:rPr lang="en-CA" dirty="0"/>
              <a:t> numérique dans la </a:t>
            </a:r>
            <a:r>
              <a:rPr lang="en-CA" dirty="0" err="1"/>
              <a:t>création</a:t>
            </a:r>
            <a:r>
              <a:rPr lang="en-CA" dirty="0"/>
              <a:t> et les </a:t>
            </a:r>
            <a:r>
              <a:rPr lang="en-CA" dirty="0" err="1"/>
              <a:t>modèles</a:t>
            </a:r>
            <a:r>
              <a:rPr lang="en-CA" dirty="0"/>
              <a:t> </a:t>
            </a:r>
            <a:r>
              <a:rPr lang="en-CA" dirty="0" err="1"/>
              <a:t>d'affaires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890166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5652-8147-466D-8CDC-66A2BC83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Rejoignez</a:t>
            </a:r>
            <a:r>
              <a:rPr lang="en-CA" dirty="0"/>
              <a:t> les </a:t>
            </a:r>
            <a:r>
              <a:rPr lang="en-CA" dirty="0" err="1"/>
              <a:t>principales</a:t>
            </a:r>
            <a:r>
              <a:rPr lang="en-CA" dirty="0"/>
              <a:t> conversations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19948-1991-44F8-8AC9-EF8BAAAA1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27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2174-4871-409D-827C-304F18176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ArtsPond</a:t>
            </a:r>
            <a:endParaRPr lang="en-CA" dirty="0"/>
          </a:p>
          <a:p>
            <a:pPr lvl="1"/>
            <a:r>
              <a:rPr lang="en-CA" dirty="0" err="1"/>
              <a:t>DigitalASO</a:t>
            </a:r>
            <a:endParaRPr lang="en-CA" dirty="0"/>
          </a:p>
          <a:p>
            <a:r>
              <a:rPr lang="en-CA" dirty="0" err="1"/>
              <a:t>Sidedoor</a:t>
            </a:r>
            <a:endParaRPr lang="en-CA" dirty="0"/>
          </a:p>
          <a:p>
            <a:r>
              <a:rPr lang="en-CA" dirty="0"/>
              <a:t>ThePitch.ca</a:t>
            </a:r>
          </a:p>
          <a:p>
            <a:r>
              <a:rPr lang="en-CA" dirty="0"/>
              <a:t>DigitalArtsNation.ca</a:t>
            </a:r>
          </a:p>
          <a:p>
            <a:r>
              <a:rPr lang="en-CA" dirty="0"/>
              <a:t>Performing Arts Genome / Stage Page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15033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Série d’ateliers P.A.D.E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Révision : 4 décembre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Wiki data : 26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Révision: 29 janvier ou 2 février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28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fr-CA" sz="28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>
                <a:solidFill>
                  <a:schemeClr val="tx2"/>
                </a:solidFill>
              </a:rPr>
              <a:t>Chaîne de valeur numérique : 16 ou 19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>
                <a:solidFill>
                  <a:schemeClr val="accent6"/>
                </a:solidFill>
              </a:rPr>
              <a:t>Modèles d’affaires hybrides : 23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Outils commerciaux numériques / Flux de revenus : 9 mars</a:t>
            </a:r>
          </a:p>
        </p:txBody>
      </p:sp>
    </p:spTree>
    <p:extLst>
      <p:ext uri="{BB962C8B-B14F-4D97-AF65-F5344CB8AC3E}">
        <p14:creationId xmlns:p14="http://schemas.microsoft.com/office/powerpoint/2010/main" val="185078562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r>
              <a:rPr lang="fr-CA" dirty="0"/>
              <a:t>RESTONS EN CONTACT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854700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partout au Canada)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29</a:t>
            </a:fld>
            <a:endParaRPr lang="en-CA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b="14171"/>
          <a:stretch/>
        </p:blipFill>
        <p:spPr>
          <a:xfrm>
            <a:off x="497749" y="593782"/>
            <a:ext cx="6096000" cy="497581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Série d’ateliers P.A.D.E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Révision : 4 décembre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Wiki data : 26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Révision: 29 janvier ou 2 février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fr-CA" sz="28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Chaîne de valeur numérique : 16 ou 19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Modèles d’affaires hybrides : 23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>
                <a:solidFill>
                  <a:schemeClr val="accent6"/>
                </a:solidFill>
              </a:rPr>
              <a:t>Outils commerciaux numériques / Flux de revenus : 9 mars</a:t>
            </a:r>
          </a:p>
        </p:txBody>
      </p:sp>
    </p:spTree>
    <p:extLst>
      <p:ext uri="{BB962C8B-B14F-4D97-AF65-F5344CB8AC3E}">
        <p14:creationId xmlns:p14="http://schemas.microsoft.com/office/powerpoint/2010/main" val="4589584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latin typeface="+mj-lt"/>
              </a:rPr>
              <a:t>Qu'est-ce</a:t>
            </a:r>
            <a:r>
              <a:rPr lang="en-CA" dirty="0">
                <a:latin typeface="+mj-lt"/>
              </a:rPr>
              <a:t> </a:t>
            </a:r>
            <a:r>
              <a:rPr lang="en-CA" dirty="0" err="1">
                <a:latin typeface="+mj-lt"/>
              </a:rPr>
              <a:t>qu'un</a:t>
            </a:r>
            <a:r>
              <a:rPr lang="en-CA" dirty="0">
                <a:latin typeface="+mj-lt"/>
              </a:rPr>
              <a:t> </a:t>
            </a:r>
            <a:r>
              <a:rPr lang="en-CA" dirty="0" err="1">
                <a:latin typeface="+mj-lt"/>
              </a:rPr>
              <a:t>modèle</a:t>
            </a:r>
            <a:r>
              <a:rPr lang="en-CA" dirty="0">
                <a:latin typeface="+mj-lt"/>
              </a:rPr>
              <a:t> </a:t>
            </a:r>
            <a:r>
              <a:rPr lang="en-CA" dirty="0" err="1">
                <a:latin typeface="+mj-lt"/>
              </a:rPr>
              <a:t>d'entreprise</a:t>
            </a:r>
            <a:r>
              <a:rPr lang="en-CA" dirty="0">
                <a:latin typeface="+mj-lt"/>
              </a:rPr>
              <a:t>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Décrit</a:t>
            </a:r>
            <a:r>
              <a:rPr lang="en-CA" dirty="0"/>
              <a:t> comment </a:t>
            </a:r>
            <a:r>
              <a:rPr lang="en-CA" dirty="0" err="1"/>
              <a:t>une</a:t>
            </a:r>
            <a:r>
              <a:rPr lang="en-CA" dirty="0"/>
              <a:t> organisation </a:t>
            </a:r>
            <a:r>
              <a:rPr lang="en-CA" dirty="0" err="1"/>
              <a:t>crée</a:t>
            </a:r>
            <a:r>
              <a:rPr lang="en-CA" dirty="0"/>
              <a:t>, livre et </a:t>
            </a:r>
            <a:r>
              <a:rPr lang="en-CA" dirty="0" err="1"/>
              <a:t>capte</a:t>
            </a:r>
            <a:r>
              <a:rPr lang="en-CA" dirty="0"/>
              <a:t> de la </a:t>
            </a:r>
            <a:r>
              <a:rPr lang="en-CA" dirty="0" err="1"/>
              <a:t>valeur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 </a:t>
            </a:r>
            <a:r>
              <a:rPr lang="en-CA" dirty="0" err="1"/>
              <a:t>Raconte</a:t>
            </a:r>
            <a:r>
              <a:rPr lang="en-CA" dirty="0"/>
              <a:t> </a:t>
            </a:r>
            <a:r>
              <a:rPr lang="en-CA" dirty="0" err="1"/>
              <a:t>l'histoire</a:t>
            </a:r>
            <a:r>
              <a:rPr lang="en-CA" dirty="0"/>
              <a:t> du </a:t>
            </a:r>
            <a:r>
              <a:rPr lang="en-CA" dirty="0" err="1"/>
              <a:t>fonctionnement</a:t>
            </a:r>
            <a:r>
              <a:rPr lang="en-CA" dirty="0"/>
              <a:t> de </a:t>
            </a:r>
            <a:r>
              <a:rPr lang="en-CA" dirty="0" err="1"/>
              <a:t>votre</a:t>
            </a:r>
            <a:r>
              <a:rPr lang="en-CA" dirty="0"/>
              <a:t> organisation.</a:t>
            </a:r>
          </a:p>
          <a:p>
            <a:endParaRPr lang="en-CA" dirty="0"/>
          </a:p>
          <a:p>
            <a:r>
              <a:rPr lang="en-CA" dirty="0" err="1"/>
              <a:t>Inclut</a:t>
            </a:r>
            <a:r>
              <a:rPr lang="en-CA" dirty="0"/>
              <a:t> la </a:t>
            </a:r>
            <a:r>
              <a:rPr lang="en-CA" dirty="0" err="1"/>
              <a:t>génération</a:t>
            </a:r>
            <a:r>
              <a:rPr lang="en-CA" dirty="0"/>
              <a:t> de </a:t>
            </a:r>
            <a:r>
              <a:rPr lang="en-CA" dirty="0" err="1"/>
              <a:t>valeur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termes</a:t>
            </a:r>
            <a:r>
              <a:rPr lang="en-CA" dirty="0"/>
              <a:t> </a:t>
            </a:r>
            <a:r>
              <a:rPr lang="en-CA" dirty="0" err="1"/>
              <a:t>économiques</a:t>
            </a:r>
            <a:r>
              <a:rPr lang="en-CA" dirty="0"/>
              <a:t>, </a:t>
            </a:r>
            <a:r>
              <a:rPr lang="en-CA" dirty="0" err="1"/>
              <a:t>ainsi</a:t>
            </a:r>
            <a:r>
              <a:rPr lang="en-CA" dirty="0"/>
              <a:t> que les </a:t>
            </a:r>
            <a:r>
              <a:rPr lang="en-CA" dirty="0" err="1"/>
              <a:t>contextes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, </a:t>
            </a:r>
            <a:r>
              <a:rPr lang="en-CA" dirty="0" err="1"/>
              <a:t>culturels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autres</a:t>
            </a:r>
            <a:r>
              <a:rPr lang="en-CA" dirty="0"/>
              <a:t> </a:t>
            </a:r>
            <a:r>
              <a:rPr lang="en-CA" dirty="0" err="1"/>
              <a:t>importants</a:t>
            </a:r>
            <a:r>
              <a:rPr lang="en-CA" dirty="0"/>
              <a:t> pour </a:t>
            </a:r>
            <a:r>
              <a:rPr lang="en-CA" dirty="0" err="1"/>
              <a:t>vous</a:t>
            </a:r>
            <a:r>
              <a:rPr lang="en-CA" dirty="0"/>
              <a:t>.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0035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Discussion – </a:t>
            </a:r>
            <a:r>
              <a:rPr lang="en-CA" dirty="0" err="1">
                <a:latin typeface="+mj-lt"/>
              </a:rPr>
              <a:t>En</a:t>
            </a:r>
            <a:r>
              <a:rPr lang="en-CA" dirty="0">
                <a:latin typeface="+mj-lt"/>
              </a:rPr>
              <a:t> temps 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général</a:t>
            </a:r>
            <a:r>
              <a:rPr lang="en-CA" dirty="0"/>
              <a:t>, </a:t>
            </a:r>
            <a:r>
              <a:rPr lang="en-CA" dirty="0" err="1"/>
              <a:t>quel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le </a:t>
            </a:r>
            <a:r>
              <a:rPr lang="en-CA" dirty="0" err="1"/>
              <a:t>modèle</a:t>
            </a:r>
            <a:r>
              <a:rPr lang="en-CA" dirty="0"/>
              <a:t> </a:t>
            </a:r>
            <a:r>
              <a:rPr lang="en-CA" dirty="0" err="1"/>
              <a:t>économique</a:t>
            </a:r>
            <a:r>
              <a:rPr lang="en-CA" dirty="0"/>
              <a:t> des arts du spectacle vivant 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 err="1"/>
              <a:t>Quels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les </a:t>
            </a:r>
            <a:r>
              <a:rPr lang="en-CA" dirty="0" err="1"/>
              <a:t>modèles</a:t>
            </a:r>
            <a:r>
              <a:rPr lang="en-CA" dirty="0"/>
              <a:t> </a:t>
            </a:r>
            <a:r>
              <a:rPr lang="en-CA" dirty="0" err="1"/>
              <a:t>commerciaux</a:t>
            </a:r>
            <a:r>
              <a:rPr lang="en-CA" dirty="0"/>
              <a:t> </a:t>
            </a:r>
            <a:r>
              <a:rPr lang="en-CA" dirty="0" err="1"/>
              <a:t>viables</a:t>
            </a:r>
            <a:r>
              <a:rPr lang="en-CA" dirty="0"/>
              <a:t> </a:t>
            </a:r>
            <a:r>
              <a:rPr lang="en-CA" dirty="0" err="1"/>
              <a:t>permettant</a:t>
            </a:r>
            <a:r>
              <a:rPr lang="en-CA" dirty="0"/>
              <a:t> aux artistes </a:t>
            </a:r>
            <a:r>
              <a:rPr lang="en-CA" dirty="0" err="1"/>
              <a:t>indépendants</a:t>
            </a:r>
            <a:r>
              <a:rPr lang="en-CA" dirty="0"/>
              <a:t> et aux petites compagnies </a:t>
            </a:r>
            <a:r>
              <a:rPr lang="en-CA" dirty="0" err="1"/>
              <a:t>artistiques</a:t>
            </a:r>
            <a:r>
              <a:rPr lang="en-CA" dirty="0"/>
              <a:t> de bien </a:t>
            </a:r>
            <a:r>
              <a:rPr lang="en-CA" dirty="0" err="1"/>
              <a:t>gagner</a:t>
            </a:r>
            <a:r>
              <a:rPr lang="en-CA" dirty="0"/>
              <a:t> </a:t>
            </a:r>
            <a:r>
              <a:rPr lang="en-CA" dirty="0" err="1"/>
              <a:t>leur</a:t>
            </a:r>
            <a:r>
              <a:rPr lang="en-CA" dirty="0"/>
              <a:t> vie 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0043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C6EE-7378-4402-8C8E-DB0FAED9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Innovations et extensions du Business Model </a:t>
            </a:r>
            <a:r>
              <a:rPr lang="en-CA" dirty="0" err="1"/>
              <a:t>avant</a:t>
            </a:r>
            <a:r>
              <a:rPr lang="en-CA" dirty="0"/>
              <a:t> le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67979-FE9D-4C54-9DE8-5B4FEDEB1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Les festivals: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programmation</a:t>
            </a:r>
            <a:r>
              <a:rPr lang="en-CA" dirty="0"/>
              <a:t> </a:t>
            </a:r>
            <a:r>
              <a:rPr lang="en-CA" dirty="0" err="1"/>
              <a:t>toute</a:t>
            </a:r>
            <a:r>
              <a:rPr lang="en-CA" dirty="0"/>
              <a:t> </a:t>
            </a:r>
            <a:r>
              <a:rPr lang="en-CA" dirty="0" err="1"/>
              <a:t>l'année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programmation</a:t>
            </a:r>
            <a:r>
              <a:rPr lang="en-CA" dirty="0"/>
              <a:t> </a:t>
            </a:r>
            <a:r>
              <a:rPr lang="en-CA" dirty="0" err="1"/>
              <a:t>scolaire</a:t>
            </a:r>
            <a:r>
              <a:rPr lang="en-CA" dirty="0"/>
              <a:t> (fonds publics/fonds pour </a:t>
            </a:r>
            <a:r>
              <a:rPr lang="en-CA" dirty="0" err="1"/>
              <a:t>l'éducation</a:t>
            </a:r>
            <a:r>
              <a:rPr lang="en-CA" dirty="0"/>
              <a:t>)</a:t>
            </a:r>
          </a:p>
          <a:p>
            <a:r>
              <a:rPr lang="en-CA" dirty="0"/>
              <a:t>Artistes </a:t>
            </a:r>
            <a:r>
              <a:rPr lang="en-CA" dirty="0" err="1"/>
              <a:t>indépendants</a:t>
            </a:r>
            <a:r>
              <a:rPr lang="en-CA" dirty="0"/>
              <a:t> </a:t>
            </a:r>
            <a:r>
              <a:rPr lang="en-CA" dirty="0" err="1"/>
              <a:t>enseignent</a:t>
            </a:r>
            <a:endParaRPr lang="en-CA" dirty="0"/>
          </a:p>
          <a:p>
            <a:r>
              <a:rPr lang="en-CA" dirty="0"/>
              <a:t>Les </a:t>
            </a:r>
            <a:r>
              <a:rPr lang="en-CA" dirty="0" err="1"/>
              <a:t>théâtres</a:t>
            </a:r>
            <a:r>
              <a:rPr lang="en-CA" dirty="0"/>
              <a:t> </a:t>
            </a:r>
            <a:r>
              <a:rPr lang="en-CA" dirty="0" err="1"/>
              <a:t>ajoutent</a:t>
            </a:r>
            <a:r>
              <a:rPr lang="en-CA" dirty="0"/>
              <a:t> un camp </a:t>
            </a:r>
            <a:r>
              <a:rPr lang="en-CA" dirty="0" err="1"/>
              <a:t>d'été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l'académie</a:t>
            </a:r>
            <a:r>
              <a:rPr lang="en-CA" dirty="0"/>
              <a:t> de </a:t>
            </a:r>
            <a:r>
              <a:rPr lang="en-CA" dirty="0" err="1"/>
              <a:t>théâtre</a:t>
            </a:r>
            <a:endParaRPr lang="en-CA" dirty="0"/>
          </a:p>
          <a:p>
            <a:r>
              <a:rPr lang="en-CA" dirty="0"/>
              <a:t>Les artistes </a:t>
            </a:r>
            <a:r>
              <a:rPr lang="en-CA" dirty="0" err="1"/>
              <a:t>formés</a:t>
            </a:r>
            <a:r>
              <a:rPr lang="en-CA" dirty="0"/>
              <a:t> </a:t>
            </a:r>
            <a:r>
              <a:rPr lang="en-CA" dirty="0" err="1"/>
              <a:t>passent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l'administration</a:t>
            </a:r>
            <a:r>
              <a:rPr lang="en-CA" dirty="0"/>
              <a:t> des arts</a:t>
            </a:r>
          </a:p>
          <a:p>
            <a:r>
              <a:rPr lang="en-CA" dirty="0"/>
              <a:t>Le </a:t>
            </a:r>
            <a:r>
              <a:rPr lang="en-CA" dirty="0" err="1"/>
              <a:t>théâtre</a:t>
            </a:r>
            <a:r>
              <a:rPr lang="en-CA" dirty="0"/>
              <a:t> local se </a:t>
            </a:r>
            <a:r>
              <a:rPr lang="en-CA" dirty="0" err="1"/>
              <a:t>tourne</a:t>
            </a:r>
            <a:r>
              <a:rPr lang="en-CA" dirty="0"/>
              <a:t> </a:t>
            </a:r>
            <a:r>
              <a:rPr lang="en-CA" dirty="0" err="1"/>
              <a:t>vers</a:t>
            </a:r>
            <a:r>
              <a:rPr lang="en-CA" dirty="0"/>
              <a:t> les </a:t>
            </a:r>
            <a:r>
              <a:rPr lang="en-CA" dirty="0" err="1"/>
              <a:t>tournées</a:t>
            </a:r>
            <a:endParaRPr lang="en-CA" dirty="0"/>
          </a:p>
          <a:p>
            <a:r>
              <a:rPr lang="en-CA" dirty="0"/>
              <a:t>Une salle de </a:t>
            </a:r>
            <a:r>
              <a:rPr lang="en-CA" dirty="0" err="1"/>
              <a:t>théâtre</a:t>
            </a:r>
            <a:r>
              <a:rPr lang="en-CA" dirty="0"/>
              <a:t> </a:t>
            </a:r>
            <a:r>
              <a:rPr lang="en-CA" dirty="0" err="1"/>
              <a:t>ajoute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galerie</a:t>
            </a:r>
            <a:r>
              <a:rPr lang="en-CA" dirty="0"/>
              <a:t> d'art, de la </a:t>
            </a:r>
            <a:r>
              <a:rPr lang="en-CA" dirty="0" err="1"/>
              <a:t>nourriture</a:t>
            </a:r>
            <a:r>
              <a:rPr lang="en-CA" dirty="0"/>
              <a:t>, des </a:t>
            </a:r>
            <a:r>
              <a:rPr lang="en-CA" dirty="0" err="1"/>
              <a:t>boissons</a:t>
            </a:r>
            <a:r>
              <a:rPr lang="en-CA" dirty="0"/>
              <a:t> et un parking</a:t>
            </a:r>
          </a:p>
          <a:p>
            <a:endParaRPr lang="en-CA" dirty="0"/>
          </a:p>
          <a:p>
            <a:r>
              <a:rPr lang="en-CA" dirty="0"/>
              <a:t>Diversification des </a:t>
            </a:r>
            <a:r>
              <a:rPr lang="en-CA" dirty="0" err="1"/>
              <a:t>revenus</a:t>
            </a:r>
            <a:r>
              <a:rPr lang="en-CA" dirty="0"/>
              <a:t> – dons, </a:t>
            </a:r>
            <a:r>
              <a:rPr lang="en-CA" dirty="0" err="1"/>
              <a:t>partenaires</a:t>
            </a:r>
            <a:r>
              <a:rPr lang="en-CA" dirty="0"/>
              <a:t>, </a:t>
            </a:r>
            <a:r>
              <a:rPr lang="en-CA" dirty="0" err="1"/>
              <a:t>fondations</a:t>
            </a:r>
            <a:r>
              <a:rPr lang="en-CA" dirty="0"/>
              <a:t>, </a:t>
            </a:r>
            <a:r>
              <a:rPr lang="en-CA" dirty="0" err="1"/>
              <a:t>financement</a:t>
            </a:r>
            <a:r>
              <a:rPr lang="en-CA" dirty="0"/>
              <a:t> des écoles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ED950-D8C1-467B-9DAC-4DA0A85F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0700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1309-805A-4B0D-868F-F9E1B9C1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+mj-lt"/>
              </a:rPr>
              <a:t>Une tarte plus </a:t>
            </a:r>
            <a:r>
              <a:rPr lang="en-CA" dirty="0" err="1">
                <a:latin typeface="+mj-lt"/>
              </a:rPr>
              <a:t>grande</a:t>
            </a:r>
            <a:r>
              <a:rPr lang="en-CA" dirty="0">
                <a:latin typeface="+mj-lt"/>
              </a:rPr>
              <a:t>, </a:t>
            </a:r>
            <a:r>
              <a:rPr lang="en-CA" dirty="0" err="1">
                <a:latin typeface="+mj-lt"/>
              </a:rPr>
              <a:t>mais</a:t>
            </a:r>
            <a:r>
              <a:rPr lang="en-CA" dirty="0">
                <a:latin typeface="+mj-lt"/>
              </a:rPr>
              <a:t> un segment plus petit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AA069-66FE-4072-82C3-FF6046F2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876BF-0BF8-4049-BED2-15FB6C68C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39" y="1372885"/>
            <a:ext cx="8631327" cy="5101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96602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30821D-1FAB-476B-BCCD-68BC1748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Numérisation</a:t>
            </a:r>
            <a:r>
              <a:rPr lang="en-CA" dirty="0"/>
              <a:t> = Quadrant de Diversification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A559E3-A8B0-4EB1-B09F-3C89D117D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1550194"/>
            <a:ext cx="4991100" cy="453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67EE6-6FBA-4787-91D5-852F0D41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8099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4147</TotalTime>
  <Words>2060</Words>
  <Application>Microsoft Macintosh PowerPoint</Application>
  <PresentationFormat>Widescreen</PresentationFormat>
  <Paragraphs>299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Bahnschrift</vt:lpstr>
      <vt:lpstr>Bahnschrift SemiBold</vt:lpstr>
      <vt:lpstr>Calibri</vt:lpstr>
      <vt:lpstr>Corbel</vt:lpstr>
      <vt:lpstr>Tahoma</vt:lpstr>
      <vt:lpstr>Wingdings</vt:lpstr>
      <vt:lpstr>MBT_Template</vt:lpstr>
      <vt:lpstr>Atelier 1: Valeur Numérique</vt:lpstr>
      <vt:lpstr>PowerPoint Presentation</vt:lpstr>
      <vt:lpstr>PowerPoint Presentation</vt:lpstr>
      <vt:lpstr>Série d’ateliers P.A.D.E</vt:lpstr>
      <vt:lpstr>Qu'est-ce qu'un modèle d'entreprise ?</vt:lpstr>
      <vt:lpstr>Discussion – En temps normal</vt:lpstr>
      <vt:lpstr>Innovations et extensions du Business Model avant le COVID</vt:lpstr>
      <vt:lpstr>Une tarte plus grande, mais un segment plus petit</vt:lpstr>
      <vt:lpstr>Numérisation = Quadrant de Diversification</vt:lpstr>
      <vt:lpstr>PowerPoint Presentation</vt:lpstr>
      <vt:lpstr>PowerPoint Presentation</vt:lpstr>
      <vt:lpstr>PowerPoint Presentation</vt:lpstr>
      <vt:lpstr>Entreprises de production d'arts de la scène</vt:lpstr>
      <vt:lpstr>Modèle commercial pré-numérique de présentation des arts de la scène</vt:lpstr>
      <vt:lpstr>Trouvez des données comparatives dans votre secteur/région</vt:lpstr>
      <vt:lpstr>Discussion: Opportunités pour les marionnettes</vt:lpstr>
      <vt:lpstr>Modèles d'affaires numériques qui réussissent : les plates-formes en raison de l'échelle</vt:lpstr>
      <vt:lpstr>Innovations Canadiennes</vt:lpstr>
      <vt:lpstr>PowerPoint Presentation</vt:lpstr>
      <vt:lpstr>Modèles commerciaux numériques pour les petites organisations artistiques</vt:lpstr>
      <vt:lpstr>Canevas de modèle d'entreprise</vt:lpstr>
      <vt:lpstr>Canevas de modèle d'entreprise</vt:lpstr>
      <vt:lpstr>Canevas de modèle d'entreprise</vt:lpstr>
      <vt:lpstr>PowerPoint Presentation</vt:lpstr>
      <vt:lpstr>PowerPoint Presentation</vt:lpstr>
      <vt:lpstr>Connaissances Numériques</vt:lpstr>
      <vt:lpstr>Rejoignez les principales conversations</vt:lpstr>
      <vt:lpstr>Série d’ateliers P.A.D.E</vt:lpstr>
      <vt:lpstr> RESTONS EN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Aimee Poulin</cp:lastModifiedBy>
  <cp:revision>494</cp:revision>
  <cp:lastPrinted>2022-01-15T17:35:01Z</cp:lastPrinted>
  <dcterms:created xsi:type="dcterms:W3CDTF">2019-08-28T07:37:23Z</dcterms:created>
  <dcterms:modified xsi:type="dcterms:W3CDTF">2022-04-15T15:33:21Z</dcterms:modified>
</cp:coreProperties>
</file>