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5" r:id="rId3"/>
    <p:sldId id="338" r:id="rId4"/>
    <p:sldId id="382" r:id="rId5"/>
    <p:sldId id="387" r:id="rId6"/>
    <p:sldId id="402" r:id="rId7"/>
    <p:sldId id="404" r:id="rId8"/>
    <p:sldId id="390" r:id="rId9"/>
    <p:sldId id="375" r:id="rId10"/>
    <p:sldId id="352" r:id="rId11"/>
    <p:sldId id="364" r:id="rId12"/>
    <p:sldId id="360" r:id="rId13"/>
    <p:sldId id="361" r:id="rId14"/>
    <p:sldId id="403" r:id="rId15"/>
    <p:sldId id="273" r:id="rId16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AD4"/>
    <a:srgbClr val="418AB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8" autoAdjust="0"/>
    <p:restoredTop sz="86355" autoAdjust="0"/>
  </p:normalViewPr>
  <p:slideViewPr>
    <p:cSldViewPr snapToGrid="0">
      <p:cViewPr varScale="1">
        <p:scale>
          <a:sx n="58" d="100"/>
          <a:sy n="58" d="100"/>
        </p:scale>
        <p:origin x="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95659F-4C32-4112-879D-75EE7AF601EF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</dgm:pt>
    <dgm:pt modelId="{C729C01A-F028-4A2D-880F-1906E902B7E9}">
      <dgm:prSet phldrT="[Text]" custT="1"/>
      <dgm:spPr/>
      <dgm:t>
        <a:bodyPr/>
        <a:lstStyle/>
        <a:p>
          <a:r>
            <a:rPr lang="en-CA" sz="2800" b="1" dirty="0">
              <a:latin typeface="+mn-lt"/>
            </a:rPr>
            <a:t>Being online</a:t>
          </a:r>
        </a:p>
      </dgm:t>
    </dgm:pt>
    <dgm:pt modelId="{372CA69A-F95B-41C4-B83C-65EC02B74694}" type="parTrans" cxnId="{5D0955E5-A832-4BED-80CD-1BCACF496FF9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376CFAD2-6964-4156-B01F-7F9722301ECB}" type="sibTrans" cxnId="{5D0955E5-A832-4BED-80CD-1BCACF496FF9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0AA6E9F7-6EEB-406E-97DE-E136BDC4AB33}">
      <dgm:prSet phldrT="[Text]" custT="1"/>
      <dgm:spPr/>
      <dgm:t>
        <a:bodyPr/>
        <a:lstStyle/>
        <a:p>
          <a:r>
            <a:rPr lang="en-CA" sz="2800" b="0" dirty="0">
              <a:latin typeface="+mn-lt"/>
            </a:rPr>
            <a:t> Search Engine Optimization (SEO) - Keywords</a:t>
          </a:r>
        </a:p>
      </dgm:t>
    </dgm:pt>
    <dgm:pt modelId="{970B84F3-461D-403B-A531-B6A8D2884348}" type="parTrans" cxnId="{C7553778-7789-4D31-9048-EA34C85D88AA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45C035AA-C4CD-42F8-A321-1EADDA9A1E34}" type="sibTrans" cxnId="{C7553778-7789-4D31-9048-EA34C85D88AA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EF09A800-9562-4532-AD8F-1073B8C9C435}">
      <dgm:prSet phldrT="[Text]" custT="1"/>
      <dgm:spPr/>
      <dgm:t>
        <a:bodyPr/>
        <a:lstStyle/>
        <a:p>
          <a:r>
            <a:rPr lang="en-CA" sz="2800" b="1" dirty="0">
              <a:latin typeface="+mn-lt"/>
            </a:rPr>
            <a:t>Answers</a:t>
          </a:r>
        </a:p>
      </dgm:t>
    </dgm:pt>
    <dgm:pt modelId="{0FAA2A9B-7B21-49DE-9456-E8AF6BEC5154}" type="parTrans" cxnId="{886D3CF8-E4A2-45C3-9278-E97BD24A8670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09FB351E-8959-490E-A5EB-98127CC7B182}" type="sibTrans" cxnId="{886D3CF8-E4A2-45C3-9278-E97BD24A8670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6D106361-4881-4407-9439-29406BC4263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CA" sz="2800" b="1" dirty="0">
              <a:latin typeface="+mn-lt"/>
            </a:rPr>
            <a:t>Discoverability</a:t>
          </a:r>
        </a:p>
      </dgm:t>
    </dgm:pt>
    <dgm:pt modelId="{716847D5-0A82-458F-B4DC-911514FDC840}" type="parTrans" cxnId="{6E5D6DA3-B8CD-4356-9367-7EE797EFC440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AC1BA11F-A4A0-4E53-8714-90242AB69368}" type="sibTrans" cxnId="{6E5D6DA3-B8CD-4356-9367-7EE797EFC440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EA980DFE-5727-4EDE-A0F3-437D2E3AD5C0}">
      <dgm:prSet phldrT="[Text]" custT="1"/>
      <dgm:spPr/>
      <dgm:t>
        <a:bodyPr/>
        <a:lstStyle/>
        <a:p>
          <a:r>
            <a:rPr lang="en-CA" sz="2800" b="0" dirty="0">
              <a:latin typeface="+mn-lt"/>
            </a:rPr>
            <a:t> Your website</a:t>
          </a:r>
        </a:p>
      </dgm:t>
    </dgm:pt>
    <dgm:pt modelId="{B19239B3-F113-488B-B284-81AF8F130EFB}" type="parTrans" cxnId="{234D0565-4A61-4C65-BB62-772A6E65AC9E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DE5BF459-9344-457D-807C-03AC7450953C}" type="sibTrans" cxnId="{234D0565-4A61-4C65-BB62-772A6E65AC9E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D0C5707C-A6D9-4E98-985C-167076002F8B}">
      <dgm:prSet phldrT="[Text]" custT="1"/>
      <dgm:spPr/>
      <dgm:t>
        <a:bodyPr/>
        <a:lstStyle/>
        <a:p>
          <a:r>
            <a:rPr lang="en-CA" sz="2800" b="1" dirty="0">
              <a:latin typeface="+mn-lt"/>
            </a:rPr>
            <a:t>Searching</a:t>
          </a:r>
        </a:p>
      </dgm:t>
    </dgm:pt>
    <dgm:pt modelId="{C421C5CB-3403-4D50-9593-70589F04D134}" type="parTrans" cxnId="{DB320567-F1D7-4CA8-9E36-A8795EA77981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0D26864F-CF3C-47E1-8041-395C886E000A}" type="sibTrans" cxnId="{DB320567-F1D7-4CA8-9E36-A8795EA77981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39322BAE-6E10-45AD-920D-3060EC8509ED}">
      <dgm:prSet phldrT="[Text]" custT="1"/>
      <dgm:spPr/>
      <dgm:t>
        <a:bodyPr/>
        <a:lstStyle/>
        <a:p>
          <a:r>
            <a:rPr lang="en-CA" sz="2800" b="0" dirty="0">
              <a:latin typeface="+mn-lt"/>
            </a:rPr>
            <a:t> Advanced SEO – Technical SEO, Structured meta data standards</a:t>
          </a:r>
        </a:p>
      </dgm:t>
    </dgm:pt>
    <dgm:pt modelId="{4B98718C-7AB8-4E09-81F7-4D6ED57F407D}" type="parTrans" cxnId="{038C3CD8-149B-482A-B331-0E7C664D83BF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5658E731-E97A-4FBF-B72E-BDDEECD192F8}" type="sibTrans" cxnId="{038C3CD8-149B-482A-B331-0E7C664D83BF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7D4A8601-3910-40B3-979B-766171F4F0B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CA" sz="2800" b="0" dirty="0">
              <a:latin typeface="+mn-lt"/>
            </a:rPr>
            <a:t> Linked open data directories</a:t>
          </a:r>
        </a:p>
      </dgm:t>
    </dgm:pt>
    <dgm:pt modelId="{42595A93-43B1-432B-B6E0-6AA4082DCA22}" type="parTrans" cxnId="{50BDA50C-6EDC-49A9-B7F9-68DEE084D487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2FD95DE6-B257-475B-81FD-38BF48934A78}" type="sibTrans" cxnId="{50BDA50C-6EDC-49A9-B7F9-68DEE084D487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EFB6CC12-5CF8-4003-8638-42A31723C764}" type="pres">
      <dgm:prSet presAssocID="{3A95659F-4C32-4112-879D-75EE7AF601EF}" presName="Name0" presStyleCnt="0">
        <dgm:presLayoutVars>
          <dgm:dir/>
          <dgm:animLvl val="lvl"/>
          <dgm:resizeHandles val="exact"/>
        </dgm:presLayoutVars>
      </dgm:prSet>
      <dgm:spPr/>
    </dgm:pt>
    <dgm:pt modelId="{99C68E4B-BAAF-4364-96BB-2BE6607776CA}" type="pres">
      <dgm:prSet presAssocID="{C729C01A-F028-4A2D-880F-1906E902B7E9}" presName="linNode" presStyleCnt="0"/>
      <dgm:spPr/>
    </dgm:pt>
    <dgm:pt modelId="{C843EF8F-85BD-408E-9E00-6E7100AFE4CA}" type="pres">
      <dgm:prSet presAssocID="{C729C01A-F028-4A2D-880F-1906E902B7E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D0113A8-1DFC-41CB-A442-CF1D0DE490A5}" type="pres">
      <dgm:prSet presAssocID="{C729C01A-F028-4A2D-880F-1906E902B7E9}" presName="descendantText" presStyleLbl="alignAccFollowNode1" presStyleIdx="0" presStyleCnt="4">
        <dgm:presLayoutVars>
          <dgm:bulletEnabled val="1"/>
        </dgm:presLayoutVars>
      </dgm:prSet>
      <dgm:spPr/>
    </dgm:pt>
    <dgm:pt modelId="{04F2D223-5C5E-479C-B17E-087E9BB244A1}" type="pres">
      <dgm:prSet presAssocID="{376CFAD2-6964-4156-B01F-7F9722301ECB}" presName="sp" presStyleCnt="0"/>
      <dgm:spPr/>
    </dgm:pt>
    <dgm:pt modelId="{C0E735FA-FD9E-4082-87D1-AFF5768F1ECE}" type="pres">
      <dgm:prSet presAssocID="{D0C5707C-A6D9-4E98-985C-167076002F8B}" presName="linNode" presStyleCnt="0"/>
      <dgm:spPr/>
    </dgm:pt>
    <dgm:pt modelId="{877F566D-78D0-49FB-8095-65D7A7EC87D7}" type="pres">
      <dgm:prSet presAssocID="{D0C5707C-A6D9-4E98-985C-167076002F8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BB855BF-BDE6-46F5-B14A-75842EB5390D}" type="pres">
      <dgm:prSet presAssocID="{D0C5707C-A6D9-4E98-985C-167076002F8B}" presName="descendantText" presStyleLbl="alignAccFollowNode1" presStyleIdx="1" presStyleCnt="4">
        <dgm:presLayoutVars>
          <dgm:bulletEnabled val="1"/>
        </dgm:presLayoutVars>
      </dgm:prSet>
      <dgm:spPr/>
    </dgm:pt>
    <dgm:pt modelId="{FCA9D4F7-FD92-4801-BD5B-2743459754CC}" type="pres">
      <dgm:prSet presAssocID="{0D26864F-CF3C-47E1-8041-395C886E000A}" presName="sp" presStyleCnt="0"/>
      <dgm:spPr/>
    </dgm:pt>
    <dgm:pt modelId="{D70FE17B-0379-4982-B20A-C3F3422B4C21}" type="pres">
      <dgm:prSet presAssocID="{EF09A800-9562-4532-AD8F-1073B8C9C435}" presName="linNode" presStyleCnt="0"/>
      <dgm:spPr/>
    </dgm:pt>
    <dgm:pt modelId="{8D79ADA8-37D4-4A9A-AA99-73A01A1D7C23}" type="pres">
      <dgm:prSet presAssocID="{EF09A800-9562-4532-AD8F-1073B8C9C43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7E51666-BFC1-4ABB-AAE0-F9E9102B7520}" type="pres">
      <dgm:prSet presAssocID="{EF09A800-9562-4532-AD8F-1073B8C9C435}" presName="descendantText" presStyleLbl="alignAccFollowNode1" presStyleIdx="2" presStyleCnt="4">
        <dgm:presLayoutVars>
          <dgm:bulletEnabled val="1"/>
        </dgm:presLayoutVars>
      </dgm:prSet>
      <dgm:spPr/>
    </dgm:pt>
    <dgm:pt modelId="{05D41167-94B5-47B6-9494-3FD8126D5871}" type="pres">
      <dgm:prSet presAssocID="{09FB351E-8959-490E-A5EB-98127CC7B182}" presName="sp" presStyleCnt="0"/>
      <dgm:spPr/>
    </dgm:pt>
    <dgm:pt modelId="{1622414F-5EE2-41A5-8986-7714FEB879DC}" type="pres">
      <dgm:prSet presAssocID="{6D106361-4881-4407-9439-29406BC42632}" presName="linNode" presStyleCnt="0"/>
      <dgm:spPr/>
    </dgm:pt>
    <dgm:pt modelId="{155892A7-269A-43A6-A64D-B4B2688BBDE2}" type="pres">
      <dgm:prSet presAssocID="{6D106361-4881-4407-9439-29406BC426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C147F42F-42A9-407C-BEA3-AD3EF4E7BEA4}" type="pres">
      <dgm:prSet presAssocID="{6D106361-4881-4407-9439-29406BC426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D8BCAC04-C419-4576-87C8-1D3590DFB961}" type="presOf" srcId="{C729C01A-F028-4A2D-880F-1906E902B7E9}" destId="{C843EF8F-85BD-408E-9E00-6E7100AFE4CA}" srcOrd="0" destOrd="0" presId="urn:microsoft.com/office/officeart/2005/8/layout/vList5"/>
    <dgm:cxn modelId="{09721508-8461-4F15-A958-89071DF24CD5}" type="presOf" srcId="{EF09A800-9562-4532-AD8F-1073B8C9C435}" destId="{8D79ADA8-37D4-4A9A-AA99-73A01A1D7C23}" srcOrd="0" destOrd="0" presId="urn:microsoft.com/office/officeart/2005/8/layout/vList5"/>
    <dgm:cxn modelId="{50BDA50C-6EDC-49A9-B7F9-68DEE084D487}" srcId="{6D106361-4881-4407-9439-29406BC42632}" destId="{7D4A8601-3910-40B3-979B-766171F4F0B0}" srcOrd="0" destOrd="0" parTransId="{42595A93-43B1-432B-B6E0-6AA4082DCA22}" sibTransId="{2FD95DE6-B257-475B-81FD-38BF48934A78}"/>
    <dgm:cxn modelId="{2B1C2A25-4BC0-492C-BF02-1B9F0F58655B}" type="presOf" srcId="{3A95659F-4C32-4112-879D-75EE7AF601EF}" destId="{EFB6CC12-5CF8-4003-8638-42A31723C764}" srcOrd="0" destOrd="0" presId="urn:microsoft.com/office/officeart/2005/8/layout/vList5"/>
    <dgm:cxn modelId="{9AB27F2A-C68F-4A02-80D5-D065ED6C440B}" type="presOf" srcId="{39322BAE-6E10-45AD-920D-3060EC8509ED}" destId="{27E51666-BFC1-4ABB-AAE0-F9E9102B7520}" srcOrd="0" destOrd="0" presId="urn:microsoft.com/office/officeart/2005/8/layout/vList5"/>
    <dgm:cxn modelId="{234D0565-4A61-4C65-BB62-772A6E65AC9E}" srcId="{C729C01A-F028-4A2D-880F-1906E902B7E9}" destId="{EA980DFE-5727-4EDE-A0F3-437D2E3AD5C0}" srcOrd="0" destOrd="0" parTransId="{B19239B3-F113-488B-B284-81AF8F130EFB}" sibTransId="{DE5BF459-9344-457D-807C-03AC7450953C}"/>
    <dgm:cxn modelId="{DB320567-F1D7-4CA8-9E36-A8795EA77981}" srcId="{3A95659F-4C32-4112-879D-75EE7AF601EF}" destId="{D0C5707C-A6D9-4E98-985C-167076002F8B}" srcOrd="1" destOrd="0" parTransId="{C421C5CB-3403-4D50-9593-70589F04D134}" sibTransId="{0D26864F-CF3C-47E1-8041-395C886E000A}"/>
    <dgm:cxn modelId="{0AFEA949-4858-4D5C-B56A-85282328A5FB}" type="presOf" srcId="{6D106361-4881-4407-9439-29406BC42632}" destId="{155892A7-269A-43A6-A64D-B4B2688BBDE2}" srcOrd="0" destOrd="0" presId="urn:microsoft.com/office/officeart/2005/8/layout/vList5"/>
    <dgm:cxn modelId="{477C7257-9438-471B-8CC3-807F2217DD82}" type="presOf" srcId="{7D4A8601-3910-40B3-979B-766171F4F0B0}" destId="{C147F42F-42A9-407C-BEA3-AD3EF4E7BEA4}" srcOrd="0" destOrd="0" presId="urn:microsoft.com/office/officeart/2005/8/layout/vList5"/>
    <dgm:cxn modelId="{C7553778-7789-4D31-9048-EA34C85D88AA}" srcId="{D0C5707C-A6D9-4E98-985C-167076002F8B}" destId="{0AA6E9F7-6EEB-406E-97DE-E136BDC4AB33}" srcOrd="0" destOrd="0" parTransId="{970B84F3-461D-403B-A531-B6A8D2884348}" sibTransId="{45C035AA-C4CD-42F8-A321-1EADDA9A1E34}"/>
    <dgm:cxn modelId="{050B2E85-B2AE-4147-BAB6-04F532380BBF}" type="presOf" srcId="{EA980DFE-5727-4EDE-A0F3-437D2E3AD5C0}" destId="{CD0113A8-1DFC-41CB-A442-CF1D0DE490A5}" srcOrd="0" destOrd="0" presId="urn:microsoft.com/office/officeart/2005/8/layout/vList5"/>
    <dgm:cxn modelId="{29B4F094-67B9-45A6-B1EE-7CCC5752EAAC}" type="presOf" srcId="{D0C5707C-A6D9-4E98-985C-167076002F8B}" destId="{877F566D-78D0-49FB-8095-65D7A7EC87D7}" srcOrd="0" destOrd="0" presId="urn:microsoft.com/office/officeart/2005/8/layout/vList5"/>
    <dgm:cxn modelId="{6E5D6DA3-B8CD-4356-9367-7EE797EFC440}" srcId="{3A95659F-4C32-4112-879D-75EE7AF601EF}" destId="{6D106361-4881-4407-9439-29406BC42632}" srcOrd="3" destOrd="0" parTransId="{716847D5-0A82-458F-B4DC-911514FDC840}" sibTransId="{AC1BA11F-A4A0-4E53-8714-90242AB69368}"/>
    <dgm:cxn modelId="{F1F03EC6-9590-4B9E-8243-B6E20A86EB5B}" type="presOf" srcId="{0AA6E9F7-6EEB-406E-97DE-E136BDC4AB33}" destId="{6BB855BF-BDE6-46F5-B14A-75842EB5390D}" srcOrd="0" destOrd="0" presId="urn:microsoft.com/office/officeart/2005/8/layout/vList5"/>
    <dgm:cxn modelId="{038C3CD8-149B-482A-B331-0E7C664D83BF}" srcId="{EF09A800-9562-4532-AD8F-1073B8C9C435}" destId="{39322BAE-6E10-45AD-920D-3060EC8509ED}" srcOrd="0" destOrd="0" parTransId="{4B98718C-7AB8-4E09-81F7-4D6ED57F407D}" sibTransId="{5658E731-E97A-4FBF-B72E-BDDEECD192F8}"/>
    <dgm:cxn modelId="{5D0955E5-A832-4BED-80CD-1BCACF496FF9}" srcId="{3A95659F-4C32-4112-879D-75EE7AF601EF}" destId="{C729C01A-F028-4A2D-880F-1906E902B7E9}" srcOrd="0" destOrd="0" parTransId="{372CA69A-F95B-41C4-B83C-65EC02B74694}" sibTransId="{376CFAD2-6964-4156-B01F-7F9722301ECB}"/>
    <dgm:cxn modelId="{886D3CF8-E4A2-45C3-9278-E97BD24A8670}" srcId="{3A95659F-4C32-4112-879D-75EE7AF601EF}" destId="{EF09A800-9562-4532-AD8F-1073B8C9C435}" srcOrd="2" destOrd="0" parTransId="{0FAA2A9B-7B21-49DE-9456-E8AF6BEC5154}" sibTransId="{09FB351E-8959-490E-A5EB-98127CC7B182}"/>
    <dgm:cxn modelId="{91862903-4A0E-4FFF-ABC5-EB20AC1D0C3D}" type="presParOf" srcId="{EFB6CC12-5CF8-4003-8638-42A31723C764}" destId="{99C68E4B-BAAF-4364-96BB-2BE6607776CA}" srcOrd="0" destOrd="0" presId="urn:microsoft.com/office/officeart/2005/8/layout/vList5"/>
    <dgm:cxn modelId="{D052757C-3B47-4CE9-82C9-7FDC9C53005A}" type="presParOf" srcId="{99C68E4B-BAAF-4364-96BB-2BE6607776CA}" destId="{C843EF8F-85BD-408E-9E00-6E7100AFE4CA}" srcOrd="0" destOrd="0" presId="urn:microsoft.com/office/officeart/2005/8/layout/vList5"/>
    <dgm:cxn modelId="{3B5881E9-D02F-4039-AD3E-6ECBF16A1BCF}" type="presParOf" srcId="{99C68E4B-BAAF-4364-96BB-2BE6607776CA}" destId="{CD0113A8-1DFC-41CB-A442-CF1D0DE490A5}" srcOrd="1" destOrd="0" presId="urn:microsoft.com/office/officeart/2005/8/layout/vList5"/>
    <dgm:cxn modelId="{340B89E2-FFE3-48E9-B18A-F4CB2195FBA7}" type="presParOf" srcId="{EFB6CC12-5CF8-4003-8638-42A31723C764}" destId="{04F2D223-5C5E-479C-B17E-087E9BB244A1}" srcOrd="1" destOrd="0" presId="urn:microsoft.com/office/officeart/2005/8/layout/vList5"/>
    <dgm:cxn modelId="{56256E06-DA40-474F-8D97-C8FC0E5777C9}" type="presParOf" srcId="{EFB6CC12-5CF8-4003-8638-42A31723C764}" destId="{C0E735FA-FD9E-4082-87D1-AFF5768F1ECE}" srcOrd="2" destOrd="0" presId="urn:microsoft.com/office/officeart/2005/8/layout/vList5"/>
    <dgm:cxn modelId="{EFDD8754-A3A6-4188-950C-04DBFEFD4623}" type="presParOf" srcId="{C0E735FA-FD9E-4082-87D1-AFF5768F1ECE}" destId="{877F566D-78D0-49FB-8095-65D7A7EC87D7}" srcOrd="0" destOrd="0" presId="urn:microsoft.com/office/officeart/2005/8/layout/vList5"/>
    <dgm:cxn modelId="{D2962BF4-7765-46BA-A5F0-E329708994B1}" type="presParOf" srcId="{C0E735FA-FD9E-4082-87D1-AFF5768F1ECE}" destId="{6BB855BF-BDE6-46F5-B14A-75842EB5390D}" srcOrd="1" destOrd="0" presId="urn:microsoft.com/office/officeart/2005/8/layout/vList5"/>
    <dgm:cxn modelId="{B56E94F2-9E4E-4719-BDA7-9E4A42730AC4}" type="presParOf" srcId="{EFB6CC12-5CF8-4003-8638-42A31723C764}" destId="{FCA9D4F7-FD92-4801-BD5B-2743459754CC}" srcOrd="3" destOrd="0" presId="urn:microsoft.com/office/officeart/2005/8/layout/vList5"/>
    <dgm:cxn modelId="{E8527E8F-E292-4250-9F7C-A55E5FB98C26}" type="presParOf" srcId="{EFB6CC12-5CF8-4003-8638-42A31723C764}" destId="{D70FE17B-0379-4982-B20A-C3F3422B4C21}" srcOrd="4" destOrd="0" presId="urn:microsoft.com/office/officeart/2005/8/layout/vList5"/>
    <dgm:cxn modelId="{E6EE3B67-2A25-4ACF-AAB2-AA7204A1E7AB}" type="presParOf" srcId="{D70FE17B-0379-4982-B20A-C3F3422B4C21}" destId="{8D79ADA8-37D4-4A9A-AA99-73A01A1D7C23}" srcOrd="0" destOrd="0" presId="urn:microsoft.com/office/officeart/2005/8/layout/vList5"/>
    <dgm:cxn modelId="{07A5AA38-0ADD-4DA6-814F-019743277E61}" type="presParOf" srcId="{D70FE17B-0379-4982-B20A-C3F3422B4C21}" destId="{27E51666-BFC1-4ABB-AAE0-F9E9102B7520}" srcOrd="1" destOrd="0" presId="urn:microsoft.com/office/officeart/2005/8/layout/vList5"/>
    <dgm:cxn modelId="{1B95A7BE-DE43-47B8-90AF-E160AC1D9CFC}" type="presParOf" srcId="{EFB6CC12-5CF8-4003-8638-42A31723C764}" destId="{05D41167-94B5-47B6-9494-3FD8126D5871}" srcOrd="5" destOrd="0" presId="urn:microsoft.com/office/officeart/2005/8/layout/vList5"/>
    <dgm:cxn modelId="{5041C394-9E79-47D5-86AA-0D8A00889EB5}" type="presParOf" srcId="{EFB6CC12-5CF8-4003-8638-42A31723C764}" destId="{1622414F-5EE2-41A5-8986-7714FEB879DC}" srcOrd="6" destOrd="0" presId="urn:microsoft.com/office/officeart/2005/8/layout/vList5"/>
    <dgm:cxn modelId="{A4DBFFA9-262D-4410-A880-27952621BA00}" type="presParOf" srcId="{1622414F-5EE2-41A5-8986-7714FEB879DC}" destId="{155892A7-269A-43A6-A64D-B4B2688BBDE2}" srcOrd="0" destOrd="0" presId="urn:microsoft.com/office/officeart/2005/8/layout/vList5"/>
    <dgm:cxn modelId="{1869C75A-3C04-4BAF-8706-D8E1C5418BF0}" type="presParOf" srcId="{1622414F-5EE2-41A5-8986-7714FEB879DC}" destId="{C147F42F-42A9-407C-BEA3-AD3EF4E7BE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113A8-1DFC-41CB-A442-CF1D0DE490A5}">
      <dsp:nvSpPr>
        <dsp:cNvPr id="0" name=""/>
        <dsp:cNvSpPr/>
      </dsp:nvSpPr>
      <dsp:spPr>
        <a:xfrm rot="5400000">
          <a:off x="7418927" y="-3137692"/>
          <a:ext cx="901255" cy="74066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800" b="0" kern="1200" dirty="0">
              <a:latin typeface="+mn-lt"/>
            </a:rPr>
            <a:t> Your website</a:t>
          </a:r>
        </a:p>
      </dsp:txBody>
      <dsp:txXfrm rot="-5400000">
        <a:off x="4166235" y="158996"/>
        <a:ext cx="7362644" cy="813263"/>
      </dsp:txXfrm>
    </dsp:sp>
    <dsp:sp modelId="{C843EF8F-85BD-408E-9E00-6E7100AFE4CA}">
      <dsp:nvSpPr>
        <dsp:cNvPr id="0" name=""/>
        <dsp:cNvSpPr/>
      </dsp:nvSpPr>
      <dsp:spPr>
        <a:xfrm>
          <a:off x="0" y="2342"/>
          <a:ext cx="4166235" cy="11265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>
              <a:latin typeface="+mn-lt"/>
            </a:rPr>
            <a:t>Being online</a:t>
          </a:r>
        </a:p>
      </dsp:txBody>
      <dsp:txXfrm>
        <a:off x="54995" y="57337"/>
        <a:ext cx="4056245" cy="1016579"/>
      </dsp:txXfrm>
    </dsp:sp>
    <dsp:sp modelId="{6BB855BF-BDE6-46F5-B14A-75842EB5390D}">
      <dsp:nvSpPr>
        <dsp:cNvPr id="0" name=""/>
        <dsp:cNvSpPr/>
      </dsp:nvSpPr>
      <dsp:spPr>
        <a:xfrm rot="5400000">
          <a:off x="7418927" y="-1954794"/>
          <a:ext cx="901255" cy="7406640"/>
        </a:xfrm>
        <a:prstGeom prst="round2SameRect">
          <a:avLst/>
        </a:prstGeom>
        <a:solidFill>
          <a:schemeClr val="accent4">
            <a:tint val="40000"/>
            <a:alpha val="90000"/>
            <a:hueOff val="702629"/>
            <a:satOff val="32820"/>
            <a:lumOff val="163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702629"/>
              <a:satOff val="32820"/>
              <a:lumOff val="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800" b="0" kern="1200" dirty="0">
              <a:latin typeface="+mn-lt"/>
            </a:rPr>
            <a:t> Search Engine Optimization (SEO) - Keywords</a:t>
          </a:r>
        </a:p>
      </dsp:txBody>
      <dsp:txXfrm rot="-5400000">
        <a:off x="4166235" y="1341894"/>
        <a:ext cx="7362644" cy="813263"/>
      </dsp:txXfrm>
    </dsp:sp>
    <dsp:sp modelId="{877F566D-78D0-49FB-8095-65D7A7EC87D7}">
      <dsp:nvSpPr>
        <dsp:cNvPr id="0" name=""/>
        <dsp:cNvSpPr/>
      </dsp:nvSpPr>
      <dsp:spPr>
        <a:xfrm>
          <a:off x="0" y="1185240"/>
          <a:ext cx="4166235" cy="1126569"/>
        </a:xfrm>
        <a:prstGeom prst="roundRect">
          <a:avLst/>
        </a:prstGeom>
        <a:solidFill>
          <a:schemeClr val="accent4">
            <a:hueOff val="914518"/>
            <a:satOff val="33067"/>
            <a:lumOff val="-1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>
              <a:latin typeface="+mn-lt"/>
            </a:rPr>
            <a:t>Searching</a:t>
          </a:r>
        </a:p>
      </dsp:txBody>
      <dsp:txXfrm>
        <a:off x="54995" y="1240235"/>
        <a:ext cx="4056245" cy="1016579"/>
      </dsp:txXfrm>
    </dsp:sp>
    <dsp:sp modelId="{27E51666-BFC1-4ABB-AAE0-F9E9102B7520}">
      <dsp:nvSpPr>
        <dsp:cNvPr id="0" name=""/>
        <dsp:cNvSpPr/>
      </dsp:nvSpPr>
      <dsp:spPr>
        <a:xfrm rot="5400000">
          <a:off x="7418927" y="-771895"/>
          <a:ext cx="901255" cy="7406640"/>
        </a:xfrm>
        <a:prstGeom prst="round2SameRect">
          <a:avLst/>
        </a:prstGeom>
        <a:solidFill>
          <a:schemeClr val="accent4">
            <a:tint val="40000"/>
            <a:alpha val="90000"/>
            <a:hueOff val="1405259"/>
            <a:satOff val="65640"/>
            <a:lumOff val="326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405259"/>
              <a:satOff val="65640"/>
              <a:lumOff val="32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800" b="0" kern="1200" dirty="0">
              <a:latin typeface="+mn-lt"/>
            </a:rPr>
            <a:t> Advanced SEO – Technical SEO, Structured meta data standards</a:t>
          </a:r>
        </a:p>
      </dsp:txBody>
      <dsp:txXfrm rot="-5400000">
        <a:off x="4166235" y="2524793"/>
        <a:ext cx="7362644" cy="813263"/>
      </dsp:txXfrm>
    </dsp:sp>
    <dsp:sp modelId="{8D79ADA8-37D4-4A9A-AA99-73A01A1D7C23}">
      <dsp:nvSpPr>
        <dsp:cNvPr id="0" name=""/>
        <dsp:cNvSpPr/>
      </dsp:nvSpPr>
      <dsp:spPr>
        <a:xfrm>
          <a:off x="0" y="2368139"/>
          <a:ext cx="4166235" cy="1126569"/>
        </a:xfrm>
        <a:prstGeom prst="roundRect">
          <a:avLst/>
        </a:prstGeom>
        <a:solidFill>
          <a:schemeClr val="accent4">
            <a:hueOff val="1829036"/>
            <a:satOff val="66133"/>
            <a:lumOff val="-2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>
              <a:latin typeface="+mn-lt"/>
            </a:rPr>
            <a:t>Answers</a:t>
          </a:r>
        </a:p>
      </dsp:txBody>
      <dsp:txXfrm>
        <a:off x="54995" y="2423134"/>
        <a:ext cx="4056245" cy="1016579"/>
      </dsp:txXfrm>
    </dsp:sp>
    <dsp:sp modelId="{C147F42F-42A9-407C-BEA3-AD3EF4E7BEA4}">
      <dsp:nvSpPr>
        <dsp:cNvPr id="0" name=""/>
        <dsp:cNvSpPr/>
      </dsp:nvSpPr>
      <dsp:spPr>
        <a:xfrm rot="5400000">
          <a:off x="7418927" y="411002"/>
          <a:ext cx="901255" cy="7406640"/>
        </a:xfrm>
        <a:prstGeom prst="round2SameRect">
          <a:avLst/>
        </a:prstGeom>
        <a:solidFill>
          <a:schemeClr val="accent4">
            <a:tint val="40000"/>
            <a:alpha val="90000"/>
            <a:hueOff val="2107888"/>
            <a:satOff val="98460"/>
            <a:lumOff val="490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2107888"/>
              <a:satOff val="98460"/>
              <a:lumOff val="49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CA" sz="2800" b="0" kern="1200" dirty="0">
              <a:latin typeface="+mn-lt"/>
            </a:rPr>
            <a:t> Linked open data directories</a:t>
          </a:r>
        </a:p>
      </dsp:txBody>
      <dsp:txXfrm rot="-5400000">
        <a:off x="4166235" y="3707690"/>
        <a:ext cx="7362644" cy="813263"/>
      </dsp:txXfrm>
    </dsp:sp>
    <dsp:sp modelId="{155892A7-269A-43A6-A64D-B4B2688BBDE2}">
      <dsp:nvSpPr>
        <dsp:cNvPr id="0" name=""/>
        <dsp:cNvSpPr/>
      </dsp:nvSpPr>
      <dsp:spPr>
        <a:xfrm>
          <a:off x="0" y="3551037"/>
          <a:ext cx="4166235" cy="1126569"/>
        </a:xfrm>
        <a:prstGeom prst="roundRect">
          <a:avLst/>
        </a:prstGeom>
        <a:solidFill>
          <a:schemeClr val="accent4">
            <a:hueOff val="2743554"/>
            <a:satOff val="99200"/>
            <a:lumOff val="-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2800" b="1" kern="1200" dirty="0">
              <a:latin typeface="+mn-lt"/>
            </a:rPr>
            <a:t>Discoverability</a:t>
          </a:r>
        </a:p>
      </dsp:txBody>
      <dsp:txXfrm>
        <a:off x="54995" y="3606032"/>
        <a:ext cx="4056245" cy="1016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D0CD48E-1873-4A8A-8593-4CDC15ACEE7B}" type="datetimeFigureOut">
              <a:rPr lang="en-CA" smtClean="0"/>
              <a:t>2022-01-11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0D491A0-14C7-4EB1-A572-BDE639DAC7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8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36BCEA-3605-4382-8648-861EBD8EEAFF}" type="datetimeFigureOut">
              <a:rPr lang="en-CA" smtClean="0"/>
              <a:t>2022-01-11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079BF4C-B195-47B7-AC08-8FBE53E0CD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2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0" y="1228725"/>
            <a:ext cx="5899150" cy="331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Replace with specific acknowledgement for the presenter</a:t>
            </a:r>
            <a:r>
              <a:rPr lang="en-CA" baseline="0" dirty="0"/>
              <a:t> – </a:t>
            </a:r>
            <a:r>
              <a:rPr lang="en-CA" baseline="0" dirty="0" err="1"/>
              <a:t>ie</a:t>
            </a:r>
            <a:r>
              <a:rPr lang="en-CA" baseline="0" dirty="0"/>
              <a:t> Montreal and workshops location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EBB8B-AEE4-4BC2-B5DB-075F8908323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97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Standard project slide for background and</a:t>
            </a:r>
            <a:r>
              <a:rPr lang="en-CA" baseline="0" dirty="0"/>
              <a:t> promote project website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B9FF-9940-4026-9C12-643C608FB3F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0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Review a report in full – refer them to other </a:t>
            </a:r>
            <a:r>
              <a:rPr lang="en-CA" dirty="0" err="1"/>
              <a:t>soruces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60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10:50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38AA4-4A37-4B59-BFFB-217987D567F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799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Demonstrate </a:t>
            </a:r>
            <a:r>
              <a:rPr lang="en-CA" dirty="0" err="1"/>
              <a:t>DigitalArtsNation</a:t>
            </a:r>
            <a:r>
              <a:rPr lang="en-CA" dirty="0"/>
              <a:t> and </a:t>
            </a:r>
            <a:r>
              <a:rPr lang="en-CA" dirty="0" err="1"/>
              <a:t>ThePitch</a:t>
            </a:r>
            <a:r>
              <a:rPr lang="en-CA" dirty="0"/>
              <a:t>, Strategic Moves – re interplay of Yoast SEO and Text, Images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085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90047" y="1801091"/>
            <a:ext cx="3501953" cy="271556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 baseline="0">
                <a:solidFill>
                  <a:sysClr val="windowText" lastClr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 -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90046" y="4766250"/>
            <a:ext cx="3501954" cy="11493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presenter, company, date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56245" y="6165181"/>
            <a:ext cx="4728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accent6"/>
                </a:solidFill>
              </a:rPr>
              <a:t>License: Creative Commons CC-BY SA 4.0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0B4E58-57C9-460A-9B89-26A94FD87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1" r="1474" b="1913"/>
          <a:stretch/>
        </p:blipFill>
        <p:spPr>
          <a:xfrm>
            <a:off x="207818" y="292709"/>
            <a:ext cx="8354292" cy="5666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668845-A4A1-4E53-AE20-165D4374B66F}"/>
              </a:ext>
            </a:extLst>
          </p:cNvPr>
          <p:cNvSpPr/>
          <p:nvPr userDrawn="1"/>
        </p:nvSpPr>
        <p:spPr>
          <a:xfrm>
            <a:off x="0" y="609599"/>
            <a:ext cx="7356764" cy="141316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P.A.D.E. Beyond Fundamentals</a:t>
            </a:r>
          </a:p>
        </p:txBody>
      </p:sp>
    </p:spTree>
    <p:extLst>
      <p:ext uri="{BB962C8B-B14F-4D97-AF65-F5344CB8AC3E}">
        <p14:creationId xmlns:p14="http://schemas.microsoft.com/office/powerpoint/2010/main" val="22670480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22" y="773908"/>
            <a:ext cx="8320559" cy="2049797"/>
          </a:xfrm>
        </p:spPr>
        <p:txBody>
          <a:bodyPr anchor="t">
            <a:noAutofit/>
          </a:bodyPr>
          <a:lstStyle>
            <a:lvl1pPr algn="l">
              <a:defRPr sz="4800" b="1" baseline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010" y="3468976"/>
            <a:ext cx="8283171" cy="114933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803464" y="6161915"/>
            <a:ext cx="462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License: Creative Commons CC-BY SA 4.0</a:t>
            </a:r>
          </a:p>
        </p:txBody>
      </p:sp>
    </p:spTree>
    <p:extLst>
      <p:ext uri="{BB962C8B-B14F-4D97-AF65-F5344CB8AC3E}">
        <p14:creationId xmlns:p14="http://schemas.microsoft.com/office/powerpoint/2010/main" val="3814052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56C1EF-2C40-437D-A9AF-046B675C3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494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8BD38D2-DCD3-4C00-B148-2DAA9E96D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9867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7759ED-5A49-4884-B6C9-AAC19AF08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360" y="1649896"/>
            <a:ext cx="11092844" cy="448103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28448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EA07877-D153-40B4-83E5-20195F7DD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0414" r="9422" b="5007"/>
          <a:stretch/>
        </p:blipFill>
        <p:spPr>
          <a:xfrm>
            <a:off x="0" y="1477488"/>
            <a:ext cx="12229586" cy="5380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933" y="3387927"/>
            <a:ext cx="9787518" cy="1500188"/>
          </a:xfrm>
        </p:spPr>
        <p:txBody>
          <a:bodyPr anchor="ctr">
            <a:normAutofit/>
          </a:bodyPr>
          <a:lstStyle>
            <a:lvl1pPr>
              <a:lnSpc>
                <a:spcPct val="150000"/>
              </a:lnSpc>
              <a:defRPr sz="440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933" y="4964514"/>
            <a:ext cx="9787518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1199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D160406-9B70-4A73-8BDD-7C7C0A61D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9460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7AE68B5-33EB-4287-AFF1-BE0869FD3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4683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8920C-05FA-43D0-853D-8C367EC680B0}"/>
              </a:ext>
            </a:extLst>
          </p:cNvPr>
          <p:cNvSpPr/>
          <p:nvPr userDrawn="1"/>
        </p:nvSpPr>
        <p:spPr>
          <a:xfrm>
            <a:off x="0" y="1457739"/>
            <a:ext cx="12192000" cy="5400261"/>
          </a:xfrm>
          <a:prstGeom prst="rect">
            <a:avLst/>
          </a:prstGeom>
          <a:solidFill>
            <a:srgbClr val="418AB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362" y="1457739"/>
            <a:ext cx="10940441" cy="471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6599" y="6311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57CBA868-9C9B-436D-8B62-809AF9A24C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212624"/>
            <a:ext cx="2935072" cy="5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39850" indent="-238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eositecheckup.com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eositecheckup.com/seo-audit" TargetMode="Externa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0047" y="1801091"/>
            <a:ext cx="3501953" cy="2715562"/>
          </a:xfrm>
        </p:spPr>
        <p:txBody>
          <a:bodyPr/>
          <a:lstStyle/>
          <a:p>
            <a:r>
              <a:rPr lang="en-US" i="1" dirty="0"/>
              <a:t>Workshop 1</a:t>
            </a:r>
            <a:br>
              <a:rPr lang="en-US" i="1" dirty="0"/>
            </a:br>
            <a:r>
              <a:rPr lang="en-US" dirty="0"/>
              <a:t>Advanced Search Engine Optimization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0046" y="4766250"/>
            <a:ext cx="3501954" cy="1149334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Created and presented by </a:t>
            </a:r>
          </a:p>
          <a:p>
            <a:r>
              <a:rPr lang="en-CA" dirty="0"/>
              <a:t>Inga Petri, Strategic Moves</a:t>
            </a:r>
          </a:p>
          <a:p>
            <a:r>
              <a:rPr lang="en-CA" dirty="0"/>
              <a:t>January 12, 2022</a:t>
            </a:r>
          </a:p>
          <a:p>
            <a:r>
              <a:rPr lang="en-CA" dirty="0"/>
              <a:t>1 pm to 2:15 pm Eastern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0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2424113" algn="l"/>
              </a:tabLst>
            </a:pPr>
            <a:r>
              <a:rPr lang="en-CA" dirty="0"/>
              <a:t>Traditional SEO Keywords </a:t>
            </a:r>
            <a:r>
              <a:rPr lang="en-CA" dirty="0">
                <a:solidFill>
                  <a:schemeClr val="accent6"/>
                </a:solidFill>
              </a:rPr>
              <a:t>Coded for Search Engines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95712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/>
              <a:t>URL (uniform resource locator) = web address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Use words not acronyms or numbers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/>
              <a:t>URL page names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Each service / product / experience on own page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Use relevant keywords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/>
              <a:t>Title tags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Appears on browser tab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Search engine / Facebook uses them as the header in search listing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457738"/>
            <a:ext cx="5682641" cy="5219291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 startAt="4"/>
            </a:pPr>
            <a:r>
              <a:rPr lang="en-CA" dirty="0"/>
              <a:t>Headlines (h1 tag sets content)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 startAt="4"/>
            </a:pPr>
            <a:r>
              <a:rPr lang="en-CA" dirty="0"/>
              <a:t>Image Alt tags 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Use the “image ALT” text for keyword-rich descriptive text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 startAt="4"/>
            </a:pPr>
            <a:r>
              <a:rPr lang="en-CA" dirty="0"/>
              <a:t>Description meta tag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This is a real summary sentence for a specific page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Search engines, and other sites, can use them in result displays</a:t>
            </a:r>
          </a:p>
          <a:p>
            <a:pPr>
              <a:lnSpc>
                <a:spcPct val="110000"/>
              </a:lnSpc>
            </a:pPr>
            <a:endParaRPr lang="en-CA" dirty="0"/>
          </a:p>
          <a:p>
            <a:pPr>
              <a:lnSpc>
                <a:spcPct val="110000"/>
              </a:lnSpc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CBDF-E83B-4CB5-B33F-0347BA26AAC5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2550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Technical SEO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3362" y="1457739"/>
            <a:ext cx="11404390" cy="4719224"/>
          </a:xfrm>
        </p:spPr>
        <p:txBody>
          <a:bodyPr>
            <a:normAutofit/>
          </a:bodyPr>
          <a:lstStyle/>
          <a:p>
            <a:r>
              <a:rPr lang="en-CA" dirty="0"/>
              <a:t>Backlinks - Link to other websites, trusted sites link to yours</a:t>
            </a:r>
          </a:p>
          <a:p>
            <a:r>
              <a:rPr lang="en-CA" dirty="0"/>
              <a:t>Internal links</a:t>
            </a:r>
          </a:p>
          <a:p>
            <a:r>
              <a:rPr lang="en-CA" dirty="0"/>
              <a:t>Fast load times (no high res images, no </a:t>
            </a:r>
            <a:r>
              <a:rPr lang="en-CA" dirty="0" err="1"/>
              <a:t>autoplay</a:t>
            </a:r>
            <a:r>
              <a:rPr lang="en-CA" dirty="0"/>
              <a:t> videos)</a:t>
            </a:r>
          </a:p>
          <a:p>
            <a:r>
              <a:rPr lang="en-CA" dirty="0"/>
              <a:t>SSL encryption (secure socket layer) http</a:t>
            </a:r>
            <a:r>
              <a:rPr lang="en-CA" dirty="0">
                <a:solidFill>
                  <a:srgbClr val="FF0000"/>
                </a:solidFill>
              </a:rPr>
              <a:t>s</a:t>
            </a:r>
            <a:r>
              <a:rPr lang="en-CA" dirty="0"/>
              <a:t>://</a:t>
            </a:r>
          </a:p>
          <a:p>
            <a:r>
              <a:rPr lang="en-CA" dirty="0"/>
              <a:t>Sitemap.xml </a:t>
            </a:r>
          </a:p>
          <a:p>
            <a:r>
              <a:rPr lang="en-CA" dirty="0"/>
              <a:t>Robot.txt</a:t>
            </a:r>
          </a:p>
          <a:p>
            <a:r>
              <a:rPr lang="en-CA" dirty="0"/>
              <a:t>Set up web analytics and monitor and adjust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CBDF-E83B-4CB5-B33F-0347BA26AAC5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8917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Moving from searching to discovering</a:t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354668"/>
            <a:ext cx="7341604" cy="4754563"/>
          </a:xfr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667000" y="2528048"/>
            <a:ext cx="7140388" cy="2245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359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From searching to getting 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13</a:t>
            </a:fld>
            <a:endParaRPr lang="en-CA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288562"/>
            <a:ext cx="7843838" cy="5287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657048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83916-21B1-4694-A053-5B968F1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/>
              <a:t>Advanced SEO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61E1-95C5-49A5-B783-3D0C718EB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2" y="1457739"/>
            <a:ext cx="10940441" cy="4719224"/>
          </a:xfrm>
        </p:spPr>
        <p:txBody>
          <a:bodyPr/>
          <a:lstStyle/>
          <a:p>
            <a:r>
              <a:rPr lang="en-CA" dirty="0"/>
              <a:t>Semantic web – web of data	</a:t>
            </a:r>
          </a:p>
          <a:p>
            <a:pPr lvl="1"/>
            <a:r>
              <a:rPr lang="en-CA" dirty="0"/>
              <a:t>Semantic simply refers to the meaning of a word, text or phrase.</a:t>
            </a:r>
          </a:p>
          <a:p>
            <a:pPr lvl="1"/>
            <a:r>
              <a:rPr lang="en-CA" dirty="0"/>
              <a:t>Become the answers</a:t>
            </a:r>
          </a:p>
          <a:p>
            <a:pPr lvl="1"/>
            <a:r>
              <a:rPr lang="en-CA" dirty="0"/>
              <a:t>Enables the </a:t>
            </a:r>
            <a:r>
              <a:rPr lang="en-CA" dirty="0" err="1"/>
              <a:t>speakable</a:t>
            </a:r>
            <a:r>
              <a:rPr lang="en-CA" dirty="0"/>
              <a:t> web</a:t>
            </a:r>
          </a:p>
          <a:p>
            <a:r>
              <a:rPr lang="en-CA" dirty="0"/>
              <a:t>Structured Data – schema.org for search engines</a:t>
            </a:r>
          </a:p>
          <a:p>
            <a:pPr lvl="1"/>
            <a:r>
              <a:rPr lang="en-CA" dirty="0"/>
              <a:t>Standardized protocols and meta-data tags that allow them to consistently and reliably understand the content of websites and use it to provide answers</a:t>
            </a:r>
          </a:p>
          <a:p>
            <a:pPr lvl="1"/>
            <a:r>
              <a:rPr lang="en-CA" dirty="0"/>
              <a:t>Google Events</a:t>
            </a:r>
          </a:p>
          <a:p>
            <a:r>
              <a:rPr lang="en-CA" dirty="0"/>
              <a:t>Discoverability</a:t>
            </a:r>
          </a:p>
          <a:p>
            <a:pPr lvl="1"/>
            <a:r>
              <a:rPr lang="en-CA" dirty="0"/>
              <a:t>The capacity to be found – enhanced by supplying structured data in a standardized way so machines can read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2474-C4D2-4F9C-8D0A-C98D567B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496134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6681" y="4327557"/>
            <a:ext cx="4626321" cy="162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CDBF55A-E162-45D1-8A40-EB578FC7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/>
          </a:bodyPr>
          <a:lstStyle/>
          <a:p>
            <a:r>
              <a:rPr lang="en-CA" dirty="0"/>
              <a:t>LET’S STAY IN TOUCH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D96F6F-5F89-4438-AB88-E3F123189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750" y="2250469"/>
            <a:ext cx="5360988" cy="392649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Inga Petri</a:t>
            </a:r>
          </a:p>
          <a:p>
            <a:pPr marL="0" indent="0">
              <a:buNone/>
            </a:pPr>
            <a:r>
              <a:rPr lang="en-CA" sz="2400" dirty="0"/>
              <a:t>Strategic Moves </a:t>
            </a:r>
          </a:p>
          <a:p>
            <a:pPr marL="0" indent="0">
              <a:buNone/>
            </a:pPr>
            <a:r>
              <a:rPr lang="en-CA" sz="2400" dirty="0"/>
              <a:t>Whitehorse, Yukon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www.strategicmoves.ca	 </a:t>
            </a:r>
          </a:p>
          <a:p>
            <a:pPr marL="0" indent="0">
              <a:buNone/>
            </a:pPr>
            <a:r>
              <a:rPr lang="en-CA" sz="2400" dirty="0"/>
              <a:t>ipetri@strategicmoves.ca	</a:t>
            </a:r>
          </a:p>
          <a:p>
            <a:pPr marL="0" indent="0">
              <a:buNone/>
            </a:pPr>
            <a:r>
              <a:rPr lang="en-CA" sz="2400" dirty="0"/>
              <a:t>613.558.8433 (mobile, Canada-wide)</a:t>
            </a:r>
          </a:p>
          <a:p>
            <a:pPr marL="0" indent="0">
              <a:buNone/>
            </a:pPr>
            <a:r>
              <a:rPr lang="en-CA" sz="2400" dirty="0"/>
              <a:t>@ipetri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15</a:t>
            </a:fld>
            <a:endParaRPr lang="en-CA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4AC2D96-AF21-4F39-A9A3-06783EB2D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>
          <a:xfrm>
            <a:off x="7291127" y="2250470"/>
            <a:ext cx="2772295" cy="3133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399"/>
            <a:ext cx="12191999" cy="5288973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/>
              <a:t>We live on the traditional territories of many Indigenous peoples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/>
              <a:t>who have cared for this land since time immemorial.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6"/>
                </a:solidFill>
              </a:rPr>
              <a:t>Specifically, t</a:t>
            </a:r>
            <a:r>
              <a:rPr lang="en-US" sz="2400" i="0" dirty="0">
                <a:solidFill>
                  <a:schemeClr val="accent6"/>
                </a:solidFill>
                <a:effectLst/>
              </a:rPr>
              <a:t>he Oneida and Chippewa Nations of the Thames, Kettle Point and Stony Point, and the Saugeen and Munsee Delaware Nations, are the traditional custodians of the land from which </a:t>
            </a:r>
            <a:r>
              <a:rPr lang="en-US" sz="2400" i="0" dirty="0" err="1">
                <a:solidFill>
                  <a:schemeClr val="accent6"/>
                </a:solidFill>
                <a:effectLst/>
              </a:rPr>
              <a:t>SpringWorks</a:t>
            </a:r>
            <a:r>
              <a:rPr lang="en-US" sz="2400" i="0" dirty="0">
                <a:solidFill>
                  <a:schemeClr val="accent6"/>
                </a:solidFill>
                <a:effectLst/>
              </a:rPr>
              <a:t>/Hermione Presents operates.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Strategic Moves operates on the Traditional Territories of the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 err="1">
                <a:solidFill>
                  <a:schemeClr val="accent6"/>
                </a:solidFill>
              </a:rPr>
              <a:t>Ta’an</a:t>
            </a:r>
            <a:r>
              <a:rPr lang="en-CA" sz="2400" dirty="0">
                <a:solidFill>
                  <a:schemeClr val="accent6"/>
                </a:solidFill>
              </a:rPr>
              <a:t> </a:t>
            </a:r>
            <a:r>
              <a:rPr lang="en-CA" sz="2400" dirty="0" err="1">
                <a:solidFill>
                  <a:schemeClr val="accent6"/>
                </a:solidFill>
              </a:rPr>
              <a:t>Kwäch’än</a:t>
            </a:r>
            <a:r>
              <a:rPr lang="en-CA" sz="2400" dirty="0">
                <a:solidFill>
                  <a:schemeClr val="accent6"/>
                </a:solidFill>
              </a:rPr>
              <a:t> Council and </a:t>
            </a:r>
            <a:r>
              <a:rPr lang="en-CA" sz="2400" dirty="0" err="1">
                <a:solidFill>
                  <a:schemeClr val="accent6"/>
                </a:solidFill>
              </a:rPr>
              <a:t>Kwanlin</a:t>
            </a:r>
            <a:r>
              <a:rPr lang="en-CA" sz="2400" dirty="0">
                <a:solidFill>
                  <a:schemeClr val="accent6"/>
                </a:solidFill>
              </a:rPr>
              <a:t> Dün First Nation,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self-governing nations that negotiated modern treaties (2002; 2005)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under the Umbrella Final Agreement between the 14 Yukon First Nations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and the Governments of Canada and Yukon.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85807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3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07E97-B087-4612-93DA-F57C8A2E125E}"/>
              </a:ext>
            </a:extLst>
          </p:cNvPr>
          <p:cNvSpPr/>
          <p:nvPr/>
        </p:nvSpPr>
        <p:spPr>
          <a:xfrm>
            <a:off x="12000" y="1458434"/>
            <a:ext cx="12168000" cy="4734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593C6F-A8AE-4176-9070-FF9622DA6C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24733"/>
          <a:stretch/>
        </p:blipFill>
        <p:spPr>
          <a:xfrm>
            <a:off x="602753" y="1204333"/>
            <a:ext cx="6096000" cy="3992136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8212F05-69B3-4DD3-82A8-3A4DA47AE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05" y="3081692"/>
            <a:ext cx="4514568" cy="9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973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P.A.D.E Workshop Series (2021 –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Fundamentals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Assessment: October 18 or 23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Website content: October 25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Social media content: November 1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Mastering Google: November 29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Review/Practice: December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Beyond Fundamentals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accent6"/>
                </a:solidFill>
              </a:rPr>
              <a:t>Assess Advanced SEO: January 12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/>
              <a:t>Machine-readable content: January 15 or 19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 err="1"/>
              <a:t>Wikidata</a:t>
            </a:r>
            <a:r>
              <a:rPr lang="en-CA" dirty="0"/>
              <a:t>: January 26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/>
              <a:t>Review/Practice: </a:t>
            </a:r>
          </a:p>
          <a:p>
            <a:pPr marL="309563" lvl="1" indent="0" defTabSz="803275">
              <a:buNone/>
            </a:pPr>
            <a:r>
              <a:rPr lang="en-CA" dirty="0"/>
              <a:t>	January 29 or February 2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4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13359" y="4417346"/>
            <a:ext cx="10744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ctr">
              <a:buFont typeface="Wingdings" panose="05000000000000000000" pitchFamily="2" charset="2"/>
              <a:buChar char="§"/>
            </a:pPr>
            <a:r>
              <a:rPr lang="en-CA" sz="2800" b="1" dirty="0">
                <a:solidFill>
                  <a:schemeClr val="accent6"/>
                </a:solidFill>
              </a:rPr>
              <a:t>Digital Business / Revenue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/>
              <a:t>Digital Value Chain: February 16 or 19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/>
              <a:t>Hybrid Business Models: February 23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/>
              <a:t>Digital Business Tools / Revenue Streams: March 9</a:t>
            </a:r>
          </a:p>
        </p:txBody>
      </p:sp>
      <p:pic>
        <p:nvPicPr>
          <p:cNvPr id="8" name="Picture 7" descr="Company name&#10;&#10;Description automatically generated">
            <a:extLst>
              <a:ext uri="{FF2B5EF4-FFF2-40B4-BE49-F238E27FC236}">
                <a16:creationId xmlns:a16="http://schemas.microsoft.com/office/drawing/2014/main" id="{AA99EC24-16FE-4486-BE23-87CB19716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7" y="241017"/>
            <a:ext cx="2893934" cy="5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455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284A-559A-43AE-95C5-84DE126D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 anchor="ctr">
            <a:normAutofit/>
          </a:bodyPr>
          <a:lstStyle/>
          <a:p>
            <a:r>
              <a:rPr lang="en-CA"/>
              <a:t>Homework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075FF-B771-4AF8-9329-EF46E024F8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66599" y="6311904"/>
            <a:ext cx="2743200" cy="365125"/>
          </a:xfrm>
        </p:spPr>
        <p:txBody>
          <a:bodyPr anchor="ctr">
            <a:normAutofit/>
          </a:bodyPr>
          <a:lstStyle/>
          <a:p>
            <a:fld id="{7822AFE4-5680-4571-A999-D998AD940D14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0B353E-9F28-4B7A-B3F7-14FD81CD0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0" y="1649896"/>
            <a:ext cx="11092844" cy="44810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Go to </a:t>
            </a:r>
            <a:r>
              <a:rPr lang="en-CA" dirty="0">
                <a:hlinkClick r:id="rId2"/>
              </a:rPr>
              <a:t>https://seositecheckup.com/</a:t>
            </a:r>
            <a:r>
              <a:rPr lang="en-CA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Enter your website </a:t>
            </a:r>
            <a:r>
              <a:rPr lang="en-CA" dirty="0" err="1"/>
              <a:t>url</a:t>
            </a:r>
            <a:r>
              <a:rPr lang="en-CA" dirty="0"/>
              <a:t> in the open field and click on Checkup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Wait for the report, save it, read it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02988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From Search to Discoverability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6</a:t>
            </a:fld>
            <a:endParaRPr lang="en-CA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2092765-2733-4E73-B6C6-37782F5E0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04259"/>
              </p:ext>
            </p:extLst>
          </p:nvPr>
        </p:nvGraphicFramePr>
        <p:xfrm>
          <a:off x="436563" y="1497013"/>
          <a:ext cx="1157287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29295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 Search engine rankings of web pages thrive on content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3362" y="1457739"/>
            <a:ext cx="11404390" cy="4719224"/>
          </a:xfrm>
        </p:spPr>
        <p:txBody>
          <a:bodyPr>
            <a:normAutofit/>
          </a:bodyPr>
          <a:lstStyle/>
          <a:p>
            <a:r>
              <a:rPr lang="en-CA" dirty="0"/>
              <a:t>Consistent publishing of high quality content</a:t>
            </a:r>
          </a:p>
          <a:p>
            <a:r>
              <a:rPr lang="en-CA" dirty="0"/>
              <a:t>Niche expertise</a:t>
            </a:r>
          </a:p>
          <a:p>
            <a:r>
              <a:rPr lang="en-CA" dirty="0"/>
              <a:t>User engagement</a:t>
            </a:r>
          </a:p>
          <a:p>
            <a:r>
              <a:rPr lang="en-CA" dirty="0"/>
              <a:t>Mobile optimised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Next – voice-based web assistants will increase in dominance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CBDF-E83B-4CB5-B33F-0347BA26AAC5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0441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13" y="1828800"/>
            <a:ext cx="4016053" cy="4152112"/>
          </a:xfr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18" y="509156"/>
            <a:ext cx="4090753" cy="60297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035277" y="783771"/>
            <a:ext cx="5441655" cy="326711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30783" y="3449783"/>
            <a:ext cx="2202873" cy="82088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t>8</a:t>
            </a:fld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091" y="509157"/>
            <a:ext cx="5409622" cy="989541"/>
          </a:xfrm>
        </p:spPr>
        <p:txBody>
          <a:bodyPr>
            <a:normAutofit/>
          </a:bodyPr>
          <a:lstStyle/>
          <a:p>
            <a:r>
              <a:rPr lang="en-CA" dirty="0"/>
              <a:t>Website info determines search result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87561" y="952430"/>
            <a:ext cx="5330650" cy="3245944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5768" y="6221751"/>
            <a:ext cx="4596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9563" lvl="1" indent="0">
              <a:buNone/>
            </a:pPr>
            <a:r>
              <a:rPr lang="en-CA" dirty="0">
                <a:hlinkClick r:id="rId5"/>
              </a:rPr>
              <a:t>https://seositecheckup.com/seo-audit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9863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accent4"/>
                </a:solidFill>
              </a:rPr>
              <a:t>Keywords rule – per page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95712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CA" dirty="0"/>
              <a:t>Domain name URL use real words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CA" dirty="0"/>
              <a:t>URL page names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CA" dirty="0"/>
              <a:t>Title tags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CA" dirty="0"/>
              <a:t>Headlines (h1, h2 …)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 startAt="5"/>
            </a:pPr>
            <a:r>
              <a:rPr lang="en-CA" dirty="0"/>
              <a:t>Image Alt tags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 startAt="5"/>
            </a:pPr>
            <a:r>
              <a:rPr lang="en-CA" dirty="0"/>
              <a:t>Description meta tag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endParaRPr lang="en-CA" dirty="0"/>
          </a:p>
          <a:p>
            <a:pPr lvl="1">
              <a:lnSpc>
                <a:spcPct val="170000"/>
              </a:lnSpc>
            </a:pPr>
            <a:endParaRPr lang="en-CA" dirty="0"/>
          </a:p>
          <a:p>
            <a:pPr lvl="1">
              <a:lnSpc>
                <a:spcPct val="170000"/>
              </a:lnSpc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0337" y="1635437"/>
            <a:ext cx="5738304" cy="460173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CA" dirty="0">
                <a:solidFill>
                  <a:schemeClr val="tx1"/>
                </a:solidFill>
              </a:rPr>
              <a:t>Suggested keyword formula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6"/>
                </a:solidFill>
              </a:rPr>
              <a:t>Your town, province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1"/>
                </a:solidFill>
              </a:rPr>
              <a:t>Performing arts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1"/>
                </a:solidFill>
              </a:rPr>
              <a:t>Entertainment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1"/>
                </a:solidFill>
              </a:rPr>
              <a:t>Music </a:t>
            </a:r>
          </a:p>
          <a:p>
            <a:pPr lvl="1">
              <a:lnSpc>
                <a:spcPct val="110000"/>
              </a:lnSpc>
            </a:pPr>
            <a:r>
              <a:rPr lang="en-CA" dirty="0">
                <a:solidFill>
                  <a:schemeClr val="accent1"/>
                </a:solidFill>
              </a:rPr>
              <a:t>Potentially include genres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1"/>
                </a:solidFill>
              </a:rPr>
              <a:t>Theatre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1"/>
                </a:solidFill>
              </a:rPr>
              <a:t>Dance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4">
                    <a:lumMod val="75000"/>
                  </a:schemeClr>
                </a:solidFill>
              </a:rPr>
              <a:t>Concerts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4">
                    <a:lumMod val="75000"/>
                  </a:schemeClr>
                </a:solidFill>
              </a:rPr>
              <a:t>Show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4">
                    <a:lumMod val="75000"/>
                  </a:schemeClr>
                </a:solidFill>
              </a:rPr>
              <a:t>Play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4">
                    <a:lumMod val="75000"/>
                  </a:schemeClr>
                </a:solidFill>
              </a:rPr>
              <a:t>Performance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</a:rPr>
              <a:t>Bands/Artists names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3"/>
                </a:solidFill>
              </a:rPr>
              <a:t>Play title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4"/>
                </a:solidFill>
              </a:rPr>
              <a:t>Known parts of show (e.g. Shakespeare)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CBDF-E83B-4CB5-B33F-0347BA26AAC5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4265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" grpId="0" uiExpand="1" build="p"/>
    </p:bldLst>
  </p:timing>
</p:sld>
</file>

<file path=ppt/theme/theme1.xml><?xml version="1.0" encoding="utf-8"?>
<a:theme xmlns:a="http://schemas.openxmlformats.org/drawingml/2006/main" name="MBT_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">
      <a:majorFont>
        <a:latin typeface="Bahnschrift SemiBold"/>
        <a:ea typeface=""/>
        <a:cs typeface=""/>
      </a:majorFont>
      <a:minorFont>
        <a:latin typeface="Corbe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T_Template" id="{C85D3E76-2F5C-415D-9CCC-14472F4D8187}" vid="{06612D6B-7657-47F7-BD84-CDB17EBA50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MBT_Template</Template>
  <TotalTime>3820</TotalTime>
  <Words>762</Words>
  <Application>Microsoft Office PowerPoint</Application>
  <PresentationFormat>Widescreen</PresentationFormat>
  <Paragraphs>149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Bahnschrift</vt:lpstr>
      <vt:lpstr>Bahnschrift SemiBold</vt:lpstr>
      <vt:lpstr>Calibri</vt:lpstr>
      <vt:lpstr>Corbel</vt:lpstr>
      <vt:lpstr>Tahoma</vt:lpstr>
      <vt:lpstr>Wingdings</vt:lpstr>
      <vt:lpstr>MBT_Template</vt:lpstr>
      <vt:lpstr>Workshop 1 Advanced Search Engine Optimization</vt:lpstr>
      <vt:lpstr>PowerPoint Presentation</vt:lpstr>
      <vt:lpstr>PowerPoint Presentation</vt:lpstr>
      <vt:lpstr>P.A.D.E Workshop Series (2021 – 2022)</vt:lpstr>
      <vt:lpstr>Homework Review</vt:lpstr>
      <vt:lpstr>From Search to Discoverability</vt:lpstr>
      <vt:lpstr> Search engine rankings of web pages thrive on content</vt:lpstr>
      <vt:lpstr>Website info determines search result</vt:lpstr>
      <vt:lpstr>Keywords rule – per page</vt:lpstr>
      <vt:lpstr>Traditional SEO Keywords Coded for Search Engines</vt:lpstr>
      <vt:lpstr>Technical SEO</vt:lpstr>
      <vt:lpstr>Moving from searching to discovering </vt:lpstr>
      <vt:lpstr>From searching to getting answers</vt:lpstr>
      <vt:lpstr>Advanced SEO</vt:lpstr>
      <vt:lpstr>LET’S STAY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 Meeting   August 28, 2019</dc:title>
  <dc:creator>Inga Petri</dc:creator>
  <cp:lastModifiedBy>Inga Petri</cp:lastModifiedBy>
  <cp:revision>455</cp:revision>
  <cp:lastPrinted>2020-11-04T19:45:39Z</cp:lastPrinted>
  <dcterms:created xsi:type="dcterms:W3CDTF">2019-08-28T07:37:23Z</dcterms:created>
  <dcterms:modified xsi:type="dcterms:W3CDTF">2022-01-12T05:50:09Z</dcterms:modified>
</cp:coreProperties>
</file>