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402" r:id="rId2"/>
    <p:sldId id="403" r:id="rId3"/>
    <p:sldId id="404" r:id="rId4"/>
    <p:sldId id="405" r:id="rId5"/>
    <p:sldId id="329" r:id="rId6"/>
    <p:sldId id="317" r:id="rId7"/>
    <p:sldId id="396" r:id="rId8"/>
    <p:sldId id="395" r:id="rId9"/>
    <p:sldId id="394" r:id="rId10"/>
    <p:sldId id="397" r:id="rId11"/>
    <p:sldId id="406" r:id="rId12"/>
    <p:sldId id="325" r:id="rId13"/>
    <p:sldId id="389" r:id="rId14"/>
    <p:sldId id="385" r:id="rId15"/>
    <p:sldId id="386" r:id="rId16"/>
    <p:sldId id="387" r:id="rId17"/>
    <p:sldId id="307" r:id="rId18"/>
    <p:sldId id="401" r:id="rId19"/>
    <p:sldId id="407" r:id="rId20"/>
    <p:sldId id="273" r:id="rId2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86320" autoAdjust="0"/>
  </p:normalViewPr>
  <p:slideViewPr>
    <p:cSldViewPr snapToGrid="0">
      <p:cViewPr>
        <p:scale>
          <a:sx n="89" d="100"/>
          <a:sy n="89" d="100"/>
        </p:scale>
        <p:origin x="144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9C839-2B27-49EB-9F32-FF46BFEF94D9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1307DF4-3921-40DA-A028-B41EBD507668}">
      <dgm:prSet phldrT="[Text]"/>
      <dgm:spPr/>
      <dgm:t>
        <a:bodyPr/>
        <a:lstStyle/>
        <a:p>
          <a:r>
            <a:rPr lang="en-CA" dirty="0" err="1"/>
            <a:t>Vendeur</a:t>
          </a:r>
          <a:endParaRPr lang="en-CA" dirty="0"/>
        </a:p>
      </dgm:t>
    </dgm:pt>
    <dgm:pt modelId="{93E8459C-9341-497D-AB6C-98C17F1A2C68}" type="parTrans" cxnId="{93D39EC4-1B38-49AB-986B-6FBC77522955}">
      <dgm:prSet/>
      <dgm:spPr/>
      <dgm:t>
        <a:bodyPr/>
        <a:lstStyle/>
        <a:p>
          <a:endParaRPr lang="en-CA"/>
        </a:p>
      </dgm:t>
    </dgm:pt>
    <dgm:pt modelId="{496681E3-10AF-4D74-A892-3E60ACD61436}" type="sibTrans" cxnId="{93D39EC4-1B38-49AB-986B-6FBC77522955}">
      <dgm:prSet/>
      <dgm:spPr/>
      <dgm:t>
        <a:bodyPr/>
        <a:lstStyle/>
        <a:p>
          <a:endParaRPr lang="en-CA"/>
        </a:p>
      </dgm:t>
    </dgm:pt>
    <dgm:pt modelId="{20EBE069-425B-404F-A105-A1B2793809AC}">
      <dgm:prSet phldrT="[Text]"/>
      <dgm:spPr/>
      <dgm:t>
        <a:bodyPr/>
        <a:lstStyle/>
        <a:p>
          <a:r>
            <a:rPr lang="en-CA" dirty="0" err="1"/>
            <a:t>Acheteur</a:t>
          </a:r>
          <a:endParaRPr lang="en-CA" dirty="0"/>
        </a:p>
      </dgm:t>
    </dgm:pt>
    <dgm:pt modelId="{299DA561-FD99-4028-8C6E-03F5D5A22541}" type="parTrans" cxnId="{80A8329B-D953-4834-80EE-26576DA5F98E}">
      <dgm:prSet/>
      <dgm:spPr/>
      <dgm:t>
        <a:bodyPr/>
        <a:lstStyle/>
        <a:p>
          <a:endParaRPr lang="en-CA"/>
        </a:p>
      </dgm:t>
    </dgm:pt>
    <dgm:pt modelId="{47B83427-0D39-4C57-B1D1-452C96CA824D}" type="sibTrans" cxnId="{80A8329B-D953-4834-80EE-26576DA5F98E}">
      <dgm:prSet/>
      <dgm:spPr/>
      <dgm:t>
        <a:bodyPr/>
        <a:lstStyle/>
        <a:p>
          <a:endParaRPr lang="en-CA"/>
        </a:p>
      </dgm:t>
    </dgm:pt>
    <dgm:pt modelId="{D9CDF3C1-609F-4C88-8931-877FD05BE312}" type="pres">
      <dgm:prSet presAssocID="{91E9C839-2B27-49EB-9F32-FF46BFEF94D9}" presName="diagram" presStyleCnt="0">
        <dgm:presLayoutVars>
          <dgm:dir/>
          <dgm:resizeHandles val="exact"/>
        </dgm:presLayoutVars>
      </dgm:prSet>
      <dgm:spPr/>
    </dgm:pt>
    <dgm:pt modelId="{F02418C9-B6C2-43F2-A33A-2090705D022C}" type="pres">
      <dgm:prSet presAssocID="{21307DF4-3921-40DA-A028-B41EBD507668}" presName="arrow" presStyleLbl="node1" presStyleIdx="0" presStyleCnt="2">
        <dgm:presLayoutVars>
          <dgm:bulletEnabled val="1"/>
        </dgm:presLayoutVars>
      </dgm:prSet>
      <dgm:spPr/>
    </dgm:pt>
    <dgm:pt modelId="{3AC998E6-75F9-4AE4-BE96-1B56207356EE}" type="pres">
      <dgm:prSet presAssocID="{20EBE069-425B-404F-A105-A1B2793809A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B305697-C28C-4E10-8289-E61BD285E2A1}" type="presOf" srcId="{91E9C839-2B27-49EB-9F32-FF46BFEF94D9}" destId="{D9CDF3C1-609F-4C88-8931-877FD05BE312}" srcOrd="0" destOrd="0" presId="urn:microsoft.com/office/officeart/2005/8/layout/arrow5"/>
    <dgm:cxn modelId="{80A8329B-D953-4834-80EE-26576DA5F98E}" srcId="{91E9C839-2B27-49EB-9F32-FF46BFEF94D9}" destId="{20EBE069-425B-404F-A105-A1B2793809AC}" srcOrd="1" destOrd="0" parTransId="{299DA561-FD99-4028-8C6E-03F5D5A22541}" sibTransId="{47B83427-0D39-4C57-B1D1-452C96CA824D}"/>
    <dgm:cxn modelId="{C13FC1C2-92B7-42A3-B958-73D220F4AB36}" type="presOf" srcId="{21307DF4-3921-40DA-A028-B41EBD507668}" destId="{F02418C9-B6C2-43F2-A33A-2090705D022C}" srcOrd="0" destOrd="0" presId="urn:microsoft.com/office/officeart/2005/8/layout/arrow5"/>
    <dgm:cxn modelId="{93D39EC4-1B38-49AB-986B-6FBC77522955}" srcId="{91E9C839-2B27-49EB-9F32-FF46BFEF94D9}" destId="{21307DF4-3921-40DA-A028-B41EBD507668}" srcOrd="0" destOrd="0" parTransId="{93E8459C-9341-497D-AB6C-98C17F1A2C68}" sibTransId="{496681E3-10AF-4D74-A892-3E60ACD61436}"/>
    <dgm:cxn modelId="{ABE119E6-05DB-4BE6-AA54-BC0ACF01C550}" type="presOf" srcId="{20EBE069-425B-404F-A105-A1B2793809AC}" destId="{3AC998E6-75F9-4AE4-BE96-1B56207356EE}" srcOrd="0" destOrd="0" presId="urn:microsoft.com/office/officeart/2005/8/layout/arrow5"/>
    <dgm:cxn modelId="{675E1CCD-7900-4BC3-8EE5-EFDC43A53397}" type="presParOf" srcId="{D9CDF3C1-609F-4C88-8931-877FD05BE312}" destId="{F02418C9-B6C2-43F2-A33A-2090705D022C}" srcOrd="0" destOrd="0" presId="urn:microsoft.com/office/officeart/2005/8/layout/arrow5"/>
    <dgm:cxn modelId="{45D57B32-F60F-46C9-B48C-6B617AFF9907}" type="presParOf" srcId="{D9CDF3C1-609F-4C88-8931-877FD05BE312}" destId="{3AC998E6-75F9-4AE4-BE96-1B56207356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9C839-2B27-49EB-9F32-FF46BFEF94D9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1307DF4-3921-40DA-A028-B41EBD507668}">
      <dgm:prSet phldrT="[Text]"/>
      <dgm:spPr/>
      <dgm:t>
        <a:bodyPr/>
        <a:lstStyle/>
        <a:p>
          <a:r>
            <a:rPr lang="en-CA" dirty="0" err="1"/>
            <a:t>Vendeur</a:t>
          </a:r>
          <a:endParaRPr lang="en-CA" dirty="0"/>
        </a:p>
      </dgm:t>
    </dgm:pt>
    <dgm:pt modelId="{93E8459C-9341-497D-AB6C-98C17F1A2C68}" type="parTrans" cxnId="{93D39EC4-1B38-49AB-986B-6FBC77522955}">
      <dgm:prSet/>
      <dgm:spPr/>
      <dgm:t>
        <a:bodyPr/>
        <a:lstStyle/>
        <a:p>
          <a:endParaRPr lang="en-CA"/>
        </a:p>
      </dgm:t>
    </dgm:pt>
    <dgm:pt modelId="{496681E3-10AF-4D74-A892-3E60ACD61436}" type="sibTrans" cxnId="{93D39EC4-1B38-49AB-986B-6FBC77522955}">
      <dgm:prSet/>
      <dgm:spPr/>
      <dgm:t>
        <a:bodyPr/>
        <a:lstStyle/>
        <a:p>
          <a:endParaRPr lang="en-CA"/>
        </a:p>
      </dgm:t>
    </dgm:pt>
    <dgm:pt modelId="{20EBE069-425B-404F-A105-A1B2793809AC}">
      <dgm:prSet phldrT="[Text]"/>
      <dgm:spPr/>
      <dgm:t>
        <a:bodyPr/>
        <a:lstStyle/>
        <a:p>
          <a:r>
            <a:rPr lang="en-CA" dirty="0" err="1"/>
            <a:t>Acheteur</a:t>
          </a:r>
          <a:endParaRPr lang="en-CA" dirty="0"/>
        </a:p>
      </dgm:t>
    </dgm:pt>
    <dgm:pt modelId="{299DA561-FD99-4028-8C6E-03F5D5A22541}" type="parTrans" cxnId="{80A8329B-D953-4834-80EE-26576DA5F98E}">
      <dgm:prSet/>
      <dgm:spPr/>
      <dgm:t>
        <a:bodyPr/>
        <a:lstStyle/>
        <a:p>
          <a:endParaRPr lang="en-CA"/>
        </a:p>
      </dgm:t>
    </dgm:pt>
    <dgm:pt modelId="{47B83427-0D39-4C57-B1D1-452C96CA824D}" type="sibTrans" cxnId="{80A8329B-D953-4834-80EE-26576DA5F98E}">
      <dgm:prSet/>
      <dgm:spPr/>
      <dgm:t>
        <a:bodyPr/>
        <a:lstStyle/>
        <a:p>
          <a:endParaRPr lang="en-CA"/>
        </a:p>
      </dgm:t>
    </dgm:pt>
    <dgm:pt modelId="{D9CDF3C1-609F-4C88-8931-877FD05BE312}" type="pres">
      <dgm:prSet presAssocID="{91E9C839-2B27-49EB-9F32-FF46BFEF94D9}" presName="diagram" presStyleCnt="0">
        <dgm:presLayoutVars>
          <dgm:dir/>
          <dgm:resizeHandles val="exact"/>
        </dgm:presLayoutVars>
      </dgm:prSet>
      <dgm:spPr/>
    </dgm:pt>
    <dgm:pt modelId="{F02418C9-B6C2-43F2-A33A-2090705D022C}" type="pres">
      <dgm:prSet presAssocID="{21307DF4-3921-40DA-A028-B41EBD507668}" presName="arrow" presStyleLbl="node1" presStyleIdx="0" presStyleCnt="2">
        <dgm:presLayoutVars>
          <dgm:bulletEnabled val="1"/>
        </dgm:presLayoutVars>
      </dgm:prSet>
      <dgm:spPr/>
    </dgm:pt>
    <dgm:pt modelId="{3AC998E6-75F9-4AE4-BE96-1B56207356EE}" type="pres">
      <dgm:prSet presAssocID="{20EBE069-425B-404F-A105-A1B2793809A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B305697-C28C-4E10-8289-E61BD285E2A1}" type="presOf" srcId="{91E9C839-2B27-49EB-9F32-FF46BFEF94D9}" destId="{D9CDF3C1-609F-4C88-8931-877FD05BE312}" srcOrd="0" destOrd="0" presId="urn:microsoft.com/office/officeart/2005/8/layout/arrow5"/>
    <dgm:cxn modelId="{80A8329B-D953-4834-80EE-26576DA5F98E}" srcId="{91E9C839-2B27-49EB-9F32-FF46BFEF94D9}" destId="{20EBE069-425B-404F-A105-A1B2793809AC}" srcOrd="1" destOrd="0" parTransId="{299DA561-FD99-4028-8C6E-03F5D5A22541}" sibTransId="{47B83427-0D39-4C57-B1D1-452C96CA824D}"/>
    <dgm:cxn modelId="{C13FC1C2-92B7-42A3-B958-73D220F4AB36}" type="presOf" srcId="{21307DF4-3921-40DA-A028-B41EBD507668}" destId="{F02418C9-B6C2-43F2-A33A-2090705D022C}" srcOrd="0" destOrd="0" presId="urn:microsoft.com/office/officeart/2005/8/layout/arrow5"/>
    <dgm:cxn modelId="{93D39EC4-1B38-49AB-986B-6FBC77522955}" srcId="{91E9C839-2B27-49EB-9F32-FF46BFEF94D9}" destId="{21307DF4-3921-40DA-A028-B41EBD507668}" srcOrd="0" destOrd="0" parTransId="{93E8459C-9341-497D-AB6C-98C17F1A2C68}" sibTransId="{496681E3-10AF-4D74-A892-3E60ACD61436}"/>
    <dgm:cxn modelId="{ABE119E6-05DB-4BE6-AA54-BC0ACF01C550}" type="presOf" srcId="{20EBE069-425B-404F-A105-A1B2793809AC}" destId="{3AC998E6-75F9-4AE4-BE96-1B56207356EE}" srcOrd="0" destOrd="0" presId="urn:microsoft.com/office/officeart/2005/8/layout/arrow5"/>
    <dgm:cxn modelId="{675E1CCD-7900-4BC3-8EE5-EFDC43A53397}" type="presParOf" srcId="{D9CDF3C1-609F-4C88-8931-877FD05BE312}" destId="{F02418C9-B6C2-43F2-A33A-2090705D022C}" srcOrd="0" destOrd="0" presId="urn:microsoft.com/office/officeart/2005/8/layout/arrow5"/>
    <dgm:cxn modelId="{45D57B32-F60F-46C9-B48C-6B617AFF9907}" type="presParOf" srcId="{D9CDF3C1-609F-4C88-8931-877FD05BE312}" destId="{3AC998E6-75F9-4AE4-BE96-1B56207356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Structure des </a:t>
          </a:r>
          <a:r>
            <a:rPr lang="en-CA" b="1" dirty="0" err="1"/>
            <a:t>coûts</a:t>
          </a:r>
          <a:endParaRPr lang="en-CA" b="1" dirty="0"/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 err="1"/>
            <a:t>Revenus</a:t>
          </a:r>
          <a:endParaRPr lang="en-CA" b="1" dirty="0"/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US" b="1" dirty="0"/>
            <a:t>Valeur </a:t>
          </a:r>
          <a:r>
            <a:rPr lang="en-US" b="1" dirty="0" err="1"/>
            <a:t>créée</a:t>
          </a:r>
          <a:endParaRPr lang="en-CA" b="1" dirty="0"/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US" b="1" dirty="0"/>
            <a:t>La </a:t>
          </a:r>
          <a:r>
            <a:rPr lang="en-US" b="1" dirty="0" err="1"/>
            <a:t>créativité</a:t>
          </a:r>
          <a:r>
            <a:rPr lang="en-US" b="1" dirty="0"/>
            <a:t>
</a:t>
          </a:r>
          <a:r>
            <a:rPr lang="en-US" b="1" dirty="0" err="1"/>
            <a:t>Découvrir</a:t>
          </a:r>
          <a:r>
            <a:rPr lang="en-US" b="1" dirty="0"/>
            <a:t> la condition </a:t>
          </a:r>
          <a:r>
            <a:rPr lang="en-US" b="1" dirty="0" err="1"/>
            <a:t>humaine</a:t>
          </a:r>
          <a:r>
            <a:rPr lang="en-US" b="1" dirty="0"/>
            <a:t>
Théâtre pour le </a:t>
          </a:r>
          <a:r>
            <a:rPr lang="en-US" b="1" dirty="0" err="1"/>
            <a:t>changement</a:t>
          </a:r>
          <a:r>
            <a:rPr lang="en-US" b="1" dirty="0"/>
            <a:t> social
</a:t>
          </a:r>
          <a:r>
            <a:rPr lang="en-US" b="1" dirty="0" err="1"/>
            <a:t>Divertir</a:t>
          </a:r>
          <a:r>
            <a:rPr lang="en-US" b="1" dirty="0"/>
            <a:t> et </a:t>
          </a:r>
          <a:r>
            <a:rPr lang="en-US" b="1" dirty="0" err="1"/>
            <a:t>captiver</a:t>
          </a:r>
          <a:r>
            <a:rPr lang="en-US" b="1" dirty="0"/>
            <a:t>
</a:t>
          </a:r>
          <a:r>
            <a:rPr lang="en-US" b="1" dirty="0" err="1"/>
            <a:t>Stimuler</a:t>
          </a:r>
          <a:r>
            <a:rPr lang="en-US" b="1" dirty="0"/>
            <a:t> </a:t>
          </a:r>
          <a:r>
            <a:rPr lang="en-US" b="1" dirty="0" err="1"/>
            <a:t>l'intellect</a:t>
          </a:r>
          <a:r>
            <a:rPr lang="en-US" b="1" dirty="0"/>
            <a:t> et </a:t>
          </a:r>
          <a:r>
            <a:rPr lang="en-US" b="1" dirty="0" err="1"/>
            <a:t>l'émotion</a:t>
          </a:r>
          <a:r>
            <a:rPr lang="en-US" b="1" dirty="0"/>
            <a:t>
Lien</a:t>
          </a:r>
          <a:endParaRPr lang="en-CA" b="1" dirty="0"/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US" b="1" dirty="0" err="1"/>
            <a:t>Mécénat</a:t>
          </a:r>
          <a:r>
            <a:rPr lang="en-US" b="1" dirty="0"/>
            <a:t> (</a:t>
          </a:r>
          <a:r>
            <a:rPr lang="en-US" b="1" dirty="0" err="1"/>
            <a:t>financeurs</a:t>
          </a:r>
          <a:r>
            <a:rPr lang="en-US" b="1" dirty="0"/>
            <a:t> publics ; </a:t>
          </a:r>
          <a:r>
            <a:rPr lang="en-US" b="1" dirty="0" err="1"/>
            <a:t>entreprises</a:t>
          </a:r>
          <a:r>
            <a:rPr lang="en-US" b="1" dirty="0"/>
            <a:t> </a:t>
          </a:r>
          <a:r>
            <a:rPr lang="en-US" b="1" dirty="0" err="1"/>
            <a:t>mécènes</a:t>
          </a:r>
          <a:r>
            <a:rPr lang="en-US" b="1" dirty="0"/>
            <a:t> ; </a:t>
          </a:r>
          <a:r>
            <a:rPr lang="en-US" b="1" dirty="0" err="1"/>
            <a:t>donateurs</a:t>
          </a:r>
          <a:r>
            <a:rPr lang="en-US" b="1" dirty="0"/>
            <a:t> </a:t>
          </a:r>
          <a:r>
            <a:rPr lang="en-US" b="1" dirty="0" err="1"/>
            <a:t>privés</a:t>
          </a:r>
          <a:r>
            <a:rPr lang="en-US" b="1" dirty="0"/>
            <a:t>),
Commissions de performance
</a:t>
          </a:r>
          <a:r>
            <a:rPr lang="en-US" b="1" dirty="0" err="1"/>
            <a:t>Édition</a:t>
          </a:r>
          <a:endParaRPr lang="en-CA" b="1" dirty="0"/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US" b="1" dirty="0"/>
            <a:t>Impacts financiers - </a:t>
          </a:r>
          <a:r>
            <a:rPr lang="en-US" b="1" dirty="0" err="1"/>
            <a:t>activité</a:t>
          </a:r>
          <a:r>
            <a:rPr lang="en-US" b="1" dirty="0"/>
            <a:t> </a:t>
          </a:r>
          <a:r>
            <a:rPr lang="en-US" b="1" dirty="0" err="1"/>
            <a:t>économique</a:t>
          </a:r>
          <a:r>
            <a:rPr lang="en-US" b="1" dirty="0"/>
            <a:t> dans la </a:t>
          </a:r>
          <a:r>
            <a:rPr lang="en-US" b="1" dirty="0" err="1"/>
            <a:t>chaîne</a:t>
          </a:r>
          <a:r>
            <a:rPr lang="en-US" b="1" dirty="0"/>
            <a:t> de </a:t>
          </a:r>
          <a:r>
            <a:rPr lang="en-US" b="1" dirty="0" err="1"/>
            <a:t>valeur</a:t>
          </a:r>
          <a:r>
            <a:rPr lang="en-US" b="1" dirty="0"/>
            <a:t>
</a:t>
          </a:r>
          <a:r>
            <a:rPr lang="en-US" b="1" dirty="0" err="1"/>
            <a:t>Salaires</a:t>
          </a:r>
          <a:r>
            <a:rPr lang="en-US" b="1" dirty="0"/>
            <a:t> du personnel
</a:t>
          </a:r>
          <a:r>
            <a:rPr lang="en-US" b="1" dirty="0" err="1"/>
            <a:t>Barème</a:t>
          </a:r>
          <a:r>
            <a:rPr lang="en-US" b="1" dirty="0"/>
            <a:t> syndical
</a:t>
          </a:r>
          <a:r>
            <a:rPr lang="en-US" b="1" dirty="0" err="1"/>
            <a:t>Honoraires</a:t>
          </a:r>
          <a:r>
            <a:rPr lang="en-US" b="1" dirty="0"/>
            <a:t> des artistes
Commissions des agents
</a:t>
          </a:r>
          <a:r>
            <a:rPr lang="en-US" b="1" dirty="0" err="1"/>
            <a:t>Rémunération</a:t>
          </a:r>
          <a:r>
            <a:rPr lang="en-US" b="1" dirty="0"/>
            <a:t> des </a:t>
          </a:r>
          <a:r>
            <a:rPr lang="en-US" b="1" dirty="0" err="1"/>
            <a:t>titulaires</a:t>
          </a:r>
          <a:r>
            <a:rPr lang="en-US" b="1" dirty="0"/>
            <a:t> de droits
Impacts </a:t>
          </a:r>
          <a:r>
            <a:rPr lang="en-US" b="1" dirty="0" err="1"/>
            <a:t>culturels</a:t>
          </a:r>
          <a:r>
            <a:rPr lang="en-US" b="1" dirty="0"/>
            <a:t>, </a:t>
          </a:r>
          <a:r>
            <a:rPr lang="en-US" b="1" dirty="0" err="1"/>
            <a:t>sociaux</a:t>
          </a:r>
          <a:r>
            <a:rPr lang="en-US" b="1" dirty="0"/>
            <a:t> et </a:t>
          </a:r>
          <a:r>
            <a:rPr lang="en-US" b="1" dirty="0" err="1"/>
            <a:t>autres</a:t>
          </a:r>
          <a:r>
            <a:rPr lang="en-US" b="1" dirty="0"/>
            <a:t> pour le public et la </a:t>
          </a:r>
          <a:r>
            <a:rPr lang="en-US" b="1" dirty="0" err="1"/>
            <a:t>communauté</a:t>
          </a:r>
          <a:endParaRPr lang="en-CA" b="1" dirty="0"/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AEE15EE8-73F0-4C97-861D-34E31AE51848}">
      <dgm:prSet phldrT="[Text]"/>
      <dgm:spPr/>
      <dgm:t>
        <a:bodyPr/>
        <a:lstStyle/>
        <a:p>
          <a:endParaRPr lang="en-CA" b="1" dirty="0"/>
        </a:p>
      </dgm:t>
    </dgm:pt>
    <dgm:pt modelId="{34830ABE-0E2E-4034-8B4A-AC47DDB78479}" type="parTrans" cxnId="{076A65A1-9B87-4A30-AEF9-CBB75DD1F1CA}">
      <dgm:prSet/>
      <dgm:spPr/>
      <dgm:t>
        <a:bodyPr/>
        <a:lstStyle/>
        <a:p>
          <a:endParaRPr lang="en-CA"/>
        </a:p>
      </dgm:t>
    </dgm:pt>
    <dgm:pt modelId="{4C969E9B-F623-4675-A77D-1A36DA365733}" type="sibTrans" cxnId="{076A65A1-9B87-4A30-AEF9-CBB75DD1F1CA}">
      <dgm:prSet/>
      <dgm:spPr/>
      <dgm:t>
        <a:bodyPr/>
        <a:lstStyle/>
        <a:p>
          <a:endParaRPr lang="en-CA"/>
        </a:p>
      </dgm:t>
    </dgm:pt>
    <dgm:pt modelId="{391CE5C5-9019-45FE-984C-2FBF3D0C3E34}">
      <dgm:prSet phldrT="[Text]"/>
      <dgm:spPr/>
      <dgm:t>
        <a:bodyPr/>
        <a:lstStyle/>
        <a:p>
          <a:endParaRPr lang="en-CA" b="1" dirty="0"/>
        </a:p>
      </dgm:t>
    </dgm:pt>
    <dgm:pt modelId="{C0A6DC37-E8F4-4F2D-89D4-504563C30F00}" type="parTrans" cxnId="{EF04AF6B-CDE6-4134-98A1-2DBD3BE515B1}">
      <dgm:prSet/>
      <dgm:spPr/>
      <dgm:t>
        <a:bodyPr/>
        <a:lstStyle/>
        <a:p>
          <a:endParaRPr lang="en-CA"/>
        </a:p>
      </dgm:t>
    </dgm:pt>
    <dgm:pt modelId="{F5AD6926-6826-4F63-8112-08983BC8E919}" type="sibTrans" cxnId="{EF04AF6B-CDE6-4134-98A1-2DBD3BE515B1}">
      <dgm:prSet/>
      <dgm:spPr/>
      <dgm:t>
        <a:bodyPr/>
        <a:lstStyle/>
        <a:p>
          <a:endParaRPr lang="en-CA"/>
        </a:p>
      </dgm:t>
    </dgm:pt>
    <dgm:pt modelId="{5CAECBFA-E319-47F3-B9D7-02CD00000735}">
      <dgm:prSet phldrT="[Text]"/>
      <dgm:spPr/>
      <dgm:t>
        <a:bodyPr/>
        <a:lstStyle/>
        <a:p>
          <a:r>
            <a:rPr lang="en-US" b="1" dirty="0" err="1"/>
            <a:t>Ressources</a:t>
          </a:r>
          <a:r>
            <a:rPr lang="en-US" b="1" dirty="0"/>
            <a:t> </a:t>
          </a:r>
          <a:r>
            <a:rPr lang="en-US" b="1" dirty="0" err="1"/>
            <a:t>humaines</a:t>
          </a:r>
          <a:r>
            <a:rPr lang="en-US" b="1" dirty="0"/>
            <a:t>
Dramaturges
</a:t>
          </a:r>
          <a:r>
            <a:rPr lang="en-US" b="1" dirty="0" err="1"/>
            <a:t>Directeurs</a:t>
          </a:r>
          <a:r>
            <a:rPr lang="en-US" b="1" dirty="0"/>
            <a:t> </a:t>
          </a:r>
          <a:r>
            <a:rPr lang="en-US" b="1" dirty="0" err="1"/>
            <a:t>artistiques</a:t>
          </a:r>
          <a:r>
            <a:rPr lang="en-US" b="1" dirty="0"/>
            <a:t>
</a:t>
          </a:r>
          <a:r>
            <a:rPr lang="en-US" b="1" dirty="0" err="1"/>
            <a:t>Créateurs</a:t>
          </a:r>
          <a:r>
            <a:rPr lang="en-US" b="1" dirty="0"/>
            <a:t>
</a:t>
          </a:r>
          <a:r>
            <a:rPr lang="en-US" b="1" dirty="0" err="1"/>
            <a:t>Marionnettistes</a:t>
          </a:r>
          <a:r>
            <a:rPr lang="en-US" b="1" dirty="0"/>
            <a:t>
</a:t>
          </a:r>
          <a:r>
            <a:rPr lang="en-US" b="1" dirty="0" err="1"/>
            <a:t>Acteurs</a:t>
          </a:r>
          <a:r>
            <a:rPr lang="en-US" b="1" dirty="0"/>
            <a:t>
</a:t>
          </a:r>
          <a:r>
            <a:rPr lang="en-US" b="1" dirty="0" err="1"/>
            <a:t>Compositeurs</a:t>
          </a:r>
          <a:r>
            <a:rPr lang="en-US" b="1" dirty="0"/>
            <a:t>
Les </a:t>
          </a:r>
          <a:r>
            <a:rPr lang="en-US" b="1" dirty="0" err="1"/>
            <a:t>musiciens</a:t>
          </a:r>
          <a:r>
            <a:rPr lang="en-US" b="1" dirty="0"/>
            <a:t>
</a:t>
          </a:r>
          <a:r>
            <a:rPr lang="en-US" b="1" dirty="0" err="1"/>
            <a:t>Équipe</a:t>
          </a:r>
          <a:r>
            <a:rPr lang="en-US" b="1" dirty="0"/>
            <a:t> de </a:t>
          </a:r>
          <a:r>
            <a:rPr lang="en-US" b="1" dirty="0" err="1"/>
            <a:t>scène</a:t>
          </a:r>
          <a:r>
            <a:rPr lang="en-US" b="1" dirty="0"/>
            <a:t>
</a:t>
          </a:r>
          <a:r>
            <a:rPr lang="en-US" b="1" dirty="0" err="1"/>
            <a:t>Concevoir</a:t>
          </a:r>
          <a:r>
            <a:rPr lang="en-US" b="1" dirty="0"/>
            <a:t>
</a:t>
          </a:r>
          <a:r>
            <a:rPr lang="en-US" b="1" dirty="0" err="1"/>
            <a:t>Lumières</a:t>
          </a:r>
          <a:r>
            <a:rPr lang="en-US" b="1" dirty="0"/>
            <a:t>
Son</a:t>
          </a:r>
          <a:endParaRPr lang="en-CA" b="1" dirty="0"/>
        </a:p>
      </dgm:t>
    </dgm:pt>
    <dgm:pt modelId="{30660A9A-1542-49DD-B428-44B17D77DFC2}" type="parTrans" cxnId="{B70603B7-6B4C-4119-BB27-29C2E9C1CD4A}">
      <dgm:prSet/>
      <dgm:spPr/>
      <dgm:t>
        <a:bodyPr/>
        <a:lstStyle/>
        <a:p>
          <a:endParaRPr lang="en-CA"/>
        </a:p>
      </dgm:t>
    </dgm:pt>
    <dgm:pt modelId="{81F23D1C-2535-4962-81D4-146110EBA905}" type="sibTrans" cxnId="{B70603B7-6B4C-4119-BB27-29C2E9C1CD4A}">
      <dgm:prSet/>
      <dgm:spPr/>
      <dgm:t>
        <a:bodyPr/>
        <a:lstStyle/>
        <a:p>
          <a:endParaRPr lang="en-CA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A9E2606B-2771-469E-880F-EC65198651C4}" type="presOf" srcId="{AEE15EE8-73F0-4C97-861D-34E31AE51848}" destId="{541F88CD-3759-491E-9005-78659D1B617A}" srcOrd="0" destOrd="2" presId="urn:microsoft.com/office/officeart/2005/8/layout/hList1"/>
    <dgm:cxn modelId="{EF04AF6B-CDE6-4134-98A1-2DBD3BE515B1}" srcId="{47617920-2275-4F1B-8C6E-B666B608A4D9}" destId="{391CE5C5-9019-45FE-984C-2FBF3D0C3E34}" srcOrd="1" destOrd="0" parTransId="{C0A6DC37-E8F4-4F2D-89D4-504563C30F00}" sibTransId="{F5AD6926-6826-4F63-8112-08983BC8E919}"/>
    <dgm:cxn modelId="{293D858D-300E-4889-84AE-171066BCD4DE}" type="presOf" srcId="{391CE5C5-9019-45FE-984C-2FBF3D0C3E34}" destId="{541F88CD-3759-491E-9005-78659D1B617A}" srcOrd="0" destOrd="1" presId="urn:microsoft.com/office/officeart/2005/8/layout/hList1"/>
    <dgm:cxn modelId="{076A65A1-9B87-4A30-AEF9-CBB75DD1F1CA}" srcId="{47617920-2275-4F1B-8C6E-B666B608A4D9}" destId="{AEE15EE8-73F0-4C97-861D-34E31AE51848}" srcOrd="2" destOrd="0" parTransId="{34830ABE-0E2E-4034-8B4A-AC47DDB78479}" sibTransId="{4C969E9B-F623-4675-A77D-1A36DA365733}"/>
    <dgm:cxn modelId="{B70603B7-6B4C-4119-BB27-29C2E9C1CD4A}" srcId="{1BD4DC3E-D573-4E09-9754-7951587D31F0}" destId="{5CAECBFA-E319-47F3-B9D7-02CD00000735}" srcOrd="0" destOrd="0" parTransId="{30660A9A-1542-49DD-B428-44B17D77DFC2}" sibTransId="{81F23D1C-2535-4962-81D4-146110EBA905}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D6C884CF-67E4-4C43-B0DE-880CC94F2F6A}" type="presOf" srcId="{5CAECBFA-E319-47F3-B9D7-02CD00000735}" destId="{A8D844EC-E938-48FA-AD88-EB8202003E1B}" srcOrd="0" destOrd="0" presId="urn:microsoft.com/office/officeart/2005/8/layout/hList1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Services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 err="1"/>
            <a:t>Revenus</a:t>
          </a:r>
          <a:endParaRPr lang="en-CA" b="1" dirty="0"/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US" b="1" dirty="0"/>
            <a:t>Valeur </a:t>
          </a:r>
          <a:r>
            <a:rPr lang="en-US" b="1" dirty="0" err="1"/>
            <a:t>créée</a:t>
          </a:r>
          <a:endParaRPr lang="en-CA" b="1" dirty="0"/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US" b="1" dirty="0"/>
            <a:t>Performance live </a:t>
          </a:r>
          <a:r>
            <a:rPr lang="en-US" b="1" dirty="0" err="1"/>
            <a:t>présentée</a:t>
          </a:r>
          <a:r>
            <a:rPr lang="en-US" b="1" dirty="0"/>
            <a:t> sur </a:t>
          </a:r>
          <a:r>
            <a:rPr lang="en-US" b="1" dirty="0" err="1"/>
            <a:t>scène</a:t>
          </a:r>
          <a:r>
            <a:rPr lang="en-US" b="1" dirty="0"/>
            <a:t>
Connecter </a:t>
          </a:r>
          <a:r>
            <a:rPr lang="en-US" b="1" dirty="0" err="1"/>
            <a:t>l'art</a:t>
          </a:r>
          <a:r>
            <a:rPr lang="en-US" b="1" dirty="0"/>
            <a:t> et le public
Presenter </a:t>
          </a:r>
          <a:r>
            <a:rPr lang="en-US" b="1" dirty="0" err="1"/>
            <a:t>est</a:t>
          </a:r>
          <a:r>
            <a:rPr lang="en-US" b="1" dirty="0"/>
            <a:t> la </a:t>
          </a:r>
          <a:r>
            <a:rPr lang="en-US" b="1" dirty="0" err="1"/>
            <a:t>plateforme</a:t>
          </a:r>
          <a:r>
            <a:rPr lang="en-US" b="1" dirty="0"/>
            <a:t> de diffusion des arts </a:t>
          </a:r>
          <a:r>
            <a:rPr lang="en-US" b="1" dirty="0" err="1"/>
            <a:t>vivants</a:t>
          </a:r>
          <a:endParaRPr lang="en-CA" b="1" dirty="0"/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FA69F28B-F32D-4796-8F10-D55EA88F56F6}">
      <dgm:prSet phldrT="[Text]"/>
      <dgm:spPr/>
      <dgm:t>
        <a:bodyPr/>
        <a:lstStyle/>
        <a:p>
          <a:r>
            <a:rPr lang="en-US" b="1" dirty="0"/>
            <a:t>Beaucoup </a:t>
          </a:r>
          <a:r>
            <a:rPr lang="en-US" b="1" dirty="0" err="1"/>
            <a:t>d’Infrastructure</a:t>
          </a:r>
          <a:r>
            <a:rPr lang="en-US" b="1" dirty="0"/>
            <a:t> pour les </a:t>
          </a:r>
          <a:r>
            <a:rPr lang="en-US" b="1" dirty="0" err="1"/>
            <a:t>diffuseurs</a:t>
          </a:r>
          <a:r>
            <a:rPr lang="en-US" b="1" dirty="0"/>
            <a:t>
Personnel de </a:t>
          </a:r>
          <a:r>
            <a:rPr lang="en-US" b="1" dirty="0" err="1"/>
            <a:t>scène</a:t>
          </a:r>
          <a:r>
            <a:rPr lang="en-US" b="1" dirty="0"/>
            <a:t> de </a:t>
          </a:r>
          <a:r>
            <a:rPr lang="en-US" b="1" dirty="0" err="1"/>
            <a:t>l'Union</a:t>
          </a:r>
          <a:r>
            <a:rPr lang="en-US" b="1" dirty="0"/>
            <a:t>
</a:t>
          </a:r>
          <a:r>
            <a:rPr lang="en-US" b="1" dirty="0" err="1"/>
            <a:t>Titulaires</a:t>
          </a:r>
          <a:r>
            <a:rPr lang="en-US" b="1" dirty="0"/>
            <a:t> de droits
</a:t>
          </a:r>
          <a:r>
            <a:rPr lang="en-US" b="1" dirty="0" err="1"/>
            <a:t>Utilise</a:t>
          </a:r>
          <a:r>
            <a:rPr lang="en-US" b="1" dirty="0"/>
            <a:t> des </a:t>
          </a:r>
          <a:r>
            <a:rPr lang="en-US" b="1" dirty="0" err="1"/>
            <a:t>bénévoles</a:t>
          </a:r>
          <a:r>
            <a:rPr lang="en-US" b="1" dirty="0"/>
            <a:t> pour des </a:t>
          </a:r>
          <a:r>
            <a:rPr lang="en-US" b="1" dirty="0" err="1"/>
            <a:t>fonctions</a:t>
          </a:r>
          <a:r>
            <a:rPr lang="en-US" b="1" dirty="0"/>
            <a:t> critiques </a:t>
          </a:r>
          <a:r>
            <a:rPr lang="en-US" b="1" dirty="0" err="1"/>
            <a:t>afin</a:t>
          </a:r>
          <a:r>
            <a:rPr lang="en-US" b="1" dirty="0"/>
            <a:t> de </a:t>
          </a:r>
          <a:r>
            <a:rPr lang="en-US" b="1" dirty="0" err="1"/>
            <a:t>compenser</a:t>
          </a:r>
          <a:r>
            <a:rPr lang="en-US" b="1" dirty="0"/>
            <a:t> le manque de gains de </a:t>
          </a:r>
          <a:r>
            <a:rPr lang="en-US" b="1" dirty="0" err="1"/>
            <a:t>productivité</a:t>
          </a:r>
          <a:endParaRPr lang="en-CA" b="1" dirty="0"/>
        </a:p>
      </dgm:t>
    </dgm:pt>
    <dgm:pt modelId="{CA25B40A-4E9E-4E43-882C-9D1650AC0D45}" type="parTrans" cxnId="{8EAE8127-9A19-4170-AD35-561FB01D279F}">
      <dgm:prSet/>
      <dgm:spPr/>
      <dgm:t>
        <a:bodyPr/>
        <a:lstStyle/>
        <a:p>
          <a:endParaRPr lang="en-CA" b="1"/>
        </a:p>
      </dgm:t>
    </dgm:pt>
    <dgm:pt modelId="{AB02F924-8898-4E0D-A72E-D0A2CBD7C331}" type="sibTrans" cxnId="{8EAE8127-9A19-4170-AD35-561FB01D279F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US" b="1" dirty="0" err="1"/>
            <a:t>Financeurs</a:t>
          </a:r>
          <a:r>
            <a:rPr lang="en-US" b="1" dirty="0"/>
            <a:t> publics ; </a:t>
          </a:r>
          <a:r>
            <a:rPr lang="en-US" b="1" dirty="0" err="1"/>
            <a:t>entreprises</a:t>
          </a:r>
          <a:r>
            <a:rPr lang="en-US" b="1" dirty="0"/>
            <a:t> </a:t>
          </a:r>
          <a:r>
            <a:rPr lang="en-US" b="1" dirty="0" err="1"/>
            <a:t>partenaires</a:t>
          </a:r>
          <a:r>
            <a:rPr lang="en-US" b="1" dirty="0"/>
            <a:t> ; dons </a:t>
          </a:r>
          <a:r>
            <a:rPr lang="en-US" b="1" dirty="0" err="1"/>
            <a:t>privés</a:t>
          </a:r>
          <a:r>
            <a:rPr lang="en-US" b="1" dirty="0"/>
            <a:t>),
la vente de billets,
spectacles </a:t>
          </a:r>
          <a:r>
            <a:rPr lang="en-US" b="1" dirty="0" err="1"/>
            <a:t>scolaires</a:t>
          </a:r>
          <a:r>
            <a:rPr lang="en-US" b="1" dirty="0"/>
            <a:t>
</a:t>
          </a:r>
          <a:r>
            <a:rPr lang="en-US" b="1" dirty="0" err="1"/>
            <a:t>autres</a:t>
          </a:r>
          <a:r>
            <a:rPr lang="en-US" b="1" dirty="0"/>
            <a:t> services (</a:t>
          </a:r>
          <a:r>
            <a:rPr lang="en-US" b="1" dirty="0" err="1"/>
            <a:t>opérations</a:t>
          </a:r>
          <a:r>
            <a:rPr lang="en-US" b="1" dirty="0"/>
            <a:t> de </a:t>
          </a:r>
          <a:r>
            <a:rPr lang="en-US" b="1" dirty="0" err="1"/>
            <a:t>stationnement</a:t>
          </a:r>
          <a:r>
            <a:rPr lang="en-US" b="1" dirty="0"/>
            <a:t> commercial ; locations ; locations non </a:t>
          </a:r>
          <a:r>
            <a:rPr lang="en-US" b="1" dirty="0" err="1"/>
            <a:t>artistiques</a:t>
          </a:r>
          <a:r>
            <a:rPr lang="en-US" b="1" dirty="0"/>
            <a:t>, p. ex. </a:t>
          </a:r>
          <a:r>
            <a:rPr lang="en-US" b="1" dirty="0" err="1"/>
            <a:t>mariages</a:t>
          </a:r>
          <a:r>
            <a:rPr lang="en-US" b="1" dirty="0"/>
            <a:t>, </a:t>
          </a:r>
          <a:r>
            <a:rPr lang="en-US" b="1" dirty="0" err="1"/>
            <a:t>conférences</a:t>
          </a:r>
          <a:r>
            <a:rPr lang="en-US" b="1" dirty="0"/>
            <a:t>)</a:t>
          </a:r>
          <a:endParaRPr lang="en-CA" b="1" dirty="0"/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US" b="1" dirty="0"/>
            <a:t>Impacts financiers - </a:t>
          </a:r>
          <a:r>
            <a:rPr lang="en-US" b="1" dirty="0" err="1"/>
            <a:t>activité</a:t>
          </a:r>
          <a:r>
            <a:rPr lang="en-US" b="1" dirty="0"/>
            <a:t> </a:t>
          </a:r>
          <a:r>
            <a:rPr lang="en-US" b="1" dirty="0" err="1"/>
            <a:t>économique</a:t>
          </a:r>
          <a:r>
            <a:rPr lang="en-US" b="1" dirty="0"/>
            <a:t> dans la </a:t>
          </a:r>
          <a:r>
            <a:rPr lang="en-US" b="1" dirty="0" err="1"/>
            <a:t>chaîne</a:t>
          </a:r>
          <a:r>
            <a:rPr lang="en-US" b="1" dirty="0"/>
            <a:t> de </a:t>
          </a:r>
          <a:r>
            <a:rPr lang="en-US" b="1" dirty="0" err="1"/>
            <a:t>valeur</a:t>
          </a:r>
          <a:r>
            <a:rPr lang="en-US" b="1" dirty="0"/>
            <a:t>
</a:t>
          </a:r>
          <a:r>
            <a:rPr lang="en-US" b="1" dirty="0" err="1"/>
            <a:t>Salaires</a:t>
          </a:r>
          <a:r>
            <a:rPr lang="en-US" b="1" dirty="0"/>
            <a:t> du personnel
</a:t>
          </a:r>
          <a:r>
            <a:rPr lang="en-US" b="1" dirty="0" err="1"/>
            <a:t>Paiement</a:t>
          </a:r>
          <a:r>
            <a:rPr lang="en-US" b="1" dirty="0"/>
            <a:t> des artistes
</a:t>
          </a:r>
          <a:r>
            <a:rPr lang="en-US" b="1" dirty="0" err="1"/>
            <a:t>Rémunération</a:t>
          </a:r>
          <a:r>
            <a:rPr lang="en-US" b="1" dirty="0"/>
            <a:t> des </a:t>
          </a:r>
          <a:r>
            <a:rPr lang="en-US" b="1" dirty="0" err="1"/>
            <a:t>titulaires</a:t>
          </a:r>
          <a:r>
            <a:rPr lang="en-US" b="1" dirty="0"/>
            <a:t> de droits
Impacts </a:t>
          </a:r>
          <a:r>
            <a:rPr lang="en-US" b="1" dirty="0" err="1"/>
            <a:t>culturels</a:t>
          </a:r>
          <a:r>
            <a:rPr lang="en-US" b="1" dirty="0"/>
            <a:t>, </a:t>
          </a:r>
          <a:r>
            <a:rPr lang="en-US" b="1" dirty="0" err="1"/>
            <a:t>sociaux</a:t>
          </a:r>
          <a:r>
            <a:rPr lang="en-US" b="1" dirty="0"/>
            <a:t> et </a:t>
          </a:r>
          <a:r>
            <a:rPr lang="en-US" b="1" dirty="0" err="1"/>
            <a:t>autres</a:t>
          </a:r>
          <a:r>
            <a:rPr lang="en-US" b="1" dirty="0"/>
            <a:t> pour le public et la </a:t>
          </a:r>
          <a:r>
            <a:rPr lang="en-US" b="1" dirty="0" err="1"/>
            <a:t>communauté</a:t>
          </a:r>
          <a:endParaRPr lang="en-CA" b="1" dirty="0"/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Structure des </a:t>
          </a:r>
          <a:r>
            <a:rPr lang="en-CA" b="1" dirty="0" err="1"/>
            <a:t>coûts</a:t>
          </a:r>
          <a:endParaRPr lang="en-CA" b="1" dirty="0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8EAE8127-9A19-4170-AD35-561FB01D279F}" srcId="{1BD4DC3E-D573-4E09-9754-7951587D31F0}" destId="{FA69F28B-F32D-4796-8F10-D55EA88F56F6}" srcOrd="0" destOrd="0" parTransId="{CA25B40A-4E9E-4E43-882C-9D1650AC0D45}" sibTransId="{AB02F924-8898-4E0D-A72E-D0A2CBD7C331}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2223A8BC-6474-41C1-9CF8-5A4054468700}" type="presOf" srcId="{FA69F28B-F32D-4796-8F10-D55EA88F56F6}" destId="{A8D844EC-E938-48FA-AD88-EB8202003E1B}" srcOrd="0" destOrd="0" presId="urn:microsoft.com/office/officeart/2005/8/layout/hList1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2E7E7-3229-4D70-A705-96A54FD070D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C006168F-8677-4E64-9381-0CBB65F50697}">
      <dgm:prSet phldrT="[Text]" custT="1"/>
      <dgm:spPr/>
      <dgm:t>
        <a:bodyPr/>
        <a:lstStyle/>
        <a:p>
          <a:r>
            <a:rPr lang="en-CA" sz="2400" b="1" dirty="0"/>
            <a:t>Programmes et Services</a:t>
          </a:r>
        </a:p>
      </dgm:t>
    </dgm:pt>
    <dgm:pt modelId="{E2C4E174-9FC9-4F36-A23D-6F842BA61667}" type="parTrans" cxnId="{742F6A2F-AA69-477A-B6C5-B6961726F316}">
      <dgm:prSet/>
      <dgm:spPr/>
      <dgm:t>
        <a:bodyPr/>
        <a:lstStyle/>
        <a:p>
          <a:endParaRPr lang="en-CA" sz="2400" b="1"/>
        </a:p>
      </dgm:t>
    </dgm:pt>
    <dgm:pt modelId="{59D18D52-92CA-45C9-8FAC-4875EBCA06D2}" type="sibTrans" cxnId="{742F6A2F-AA69-477A-B6C5-B6961726F316}">
      <dgm:prSet/>
      <dgm:spPr/>
      <dgm:t>
        <a:bodyPr/>
        <a:lstStyle/>
        <a:p>
          <a:endParaRPr lang="en-CA" sz="2400" b="1"/>
        </a:p>
      </dgm:t>
    </dgm:pt>
    <dgm:pt modelId="{5E0FB778-C4A7-4C2F-9306-48D4E91E685F}">
      <dgm:prSet phldrT="[Text]" custT="1"/>
      <dgm:spPr/>
      <dgm:t>
        <a:bodyPr/>
        <a:lstStyle/>
        <a:p>
          <a:r>
            <a:rPr lang="en-US" sz="2200" b="1" dirty="0"/>
            <a:t>Infrastructures et </a:t>
          </a:r>
          <a:r>
            <a:rPr lang="en-US" sz="2200" b="1" dirty="0" err="1"/>
            <a:t>technologie</a:t>
          </a:r>
          <a:endParaRPr lang="en-CA" sz="2200" b="1" dirty="0"/>
        </a:p>
      </dgm:t>
    </dgm:pt>
    <dgm:pt modelId="{98B2A212-C651-4B26-91EB-E0A4A7D9867A}" type="parTrans" cxnId="{1D961CBD-2BCB-4A1A-83B2-D63BBB3B858B}">
      <dgm:prSet custT="1"/>
      <dgm:spPr/>
      <dgm:t>
        <a:bodyPr/>
        <a:lstStyle/>
        <a:p>
          <a:endParaRPr lang="en-CA" sz="2400" b="1"/>
        </a:p>
      </dgm:t>
    </dgm:pt>
    <dgm:pt modelId="{F5CD19DF-B324-4D52-B543-4CEC120816DA}" type="sibTrans" cxnId="{1D961CBD-2BCB-4A1A-83B2-D63BBB3B858B}">
      <dgm:prSet/>
      <dgm:spPr/>
      <dgm:t>
        <a:bodyPr/>
        <a:lstStyle/>
        <a:p>
          <a:endParaRPr lang="en-CA" sz="2400" b="1"/>
        </a:p>
      </dgm:t>
    </dgm:pt>
    <dgm:pt modelId="{836209C8-59B0-4805-83A5-F7C2F808317B}">
      <dgm:prSet phldrT="[Text]" custT="1"/>
      <dgm:spPr/>
      <dgm:t>
        <a:bodyPr/>
        <a:lstStyle/>
        <a:p>
          <a:r>
            <a:rPr lang="en-CA" sz="2000" b="1" dirty="0" err="1"/>
            <a:t>Risque</a:t>
          </a:r>
          <a:endParaRPr lang="en-CA" sz="2000" b="1" dirty="0"/>
        </a:p>
      </dgm:t>
    </dgm:pt>
    <dgm:pt modelId="{A0386735-8048-4CED-B086-BA4148C2A0EF}" type="parTrans" cxnId="{4DB4381F-89FE-46EF-BFE5-B36EF644F914}">
      <dgm:prSet custT="1"/>
      <dgm:spPr/>
      <dgm:t>
        <a:bodyPr/>
        <a:lstStyle/>
        <a:p>
          <a:endParaRPr lang="en-CA" sz="2400" b="1"/>
        </a:p>
      </dgm:t>
    </dgm:pt>
    <dgm:pt modelId="{21C4FF25-4766-4159-9AA0-A922334B76E6}" type="sibTrans" cxnId="{4DB4381F-89FE-46EF-BFE5-B36EF644F914}">
      <dgm:prSet/>
      <dgm:spPr/>
      <dgm:t>
        <a:bodyPr/>
        <a:lstStyle/>
        <a:p>
          <a:endParaRPr lang="en-CA" sz="2400" b="1"/>
        </a:p>
      </dgm:t>
    </dgm:pt>
    <dgm:pt modelId="{318DF034-4494-4E86-A04A-407F416D8712}">
      <dgm:prSet phldrT="[Text]" custT="1"/>
      <dgm:spPr/>
      <dgm:t>
        <a:bodyPr/>
        <a:lstStyle/>
        <a:p>
          <a:r>
            <a:rPr lang="en-US" sz="2000" b="1" dirty="0" err="1"/>
            <a:t>Croissance</a:t>
          </a:r>
          <a:endParaRPr lang="en-CA" sz="2000" b="1" dirty="0"/>
        </a:p>
      </dgm:t>
    </dgm:pt>
    <dgm:pt modelId="{55BB8D6B-65AD-42E3-B411-9760A8ABBA54}" type="parTrans" cxnId="{69C03E1A-4EE1-46FD-B4F7-6448486179C2}">
      <dgm:prSet custT="1"/>
      <dgm:spPr/>
      <dgm:t>
        <a:bodyPr/>
        <a:lstStyle/>
        <a:p>
          <a:endParaRPr lang="en-CA" sz="2400" b="1"/>
        </a:p>
      </dgm:t>
    </dgm:pt>
    <dgm:pt modelId="{FE109630-4D2E-4C5A-9F03-3B841CBE45E8}" type="sibTrans" cxnId="{69C03E1A-4EE1-46FD-B4F7-6448486179C2}">
      <dgm:prSet/>
      <dgm:spPr/>
      <dgm:t>
        <a:bodyPr/>
        <a:lstStyle/>
        <a:p>
          <a:endParaRPr lang="en-CA" sz="2400" b="1"/>
        </a:p>
      </dgm:t>
    </dgm:pt>
    <dgm:pt modelId="{C8C9202D-317B-40EC-8B57-2BF360CF21AA}">
      <dgm:prSet phldrT="[Text]" custT="1"/>
      <dgm:spPr/>
      <dgm:t>
        <a:bodyPr/>
        <a:lstStyle/>
        <a:p>
          <a:r>
            <a:rPr lang="en-US" sz="2000" b="1" dirty="0"/>
            <a:t>Direction financière</a:t>
          </a:r>
          <a:endParaRPr lang="en-CA" sz="2000" b="1" dirty="0"/>
        </a:p>
      </dgm:t>
    </dgm:pt>
    <dgm:pt modelId="{8EDAE6F7-2AEE-459A-B899-D5538D29BFE8}" type="parTrans" cxnId="{3C2CC3D3-4FB6-44B1-822F-9ADD204EA26A}">
      <dgm:prSet/>
      <dgm:spPr/>
      <dgm:t>
        <a:bodyPr/>
        <a:lstStyle/>
        <a:p>
          <a:endParaRPr lang="en-CA"/>
        </a:p>
      </dgm:t>
    </dgm:pt>
    <dgm:pt modelId="{169A6D26-C55C-41F9-9317-629727F1B51A}" type="sibTrans" cxnId="{3C2CC3D3-4FB6-44B1-822F-9ADD204EA26A}">
      <dgm:prSet/>
      <dgm:spPr/>
      <dgm:t>
        <a:bodyPr/>
        <a:lstStyle/>
        <a:p>
          <a:endParaRPr lang="en-CA"/>
        </a:p>
      </dgm:t>
    </dgm:pt>
    <dgm:pt modelId="{880B0939-B299-4E9C-93C7-B8BEC8A019F1}">
      <dgm:prSet phldrT="[Text]" custT="1"/>
      <dgm:spPr/>
      <dgm:t>
        <a:bodyPr/>
        <a:lstStyle/>
        <a:p>
          <a:r>
            <a:rPr lang="en-US" sz="2000" b="1" dirty="0"/>
            <a:t>Communication Marketing </a:t>
          </a:r>
          <a:r>
            <a:rPr lang="en-US" sz="2000" b="1" dirty="0" err="1"/>
            <a:t>Sensibilisation</a:t>
          </a:r>
          <a:endParaRPr lang="en-CA" sz="2000" b="1" dirty="0"/>
        </a:p>
      </dgm:t>
    </dgm:pt>
    <dgm:pt modelId="{741779E9-62F3-48E8-9B4C-965BFB0B4160}" type="parTrans" cxnId="{20D9D70F-5C48-4CB2-BEB5-3045F0DABE00}">
      <dgm:prSet/>
      <dgm:spPr/>
      <dgm:t>
        <a:bodyPr/>
        <a:lstStyle/>
        <a:p>
          <a:endParaRPr lang="en-CA"/>
        </a:p>
      </dgm:t>
    </dgm:pt>
    <dgm:pt modelId="{1CEACB5B-E37B-41BA-A253-4220C9DA902B}" type="sibTrans" cxnId="{20D9D70F-5C48-4CB2-BEB5-3045F0DABE00}">
      <dgm:prSet/>
      <dgm:spPr/>
      <dgm:t>
        <a:bodyPr/>
        <a:lstStyle/>
        <a:p>
          <a:endParaRPr lang="en-CA"/>
        </a:p>
      </dgm:t>
    </dgm:pt>
    <dgm:pt modelId="{89EDEB71-976E-463F-BFCB-D5810DCD8577}">
      <dgm:prSet phldrT="[Text]" custT="1"/>
      <dgm:spPr/>
      <dgm:t>
        <a:bodyPr/>
        <a:lstStyle/>
        <a:p>
          <a:r>
            <a:rPr lang="en-US" sz="2000" b="1" dirty="0"/>
            <a:t>Gestion </a:t>
          </a:r>
          <a:r>
            <a:rPr lang="en-US" sz="2000" b="1" dirty="0" err="1"/>
            <a:t>organisationnelle</a:t>
          </a:r>
          <a:endParaRPr lang="en-CA" sz="2000" b="1" dirty="0"/>
        </a:p>
      </dgm:t>
    </dgm:pt>
    <dgm:pt modelId="{B8EA7C36-E339-42E2-8C0C-C160AA1DD0DA}" type="parTrans" cxnId="{BD0D1FEE-2435-45A4-AD38-508D0250F2CA}">
      <dgm:prSet/>
      <dgm:spPr/>
      <dgm:t>
        <a:bodyPr/>
        <a:lstStyle/>
        <a:p>
          <a:endParaRPr lang="en-CA"/>
        </a:p>
      </dgm:t>
    </dgm:pt>
    <dgm:pt modelId="{4286BC14-E974-4623-96E7-F27832E3BF9F}" type="sibTrans" cxnId="{BD0D1FEE-2435-45A4-AD38-508D0250F2CA}">
      <dgm:prSet/>
      <dgm:spPr/>
      <dgm:t>
        <a:bodyPr/>
        <a:lstStyle/>
        <a:p>
          <a:endParaRPr lang="en-CA"/>
        </a:p>
      </dgm:t>
    </dgm:pt>
    <dgm:pt modelId="{B7BA9A59-1301-441E-A4A6-8B377707968B}">
      <dgm:prSet phldrT="[Text]" custT="1"/>
      <dgm:spPr/>
      <dgm:t>
        <a:bodyPr/>
        <a:lstStyle/>
        <a:p>
          <a:r>
            <a:rPr lang="en-US" sz="2000" b="1" dirty="0" err="1"/>
            <a:t>Mandat</a:t>
          </a:r>
          <a:r>
            <a:rPr lang="en-US" sz="2000" b="1" dirty="0"/>
            <a:t>, Vision</a:t>
          </a:r>
          <a:endParaRPr lang="en-CA" sz="2000" b="1" dirty="0"/>
        </a:p>
      </dgm:t>
    </dgm:pt>
    <dgm:pt modelId="{E9955E11-8E3D-46C7-8B72-9B445C9BC225}" type="parTrans" cxnId="{1D81F67C-0CCB-42D8-B7AF-CB6C3387996C}">
      <dgm:prSet/>
      <dgm:spPr/>
      <dgm:t>
        <a:bodyPr/>
        <a:lstStyle/>
        <a:p>
          <a:endParaRPr lang="en-CA"/>
        </a:p>
      </dgm:t>
    </dgm:pt>
    <dgm:pt modelId="{DAE5AEDE-D8A5-4BDD-9123-24C938940FDE}" type="sibTrans" cxnId="{1D81F67C-0CCB-42D8-B7AF-CB6C3387996C}">
      <dgm:prSet/>
      <dgm:spPr/>
      <dgm:t>
        <a:bodyPr/>
        <a:lstStyle/>
        <a:p>
          <a:endParaRPr lang="en-CA"/>
        </a:p>
      </dgm:t>
    </dgm:pt>
    <dgm:pt modelId="{63EE3AF2-2D4D-4FA5-BA8A-A67E2FF347DC}" type="pres">
      <dgm:prSet presAssocID="{58F2E7E7-3229-4D70-A705-96A54FD070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46E551-8496-440A-B0BA-B548E96E6D1B}" type="pres">
      <dgm:prSet presAssocID="{C006168F-8677-4E64-9381-0CBB65F50697}" presName="root1" presStyleCnt="0"/>
      <dgm:spPr/>
    </dgm:pt>
    <dgm:pt modelId="{0F3D6555-F3A4-43B3-9DF0-C5A05A09BB92}" type="pres">
      <dgm:prSet presAssocID="{C006168F-8677-4E64-9381-0CBB65F50697}" presName="LevelOneTextNode" presStyleLbl="node0" presStyleIdx="0" presStyleCnt="1" custScaleX="146341">
        <dgm:presLayoutVars>
          <dgm:chPref val="3"/>
        </dgm:presLayoutVars>
      </dgm:prSet>
      <dgm:spPr/>
    </dgm:pt>
    <dgm:pt modelId="{5C6923D6-518C-4C3F-920B-BA10A0DB6FDC}" type="pres">
      <dgm:prSet presAssocID="{C006168F-8677-4E64-9381-0CBB65F50697}" presName="level2hierChild" presStyleCnt="0"/>
      <dgm:spPr/>
    </dgm:pt>
    <dgm:pt modelId="{778756D4-4023-4EF4-85B9-09873C7958C4}" type="pres">
      <dgm:prSet presAssocID="{741779E9-62F3-48E8-9B4C-965BFB0B4160}" presName="conn2-1" presStyleLbl="parChTrans1D2" presStyleIdx="0" presStyleCnt="2"/>
      <dgm:spPr/>
    </dgm:pt>
    <dgm:pt modelId="{0C18223C-2AE0-4740-B8F8-D8562BE58B85}" type="pres">
      <dgm:prSet presAssocID="{741779E9-62F3-48E8-9B4C-965BFB0B4160}" presName="connTx" presStyleLbl="parChTrans1D2" presStyleIdx="0" presStyleCnt="2"/>
      <dgm:spPr/>
    </dgm:pt>
    <dgm:pt modelId="{9AAEA646-8BB1-4156-AD71-120B049F86C8}" type="pres">
      <dgm:prSet presAssocID="{880B0939-B299-4E9C-93C7-B8BEC8A019F1}" presName="root2" presStyleCnt="0"/>
      <dgm:spPr/>
    </dgm:pt>
    <dgm:pt modelId="{454368C7-878F-41E4-AAAF-05EAC3EA8267}" type="pres">
      <dgm:prSet presAssocID="{880B0939-B299-4E9C-93C7-B8BEC8A019F1}" presName="LevelTwoTextNode" presStyleLbl="node2" presStyleIdx="0" presStyleCnt="2" custScaleX="152295">
        <dgm:presLayoutVars>
          <dgm:chPref val="3"/>
        </dgm:presLayoutVars>
      </dgm:prSet>
      <dgm:spPr/>
    </dgm:pt>
    <dgm:pt modelId="{B18961F5-49EB-4608-9529-C814DA8F00CC}" type="pres">
      <dgm:prSet presAssocID="{880B0939-B299-4E9C-93C7-B8BEC8A019F1}" presName="level3hierChild" presStyleCnt="0"/>
      <dgm:spPr/>
    </dgm:pt>
    <dgm:pt modelId="{F498E50B-39D2-4872-A001-6F61C3873AE7}" type="pres">
      <dgm:prSet presAssocID="{E9955E11-8E3D-46C7-8B72-9B445C9BC225}" presName="conn2-1" presStyleLbl="parChTrans1D3" presStyleIdx="0" presStyleCnt="5"/>
      <dgm:spPr/>
    </dgm:pt>
    <dgm:pt modelId="{979C6DC2-CAE1-4568-864F-FE70F9C93679}" type="pres">
      <dgm:prSet presAssocID="{E9955E11-8E3D-46C7-8B72-9B445C9BC225}" presName="connTx" presStyleLbl="parChTrans1D3" presStyleIdx="0" presStyleCnt="5"/>
      <dgm:spPr/>
    </dgm:pt>
    <dgm:pt modelId="{9019C4DF-F4B8-451C-BA25-A839BB44B392}" type="pres">
      <dgm:prSet presAssocID="{B7BA9A59-1301-441E-A4A6-8B377707968B}" presName="root2" presStyleCnt="0"/>
      <dgm:spPr/>
    </dgm:pt>
    <dgm:pt modelId="{628BB0EC-11E3-4154-8B2C-78E2267006D6}" type="pres">
      <dgm:prSet presAssocID="{B7BA9A59-1301-441E-A4A6-8B377707968B}" presName="LevelTwoTextNode" presStyleLbl="node3" presStyleIdx="0" presStyleCnt="5" custScaleX="149191">
        <dgm:presLayoutVars>
          <dgm:chPref val="3"/>
        </dgm:presLayoutVars>
      </dgm:prSet>
      <dgm:spPr/>
    </dgm:pt>
    <dgm:pt modelId="{2758273B-18F2-4E25-8C03-53C448C5229C}" type="pres">
      <dgm:prSet presAssocID="{B7BA9A59-1301-441E-A4A6-8B377707968B}" presName="level3hierChild" presStyleCnt="0"/>
      <dgm:spPr/>
    </dgm:pt>
    <dgm:pt modelId="{C8065639-E4F5-4C3E-A5DB-E96DE01A5221}" type="pres">
      <dgm:prSet presAssocID="{B8EA7C36-E339-42E2-8C0C-C160AA1DD0DA}" presName="conn2-1" presStyleLbl="parChTrans1D3" presStyleIdx="1" presStyleCnt="5"/>
      <dgm:spPr/>
    </dgm:pt>
    <dgm:pt modelId="{84984CAD-A68D-4088-B06D-6C0EF896198E}" type="pres">
      <dgm:prSet presAssocID="{B8EA7C36-E339-42E2-8C0C-C160AA1DD0DA}" presName="connTx" presStyleLbl="parChTrans1D3" presStyleIdx="1" presStyleCnt="5"/>
      <dgm:spPr/>
    </dgm:pt>
    <dgm:pt modelId="{E1EAB1C5-CCD0-4CB6-935A-6286A04FA94B}" type="pres">
      <dgm:prSet presAssocID="{89EDEB71-976E-463F-BFCB-D5810DCD8577}" presName="root2" presStyleCnt="0"/>
      <dgm:spPr/>
    </dgm:pt>
    <dgm:pt modelId="{89ADBD2E-027E-4476-A700-FCD382C87021}" type="pres">
      <dgm:prSet presAssocID="{89EDEB71-976E-463F-BFCB-D5810DCD8577}" presName="LevelTwoTextNode" presStyleLbl="node3" presStyleIdx="1" presStyleCnt="5" custScaleX="148844">
        <dgm:presLayoutVars>
          <dgm:chPref val="3"/>
        </dgm:presLayoutVars>
      </dgm:prSet>
      <dgm:spPr/>
    </dgm:pt>
    <dgm:pt modelId="{3E861DBC-5E62-4440-AF81-66A9DAE8C29B}" type="pres">
      <dgm:prSet presAssocID="{89EDEB71-976E-463F-BFCB-D5810DCD8577}" presName="level3hierChild" presStyleCnt="0"/>
      <dgm:spPr/>
    </dgm:pt>
    <dgm:pt modelId="{46B81580-E9A9-4EEF-817F-A8DC5000DAA2}" type="pres">
      <dgm:prSet presAssocID="{98B2A212-C651-4B26-91EB-E0A4A7D9867A}" presName="conn2-1" presStyleLbl="parChTrans1D2" presStyleIdx="1" presStyleCnt="2"/>
      <dgm:spPr/>
    </dgm:pt>
    <dgm:pt modelId="{FB94D128-ACEC-4DBE-8BE8-7AEDC51BCF52}" type="pres">
      <dgm:prSet presAssocID="{98B2A212-C651-4B26-91EB-E0A4A7D9867A}" presName="connTx" presStyleLbl="parChTrans1D2" presStyleIdx="1" presStyleCnt="2"/>
      <dgm:spPr/>
    </dgm:pt>
    <dgm:pt modelId="{605F7839-090C-4F1B-B4DD-067FF50A428D}" type="pres">
      <dgm:prSet presAssocID="{5E0FB778-C4A7-4C2F-9306-48D4E91E685F}" presName="root2" presStyleCnt="0"/>
      <dgm:spPr/>
    </dgm:pt>
    <dgm:pt modelId="{C837AFAA-F6EF-4A3A-BCF0-70C26DF6BCBD}" type="pres">
      <dgm:prSet presAssocID="{5E0FB778-C4A7-4C2F-9306-48D4E91E685F}" presName="LevelTwoTextNode" presStyleLbl="node2" presStyleIdx="1" presStyleCnt="2" custScaleX="151862">
        <dgm:presLayoutVars>
          <dgm:chPref val="3"/>
        </dgm:presLayoutVars>
      </dgm:prSet>
      <dgm:spPr/>
    </dgm:pt>
    <dgm:pt modelId="{C202C53B-0AED-494C-8AFA-E67FD10E4C6B}" type="pres">
      <dgm:prSet presAssocID="{5E0FB778-C4A7-4C2F-9306-48D4E91E685F}" presName="level3hierChild" presStyleCnt="0"/>
      <dgm:spPr/>
    </dgm:pt>
    <dgm:pt modelId="{F2715ECE-146A-495B-88E6-F99B3BCBB144}" type="pres">
      <dgm:prSet presAssocID="{8EDAE6F7-2AEE-459A-B899-D5538D29BFE8}" presName="conn2-1" presStyleLbl="parChTrans1D3" presStyleIdx="2" presStyleCnt="5"/>
      <dgm:spPr/>
    </dgm:pt>
    <dgm:pt modelId="{45AE0916-02DB-4376-AD39-1A2940D4E5E9}" type="pres">
      <dgm:prSet presAssocID="{8EDAE6F7-2AEE-459A-B899-D5538D29BFE8}" presName="connTx" presStyleLbl="parChTrans1D3" presStyleIdx="2" presStyleCnt="5"/>
      <dgm:spPr/>
    </dgm:pt>
    <dgm:pt modelId="{6B833DDA-79FF-4110-A210-FDCA0D862E91}" type="pres">
      <dgm:prSet presAssocID="{C8C9202D-317B-40EC-8B57-2BF360CF21AA}" presName="root2" presStyleCnt="0"/>
      <dgm:spPr/>
    </dgm:pt>
    <dgm:pt modelId="{B30AED60-A635-4C5C-BEA1-4230B0282820}" type="pres">
      <dgm:prSet presAssocID="{C8C9202D-317B-40EC-8B57-2BF360CF21AA}" presName="LevelTwoTextNode" presStyleLbl="node3" presStyleIdx="2" presStyleCnt="5" custScaleX="152295">
        <dgm:presLayoutVars>
          <dgm:chPref val="3"/>
        </dgm:presLayoutVars>
      </dgm:prSet>
      <dgm:spPr/>
    </dgm:pt>
    <dgm:pt modelId="{00AA2F49-AAED-434F-9146-FEDD87B90399}" type="pres">
      <dgm:prSet presAssocID="{C8C9202D-317B-40EC-8B57-2BF360CF21AA}" presName="level3hierChild" presStyleCnt="0"/>
      <dgm:spPr/>
    </dgm:pt>
    <dgm:pt modelId="{5DC628F2-F62F-499D-976C-AE4AEE6F7B84}" type="pres">
      <dgm:prSet presAssocID="{A0386735-8048-4CED-B086-BA4148C2A0EF}" presName="conn2-1" presStyleLbl="parChTrans1D3" presStyleIdx="3" presStyleCnt="5"/>
      <dgm:spPr/>
    </dgm:pt>
    <dgm:pt modelId="{5B036943-C8DF-41E1-97EE-66CD965A1E88}" type="pres">
      <dgm:prSet presAssocID="{A0386735-8048-4CED-B086-BA4148C2A0EF}" presName="connTx" presStyleLbl="parChTrans1D3" presStyleIdx="3" presStyleCnt="5"/>
      <dgm:spPr/>
    </dgm:pt>
    <dgm:pt modelId="{7EAFAA00-23E7-49FA-B4B6-582EF9E88E7F}" type="pres">
      <dgm:prSet presAssocID="{836209C8-59B0-4805-83A5-F7C2F808317B}" presName="root2" presStyleCnt="0"/>
      <dgm:spPr/>
    </dgm:pt>
    <dgm:pt modelId="{7C0C4832-507B-4C10-84DA-950D8ADFE553}" type="pres">
      <dgm:prSet presAssocID="{836209C8-59B0-4805-83A5-F7C2F808317B}" presName="LevelTwoTextNode" presStyleLbl="node3" presStyleIdx="3" presStyleCnt="5" custScaleX="152295">
        <dgm:presLayoutVars>
          <dgm:chPref val="3"/>
        </dgm:presLayoutVars>
      </dgm:prSet>
      <dgm:spPr/>
    </dgm:pt>
    <dgm:pt modelId="{6459FCB2-77DB-4A18-8981-0CE1B4C955F8}" type="pres">
      <dgm:prSet presAssocID="{836209C8-59B0-4805-83A5-F7C2F808317B}" presName="level3hierChild" presStyleCnt="0"/>
      <dgm:spPr/>
    </dgm:pt>
    <dgm:pt modelId="{785D5E10-EF1F-4A4D-99AB-83E16BD7323E}" type="pres">
      <dgm:prSet presAssocID="{55BB8D6B-65AD-42E3-B411-9760A8ABBA54}" presName="conn2-1" presStyleLbl="parChTrans1D3" presStyleIdx="4" presStyleCnt="5"/>
      <dgm:spPr/>
    </dgm:pt>
    <dgm:pt modelId="{540C806F-7B2E-4893-8BB0-4AA3DEDC3C71}" type="pres">
      <dgm:prSet presAssocID="{55BB8D6B-65AD-42E3-B411-9760A8ABBA54}" presName="connTx" presStyleLbl="parChTrans1D3" presStyleIdx="4" presStyleCnt="5"/>
      <dgm:spPr/>
    </dgm:pt>
    <dgm:pt modelId="{6708F42F-988A-47C6-95D3-F9DCBC0305BB}" type="pres">
      <dgm:prSet presAssocID="{318DF034-4494-4E86-A04A-407F416D8712}" presName="root2" presStyleCnt="0"/>
      <dgm:spPr/>
    </dgm:pt>
    <dgm:pt modelId="{E7555CD1-F44E-4A4C-A1EF-8D63E6913279}" type="pres">
      <dgm:prSet presAssocID="{318DF034-4494-4E86-A04A-407F416D8712}" presName="LevelTwoTextNode" presStyleLbl="node3" presStyleIdx="4" presStyleCnt="5" custScaleX="152295">
        <dgm:presLayoutVars>
          <dgm:chPref val="3"/>
        </dgm:presLayoutVars>
      </dgm:prSet>
      <dgm:spPr/>
    </dgm:pt>
    <dgm:pt modelId="{25197F7A-7BC4-42A8-8DBF-50076E95060C}" type="pres">
      <dgm:prSet presAssocID="{318DF034-4494-4E86-A04A-407F416D8712}" presName="level3hierChild" presStyleCnt="0"/>
      <dgm:spPr/>
    </dgm:pt>
  </dgm:ptLst>
  <dgm:cxnLst>
    <dgm:cxn modelId="{59365D0D-CDB3-40D7-8404-0C7D526E3393}" type="presOf" srcId="{58F2E7E7-3229-4D70-A705-96A54FD070DD}" destId="{63EE3AF2-2D4D-4FA5-BA8A-A67E2FF347DC}" srcOrd="0" destOrd="0" presId="urn:microsoft.com/office/officeart/2005/8/layout/hierarchy2"/>
    <dgm:cxn modelId="{4F3A430F-895E-4693-B732-493EC99BAE52}" type="presOf" srcId="{98B2A212-C651-4B26-91EB-E0A4A7D9867A}" destId="{FB94D128-ACEC-4DBE-8BE8-7AEDC51BCF52}" srcOrd="1" destOrd="0" presId="urn:microsoft.com/office/officeart/2005/8/layout/hierarchy2"/>
    <dgm:cxn modelId="{20D9D70F-5C48-4CB2-BEB5-3045F0DABE00}" srcId="{C006168F-8677-4E64-9381-0CBB65F50697}" destId="{880B0939-B299-4E9C-93C7-B8BEC8A019F1}" srcOrd="0" destOrd="0" parTransId="{741779E9-62F3-48E8-9B4C-965BFB0B4160}" sibTransId="{1CEACB5B-E37B-41BA-A253-4220C9DA902B}"/>
    <dgm:cxn modelId="{4445D510-FE06-4B84-BA80-9B6DA1DC3673}" type="presOf" srcId="{5E0FB778-C4A7-4C2F-9306-48D4E91E685F}" destId="{C837AFAA-F6EF-4A3A-BCF0-70C26DF6BCBD}" srcOrd="0" destOrd="0" presId="urn:microsoft.com/office/officeart/2005/8/layout/hierarchy2"/>
    <dgm:cxn modelId="{94A61812-876B-4042-81EF-574B11470A53}" type="presOf" srcId="{741779E9-62F3-48E8-9B4C-965BFB0B4160}" destId="{778756D4-4023-4EF4-85B9-09873C7958C4}" srcOrd="0" destOrd="0" presId="urn:microsoft.com/office/officeart/2005/8/layout/hierarchy2"/>
    <dgm:cxn modelId="{69C03E1A-4EE1-46FD-B4F7-6448486179C2}" srcId="{5E0FB778-C4A7-4C2F-9306-48D4E91E685F}" destId="{318DF034-4494-4E86-A04A-407F416D8712}" srcOrd="2" destOrd="0" parTransId="{55BB8D6B-65AD-42E3-B411-9760A8ABBA54}" sibTransId="{FE109630-4D2E-4C5A-9F03-3B841CBE45E8}"/>
    <dgm:cxn modelId="{4DB4381F-89FE-46EF-BFE5-B36EF644F914}" srcId="{5E0FB778-C4A7-4C2F-9306-48D4E91E685F}" destId="{836209C8-59B0-4805-83A5-F7C2F808317B}" srcOrd="1" destOrd="0" parTransId="{A0386735-8048-4CED-B086-BA4148C2A0EF}" sibTransId="{21C4FF25-4766-4159-9AA0-A922334B76E6}"/>
    <dgm:cxn modelId="{E10EB728-3A26-4418-AE22-5B490412947C}" type="presOf" srcId="{E9955E11-8E3D-46C7-8B72-9B445C9BC225}" destId="{979C6DC2-CAE1-4568-864F-FE70F9C93679}" srcOrd="1" destOrd="0" presId="urn:microsoft.com/office/officeart/2005/8/layout/hierarchy2"/>
    <dgm:cxn modelId="{742F6A2F-AA69-477A-B6C5-B6961726F316}" srcId="{58F2E7E7-3229-4D70-A705-96A54FD070DD}" destId="{C006168F-8677-4E64-9381-0CBB65F50697}" srcOrd="0" destOrd="0" parTransId="{E2C4E174-9FC9-4F36-A23D-6F842BA61667}" sibTransId="{59D18D52-92CA-45C9-8FAC-4875EBCA06D2}"/>
    <dgm:cxn modelId="{C935CE33-A5C6-442D-AB45-248263F31297}" type="presOf" srcId="{A0386735-8048-4CED-B086-BA4148C2A0EF}" destId="{5B036943-C8DF-41E1-97EE-66CD965A1E88}" srcOrd="1" destOrd="0" presId="urn:microsoft.com/office/officeart/2005/8/layout/hierarchy2"/>
    <dgm:cxn modelId="{F3DE8E56-3399-4F3E-96CC-813E0D04C0B6}" type="presOf" srcId="{55BB8D6B-65AD-42E3-B411-9760A8ABBA54}" destId="{540C806F-7B2E-4893-8BB0-4AA3DEDC3C71}" srcOrd="1" destOrd="0" presId="urn:microsoft.com/office/officeart/2005/8/layout/hierarchy2"/>
    <dgm:cxn modelId="{F1901A57-8C75-47A6-9CBE-C1C9FCCAF384}" type="presOf" srcId="{B8EA7C36-E339-42E2-8C0C-C160AA1DD0DA}" destId="{84984CAD-A68D-4088-B06D-6C0EF896198E}" srcOrd="1" destOrd="0" presId="urn:microsoft.com/office/officeart/2005/8/layout/hierarchy2"/>
    <dgm:cxn modelId="{1D81F67C-0CCB-42D8-B7AF-CB6C3387996C}" srcId="{880B0939-B299-4E9C-93C7-B8BEC8A019F1}" destId="{B7BA9A59-1301-441E-A4A6-8B377707968B}" srcOrd="0" destOrd="0" parTransId="{E9955E11-8E3D-46C7-8B72-9B445C9BC225}" sibTransId="{DAE5AEDE-D8A5-4BDD-9123-24C938940FDE}"/>
    <dgm:cxn modelId="{FE51DD7E-FA2D-4D04-B66E-27B399913B64}" type="presOf" srcId="{880B0939-B299-4E9C-93C7-B8BEC8A019F1}" destId="{454368C7-878F-41E4-AAAF-05EAC3EA8267}" srcOrd="0" destOrd="0" presId="urn:microsoft.com/office/officeart/2005/8/layout/hierarchy2"/>
    <dgm:cxn modelId="{45AA278F-5E82-4B99-81C0-92F898D2EB88}" type="presOf" srcId="{8EDAE6F7-2AEE-459A-B899-D5538D29BFE8}" destId="{F2715ECE-146A-495B-88E6-F99B3BCBB144}" srcOrd="0" destOrd="0" presId="urn:microsoft.com/office/officeart/2005/8/layout/hierarchy2"/>
    <dgm:cxn modelId="{C8EDF28F-E0A6-4230-86B1-9EF79A0B0037}" type="presOf" srcId="{C8C9202D-317B-40EC-8B57-2BF360CF21AA}" destId="{B30AED60-A635-4C5C-BEA1-4230B0282820}" srcOrd="0" destOrd="0" presId="urn:microsoft.com/office/officeart/2005/8/layout/hierarchy2"/>
    <dgm:cxn modelId="{4BD82E99-DFB5-4524-9286-402B10F2C3D8}" type="presOf" srcId="{B8EA7C36-E339-42E2-8C0C-C160AA1DD0DA}" destId="{C8065639-E4F5-4C3E-A5DB-E96DE01A5221}" srcOrd="0" destOrd="0" presId="urn:microsoft.com/office/officeart/2005/8/layout/hierarchy2"/>
    <dgm:cxn modelId="{4993CC9A-45DC-4E61-B2D2-59270EB1DFFF}" type="presOf" srcId="{55BB8D6B-65AD-42E3-B411-9760A8ABBA54}" destId="{785D5E10-EF1F-4A4D-99AB-83E16BD7323E}" srcOrd="0" destOrd="0" presId="urn:microsoft.com/office/officeart/2005/8/layout/hierarchy2"/>
    <dgm:cxn modelId="{F0E0759D-CA17-4AF9-9FB1-67E0705B002F}" type="presOf" srcId="{98B2A212-C651-4B26-91EB-E0A4A7D9867A}" destId="{46B81580-E9A9-4EEF-817F-A8DC5000DAA2}" srcOrd="0" destOrd="0" presId="urn:microsoft.com/office/officeart/2005/8/layout/hierarchy2"/>
    <dgm:cxn modelId="{949911B1-081F-4C64-BC37-A44E36F4B768}" type="presOf" srcId="{89EDEB71-976E-463F-BFCB-D5810DCD8577}" destId="{89ADBD2E-027E-4476-A700-FCD382C87021}" srcOrd="0" destOrd="0" presId="urn:microsoft.com/office/officeart/2005/8/layout/hierarchy2"/>
    <dgm:cxn modelId="{7D6949BA-7D98-4A07-A168-3B1ED4DC59D5}" type="presOf" srcId="{A0386735-8048-4CED-B086-BA4148C2A0EF}" destId="{5DC628F2-F62F-499D-976C-AE4AEE6F7B84}" srcOrd="0" destOrd="0" presId="urn:microsoft.com/office/officeart/2005/8/layout/hierarchy2"/>
    <dgm:cxn modelId="{079C71BC-1BC2-4E08-AFB6-76C831B1EEB5}" type="presOf" srcId="{8EDAE6F7-2AEE-459A-B899-D5538D29BFE8}" destId="{45AE0916-02DB-4376-AD39-1A2940D4E5E9}" srcOrd="1" destOrd="0" presId="urn:microsoft.com/office/officeart/2005/8/layout/hierarchy2"/>
    <dgm:cxn modelId="{1D961CBD-2BCB-4A1A-83B2-D63BBB3B858B}" srcId="{C006168F-8677-4E64-9381-0CBB65F50697}" destId="{5E0FB778-C4A7-4C2F-9306-48D4E91E685F}" srcOrd="1" destOrd="0" parTransId="{98B2A212-C651-4B26-91EB-E0A4A7D9867A}" sibTransId="{F5CD19DF-B324-4D52-B543-4CEC120816DA}"/>
    <dgm:cxn modelId="{CF2150C0-EC7F-4527-89DF-5DA14A831987}" type="presOf" srcId="{741779E9-62F3-48E8-9B4C-965BFB0B4160}" destId="{0C18223C-2AE0-4740-B8F8-D8562BE58B85}" srcOrd="1" destOrd="0" presId="urn:microsoft.com/office/officeart/2005/8/layout/hierarchy2"/>
    <dgm:cxn modelId="{AA12BFC0-752E-4594-9C4A-09611AC8B0E3}" type="presOf" srcId="{836209C8-59B0-4805-83A5-F7C2F808317B}" destId="{7C0C4832-507B-4C10-84DA-950D8ADFE553}" srcOrd="0" destOrd="0" presId="urn:microsoft.com/office/officeart/2005/8/layout/hierarchy2"/>
    <dgm:cxn modelId="{908A39C1-969E-4711-B208-24F473B90C78}" type="presOf" srcId="{C006168F-8677-4E64-9381-0CBB65F50697}" destId="{0F3D6555-F3A4-43B3-9DF0-C5A05A09BB92}" srcOrd="0" destOrd="0" presId="urn:microsoft.com/office/officeart/2005/8/layout/hierarchy2"/>
    <dgm:cxn modelId="{3C2CC3D3-4FB6-44B1-822F-9ADD204EA26A}" srcId="{5E0FB778-C4A7-4C2F-9306-48D4E91E685F}" destId="{C8C9202D-317B-40EC-8B57-2BF360CF21AA}" srcOrd="0" destOrd="0" parTransId="{8EDAE6F7-2AEE-459A-B899-D5538D29BFE8}" sibTransId="{169A6D26-C55C-41F9-9317-629727F1B51A}"/>
    <dgm:cxn modelId="{195829E8-1583-4656-A2C0-E7BE6E08EB95}" type="presOf" srcId="{B7BA9A59-1301-441E-A4A6-8B377707968B}" destId="{628BB0EC-11E3-4154-8B2C-78E2267006D6}" srcOrd="0" destOrd="0" presId="urn:microsoft.com/office/officeart/2005/8/layout/hierarchy2"/>
    <dgm:cxn modelId="{BD0D1FEE-2435-45A4-AD38-508D0250F2CA}" srcId="{880B0939-B299-4E9C-93C7-B8BEC8A019F1}" destId="{89EDEB71-976E-463F-BFCB-D5810DCD8577}" srcOrd="1" destOrd="0" parTransId="{B8EA7C36-E339-42E2-8C0C-C160AA1DD0DA}" sibTransId="{4286BC14-E974-4623-96E7-F27832E3BF9F}"/>
    <dgm:cxn modelId="{BC255EEE-6B45-4155-8C52-3AC690FEFCED}" type="presOf" srcId="{E9955E11-8E3D-46C7-8B72-9B445C9BC225}" destId="{F498E50B-39D2-4872-A001-6F61C3873AE7}" srcOrd="0" destOrd="0" presId="urn:microsoft.com/office/officeart/2005/8/layout/hierarchy2"/>
    <dgm:cxn modelId="{09DBFAFA-CCDD-42B1-B35A-41BC3940D855}" type="presOf" srcId="{318DF034-4494-4E86-A04A-407F416D8712}" destId="{E7555CD1-F44E-4A4C-A1EF-8D63E6913279}" srcOrd="0" destOrd="0" presId="urn:microsoft.com/office/officeart/2005/8/layout/hierarchy2"/>
    <dgm:cxn modelId="{EAE197C5-88E4-48E8-AE64-22C976A084FF}" type="presParOf" srcId="{63EE3AF2-2D4D-4FA5-BA8A-A67E2FF347DC}" destId="{5046E551-8496-440A-B0BA-B548E96E6D1B}" srcOrd="0" destOrd="0" presId="urn:microsoft.com/office/officeart/2005/8/layout/hierarchy2"/>
    <dgm:cxn modelId="{6D016862-B2E4-4680-97CF-9411C5037363}" type="presParOf" srcId="{5046E551-8496-440A-B0BA-B548E96E6D1B}" destId="{0F3D6555-F3A4-43B3-9DF0-C5A05A09BB92}" srcOrd="0" destOrd="0" presId="urn:microsoft.com/office/officeart/2005/8/layout/hierarchy2"/>
    <dgm:cxn modelId="{5E8031AF-251A-40A8-B304-809BBB5F89AC}" type="presParOf" srcId="{5046E551-8496-440A-B0BA-B548E96E6D1B}" destId="{5C6923D6-518C-4C3F-920B-BA10A0DB6FDC}" srcOrd="1" destOrd="0" presId="urn:microsoft.com/office/officeart/2005/8/layout/hierarchy2"/>
    <dgm:cxn modelId="{702D90AA-A42A-4E44-BB0F-5C4ECE0C4407}" type="presParOf" srcId="{5C6923D6-518C-4C3F-920B-BA10A0DB6FDC}" destId="{778756D4-4023-4EF4-85B9-09873C7958C4}" srcOrd="0" destOrd="0" presId="urn:microsoft.com/office/officeart/2005/8/layout/hierarchy2"/>
    <dgm:cxn modelId="{D109E50D-8D49-4EA1-B076-6E63CFEFFDC3}" type="presParOf" srcId="{778756D4-4023-4EF4-85B9-09873C7958C4}" destId="{0C18223C-2AE0-4740-B8F8-D8562BE58B85}" srcOrd="0" destOrd="0" presId="urn:microsoft.com/office/officeart/2005/8/layout/hierarchy2"/>
    <dgm:cxn modelId="{D71FEDDC-9AC5-4464-B6E3-D54E1D63F825}" type="presParOf" srcId="{5C6923D6-518C-4C3F-920B-BA10A0DB6FDC}" destId="{9AAEA646-8BB1-4156-AD71-120B049F86C8}" srcOrd="1" destOrd="0" presId="urn:microsoft.com/office/officeart/2005/8/layout/hierarchy2"/>
    <dgm:cxn modelId="{F1813E14-9AB4-41C2-888F-9E97EDDF5DBA}" type="presParOf" srcId="{9AAEA646-8BB1-4156-AD71-120B049F86C8}" destId="{454368C7-878F-41E4-AAAF-05EAC3EA8267}" srcOrd="0" destOrd="0" presId="urn:microsoft.com/office/officeart/2005/8/layout/hierarchy2"/>
    <dgm:cxn modelId="{7731A390-5DFF-482E-B601-73079C9686D7}" type="presParOf" srcId="{9AAEA646-8BB1-4156-AD71-120B049F86C8}" destId="{B18961F5-49EB-4608-9529-C814DA8F00CC}" srcOrd="1" destOrd="0" presId="urn:microsoft.com/office/officeart/2005/8/layout/hierarchy2"/>
    <dgm:cxn modelId="{D415E095-83A6-440D-9489-948BD4F66740}" type="presParOf" srcId="{B18961F5-49EB-4608-9529-C814DA8F00CC}" destId="{F498E50B-39D2-4872-A001-6F61C3873AE7}" srcOrd="0" destOrd="0" presId="urn:microsoft.com/office/officeart/2005/8/layout/hierarchy2"/>
    <dgm:cxn modelId="{5BF59165-2BC3-4FDF-AFF8-61930BCCFD99}" type="presParOf" srcId="{F498E50B-39D2-4872-A001-6F61C3873AE7}" destId="{979C6DC2-CAE1-4568-864F-FE70F9C93679}" srcOrd="0" destOrd="0" presId="urn:microsoft.com/office/officeart/2005/8/layout/hierarchy2"/>
    <dgm:cxn modelId="{63C66D5C-3580-44E8-9C85-50B8C3B364A5}" type="presParOf" srcId="{B18961F5-49EB-4608-9529-C814DA8F00CC}" destId="{9019C4DF-F4B8-451C-BA25-A839BB44B392}" srcOrd="1" destOrd="0" presId="urn:microsoft.com/office/officeart/2005/8/layout/hierarchy2"/>
    <dgm:cxn modelId="{5BB45657-F848-496B-AD76-2EE28D4515E3}" type="presParOf" srcId="{9019C4DF-F4B8-451C-BA25-A839BB44B392}" destId="{628BB0EC-11E3-4154-8B2C-78E2267006D6}" srcOrd="0" destOrd="0" presId="urn:microsoft.com/office/officeart/2005/8/layout/hierarchy2"/>
    <dgm:cxn modelId="{32C9F36B-CD45-4EBF-9C10-029FDFD9E57B}" type="presParOf" srcId="{9019C4DF-F4B8-451C-BA25-A839BB44B392}" destId="{2758273B-18F2-4E25-8C03-53C448C5229C}" srcOrd="1" destOrd="0" presId="urn:microsoft.com/office/officeart/2005/8/layout/hierarchy2"/>
    <dgm:cxn modelId="{C898C0CB-5AC6-4420-9879-6FC7132617D2}" type="presParOf" srcId="{B18961F5-49EB-4608-9529-C814DA8F00CC}" destId="{C8065639-E4F5-4C3E-A5DB-E96DE01A5221}" srcOrd="2" destOrd="0" presId="urn:microsoft.com/office/officeart/2005/8/layout/hierarchy2"/>
    <dgm:cxn modelId="{413DDD8E-81AE-40A3-83A0-FAAC0B143A72}" type="presParOf" srcId="{C8065639-E4F5-4C3E-A5DB-E96DE01A5221}" destId="{84984CAD-A68D-4088-B06D-6C0EF896198E}" srcOrd="0" destOrd="0" presId="urn:microsoft.com/office/officeart/2005/8/layout/hierarchy2"/>
    <dgm:cxn modelId="{54D225ED-AA17-4572-865E-5DB0DBF398D2}" type="presParOf" srcId="{B18961F5-49EB-4608-9529-C814DA8F00CC}" destId="{E1EAB1C5-CCD0-4CB6-935A-6286A04FA94B}" srcOrd="3" destOrd="0" presId="urn:microsoft.com/office/officeart/2005/8/layout/hierarchy2"/>
    <dgm:cxn modelId="{BA00C0B8-2AF9-41A5-8902-9F02415B7C92}" type="presParOf" srcId="{E1EAB1C5-CCD0-4CB6-935A-6286A04FA94B}" destId="{89ADBD2E-027E-4476-A700-FCD382C87021}" srcOrd="0" destOrd="0" presId="urn:microsoft.com/office/officeart/2005/8/layout/hierarchy2"/>
    <dgm:cxn modelId="{9200ABFC-E6B6-4BA7-989F-A617522AC947}" type="presParOf" srcId="{E1EAB1C5-CCD0-4CB6-935A-6286A04FA94B}" destId="{3E861DBC-5E62-4440-AF81-66A9DAE8C29B}" srcOrd="1" destOrd="0" presId="urn:microsoft.com/office/officeart/2005/8/layout/hierarchy2"/>
    <dgm:cxn modelId="{726C49F1-3A80-4F23-8577-C507F62D5DCB}" type="presParOf" srcId="{5C6923D6-518C-4C3F-920B-BA10A0DB6FDC}" destId="{46B81580-E9A9-4EEF-817F-A8DC5000DAA2}" srcOrd="2" destOrd="0" presId="urn:microsoft.com/office/officeart/2005/8/layout/hierarchy2"/>
    <dgm:cxn modelId="{F0324BDC-166A-42D3-AEA6-46D46EDDF70A}" type="presParOf" srcId="{46B81580-E9A9-4EEF-817F-A8DC5000DAA2}" destId="{FB94D128-ACEC-4DBE-8BE8-7AEDC51BCF52}" srcOrd="0" destOrd="0" presId="urn:microsoft.com/office/officeart/2005/8/layout/hierarchy2"/>
    <dgm:cxn modelId="{7E90CDD5-1447-4FE7-A8C8-E54921C51518}" type="presParOf" srcId="{5C6923D6-518C-4C3F-920B-BA10A0DB6FDC}" destId="{605F7839-090C-4F1B-B4DD-067FF50A428D}" srcOrd="3" destOrd="0" presId="urn:microsoft.com/office/officeart/2005/8/layout/hierarchy2"/>
    <dgm:cxn modelId="{3224D723-4CB9-4C6B-A0DE-95C888ABDBF9}" type="presParOf" srcId="{605F7839-090C-4F1B-B4DD-067FF50A428D}" destId="{C837AFAA-F6EF-4A3A-BCF0-70C26DF6BCBD}" srcOrd="0" destOrd="0" presId="urn:microsoft.com/office/officeart/2005/8/layout/hierarchy2"/>
    <dgm:cxn modelId="{B27880BE-9FDB-4DF4-AF58-6286D2F70E45}" type="presParOf" srcId="{605F7839-090C-4F1B-B4DD-067FF50A428D}" destId="{C202C53B-0AED-494C-8AFA-E67FD10E4C6B}" srcOrd="1" destOrd="0" presId="urn:microsoft.com/office/officeart/2005/8/layout/hierarchy2"/>
    <dgm:cxn modelId="{90452A84-9CBD-474D-8C5D-1F48C7AF21D1}" type="presParOf" srcId="{C202C53B-0AED-494C-8AFA-E67FD10E4C6B}" destId="{F2715ECE-146A-495B-88E6-F99B3BCBB144}" srcOrd="0" destOrd="0" presId="urn:microsoft.com/office/officeart/2005/8/layout/hierarchy2"/>
    <dgm:cxn modelId="{15D4A46B-F548-4A6D-987F-8A44EBDE4201}" type="presParOf" srcId="{F2715ECE-146A-495B-88E6-F99B3BCBB144}" destId="{45AE0916-02DB-4376-AD39-1A2940D4E5E9}" srcOrd="0" destOrd="0" presId="urn:microsoft.com/office/officeart/2005/8/layout/hierarchy2"/>
    <dgm:cxn modelId="{D066FEAF-2C82-4CE6-8207-41E65029159D}" type="presParOf" srcId="{C202C53B-0AED-494C-8AFA-E67FD10E4C6B}" destId="{6B833DDA-79FF-4110-A210-FDCA0D862E91}" srcOrd="1" destOrd="0" presId="urn:microsoft.com/office/officeart/2005/8/layout/hierarchy2"/>
    <dgm:cxn modelId="{A11D166E-7F94-40D5-9DE7-C968A0BAC7DF}" type="presParOf" srcId="{6B833DDA-79FF-4110-A210-FDCA0D862E91}" destId="{B30AED60-A635-4C5C-BEA1-4230B0282820}" srcOrd="0" destOrd="0" presId="urn:microsoft.com/office/officeart/2005/8/layout/hierarchy2"/>
    <dgm:cxn modelId="{1885A296-D0ED-4C67-A442-1D4751A7D01D}" type="presParOf" srcId="{6B833DDA-79FF-4110-A210-FDCA0D862E91}" destId="{00AA2F49-AAED-434F-9146-FEDD87B90399}" srcOrd="1" destOrd="0" presId="urn:microsoft.com/office/officeart/2005/8/layout/hierarchy2"/>
    <dgm:cxn modelId="{7835AC5D-549E-40C6-8578-70D0F68CC659}" type="presParOf" srcId="{C202C53B-0AED-494C-8AFA-E67FD10E4C6B}" destId="{5DC628F2-F62F-499D-976C-AE4AEE6F7B84}" srcOrd="2" destOrd="0" presId="urn:microsoft.com/office/officeart/2005/8/layout/hierarchy2"/>
    <dgm:cxn modelId="{DFD2BE5C-2E14-4396-A02F-D3F359503CB0}" type="presParOf" srcId="{5DC628F2-F62F-499D-976C-AE4AEE6F7B84}" destId="{5B036943-C8DF-41E1-97EE-66CD965A1E88}" srcOrd="0" destOrd="0" presId="urn:microsoft.com/office/officeart/2005/8/layout/hierarchy2"/>
    <dgm:cxn modelId="{2D8991B7-C3D3-4EF5-A261-D494C7D815B6}" type="presParOf" srcId="{C202C53B-0AED-494C-8AFA-E67FD10E4C6B}" destId="{7EAFAA00-23E7-49FA-B4B6-582EF9E88E7F}" srcOrd="3" destOrd="0" presId="urn:microsoft.com/office/officeart/2005/8/layout/hierarchy2"/>
    <dgm:cxn modelId="{3D731D1B-82A6-4A4F-BF90-E3E1A45D60EC}" type="presParOf" srcId="{7EAFAA00-23E7-49FA-B4B6-582EF9E88E7F}" destId="{7C0C4832-507B-4C10-84DA-950D8ADFE553}" srcOrd="0" destOrd="0" presId="urn:microsoft.com/office/officeart/2005/8/layout/hierarchy2"/>
    <dgm:cxn modelId="{24F92B84-2852-4A96-A662-52C728A5C309}" type="presParOf" srcId="{7EAFAA00-23E7-49FA-B4B6-582EF9E88E7F}" destId="{6459FCB2-77DB-4A18-8981-0CE1B4C955F8}" srcOrd="1" destOrd="0" presId="urn:microsoft.com/office/officeart/2005/8/layout/hierarchy2"/>
    <dgm:cxn modelId="{EAA2DCAC-329A-447E-A647-47EAE896A276}" type="presParOf" srcId="{C202C53B-0AED-494C-8AFA-E67FD10E4C6B}" destId="{785D5E10-EF1F-4A4D-99AB-83E16BD7323E}" srcOrd="4" destOrd="0" presId="urn:microsoft.com/office/officeart/2005/8/layout/hierarchy2"/>
    <dgm:cxn modelId="{417CB7A8-4A14-4726-B781-3C9AD56C7179}" type="presParOf" srcId="{785D5E10-EF1F-4A4D-99AB-83E16BD7323E}" destId="{540C806F-7B2E-4893-8BB0-4AA3DEDC3C71}" srcOrd="0" destOrd="0" presId="urn:microsoft.com/office/officeart/2005/8/layout/hierarchy2"/>
    <dgm:cxn modelId="{6D99A5CD-FD15-41BB-A4CC-EBB2DC160BE3}" type="presParOf" srcId="{C202C53B-0AED-494C-8AFA-E67FD10E4C6B}" destId="{6708F42F-988A-47C6-95D3-F9DCBC0305BB}" srcOrd="5" destOrd="0" presId="urn:microsoft.com/office/officeart/2005/8/layout/hierarchy2"/>
    <dgm:cxn modelId="{FD1EE280-7389-4F17-A235-03C6CC87E222}" type="presParOf" srcId="{6708F42F-988A-47C6-95D3-F9DCBC0305BB}" destId="{E7555CD1-F44E-4A4C-A1EF-8D63E6913279}" srcOrd="0" destOrd="0" presId="urn:microsoft.com/office/officeart/2005/8/layout/hierarchy2"/>
    <dgm:cxn modelId="{64DDD1C0-32A4-46A1-836B-476404EBFF20}" type="presParOf" srcId="{6708F42F-988A-47C6-95D3-F9DCBC0305BB}" destId="{25197F7A-7BC4-42A8-8DBF-50076E950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418C9-B6C2-43F2-A33A-2090705D022C}">
      <dsp:nvSpPr>
        <dsp:cNvPr id="0" name=""/>
        <dsp:cNvSpPr/>
      </dsp:nvSpPr>
      <dsp:spPr>
        <a:xfrm rot="16200000">
          <a:off x="3154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100" kern="1200" dirty="0" err="1"/>
            <a:t>Vendeur</a:t>
          </a:r>
          <a:endParaRPr lang="en-CA" sz="6100" kern="1200" dirty="0"/>
        </a:p>
      </dsp:txBody>
      <dsp:txXfrm rot="5400000">
        <a:off x="3155" y="1170254"/>
        <a:ext cx="3860074" cy="2339439"/>
      </dsp:txXfrm>
    </dsp:sp>
    <dsp:sp modelId="{3AC998E6-75F9-4AE4-BE96-1B56207356EE}">
      <dsp:nvSpPr>
        <dsp:cNvPr id="0" name=""/>
        <dsp:cNvSpPr/>
      </dsp:nvSpPr>
      <dsp:spPr>
        <a:xfrm rot="5400000">
          <a:off x="6890842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100" kern="1200" dirty="0" err="1"/>
            <a:t>Acheteur</a:t>
          </a:r>
          <a:endParaRPr lang="en-CA" sz="6100" kern="1200" dirty="0"/>
        </a:p>
      </dsp:txBody>
      <dsp:txXfrm rot="-5400000">
        <a:off x="7709646" y="1170255"/>
        <a:ext cx="3860074" cy="233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418C9-B6C2-43F2-A33A-2090705D022C}">
      <dsp:nvSpPr>
        <dsp:cNvPr id="0" name=""/>
        <dsp:cNvSpPr/>
      </dsp:nvSpPr>
      <dsp:spPr>
        <a:xfrm rot="16200000">
          <a:off x="3154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100" kern="1200" dirty="0" err="1"/>
            <a:t>Vendeur</a:t>
          </a:r>
          <a:endParaRPr lang="en-CA" sz="6100" kern="1200" dirty="0"/>
        </a:p>
      </dsp:txBody>
      <dsp:txXfrm rot="5400000">
        <a:off x="3155" y="1170254"/>
        <a:ext cx="3860074" cy="2339439"/>
      </dsp:txXfrm>
    </dsp:sp>
    <dsp:sp modelId="{3AC998E6-75F9-4AE4-BE96-1B56207356EE}">
      <dsp:nvSpPr>
        <dsp:cNvPr id="0" name=""/>
        <dsp:cNvSpPr/>
      </dsp:nvSpPr>
      <dsp:spPr>
        <a:xfrm rot="5400000">
          <a:off x="6890842" y="536"/>
          <a:ext cx="4678877" cy="467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100" kern="1200" dirty="0" err="1"/>
            <a:t>Acheteur</a:t>
          </a:r>
          <a:endParaRPr lang="en-CA" sz="6100" kern="1200" dirty="0"/>
        </a:p>
      </dsp:txBody>
      <dsp:txXfrm rot="-5400000">
        <a:off x="7709646" y="1170255"/>
        <a:ext cx="3860074" cy="233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225419"/>
          <a:ext cx="250794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Service</a:t>
          </a:r>
        </a:p>
      </dsp:txBody>
      <dsp:txXfrm>
        <a:off x="4170" y="225419"/>
        <a:ext cx="2507943" cy="460800"/>
      </dsp:txXfrm>
    </dsp:sp>
    <dsp:sp modelId="{541F88CD-3759-491E-9005-78659D1B617A}">
      <dsp:nvSpPr>
        <dsp:cNvPr id="0" name=""/>
        <dsp:cNvSpPr/>
      </dsp:nvSpPr>
      <dsp:spPr>
        <a:xfrm>
          <a:off x="4170" y="686219"/>
          <a:ext cx="2507943" cy="35698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La </a:t>
          </a:r>
          <a:r>
            <a:rPr lang="en-US" sz="1600" b="1" kern="1200" dirty="0" err="1"/>
            <a:t>créativité</a:t>
          </a:r>
          <a:r>
            <a:rPr lang="en-US" sz="1600" b="1" kern="1200" dirty="0"/>
            <a:t>
</a:t>
          </a:r>
          <a:r>
            <a:rPr lang="en-US" sz="1600" b="1" kern="1200" dirty="0" err="1"/>
            <a:t>Découvrir</a:t>
          </a:r>
          <a:r>
            <a:rPr lang="en-US" sz="1600" b="1" kern="1200" dirty="0"/>
            <a:t> la condition </a:t>
          </a:r>
          <a:r>
            <a:rPr lang="en-US" sz="1600" b="1" kern="1200" dirty="0" err="1"/>
            <a:t>humaine</a:t>
          </a:r>
          <a:r>
            <a:rPr lang="en-US" sz="1600" b="1" kern="1200" dirty="0"/>
            <a:t>
Théâtre pour le </a:t>
          </a:r>
          <a:r>
            <a:rPr lang="en-US" sz="1600" b="1" kern="1200" dirty="0" err="1"/>
            <a:t>changement</a:t>
          </a:r>
          <a:r>
            <a:rPr lang="en-US" sz="1600" b="1" kern="1200" dirty="0"/>
            <a:t> social
</a:t>
          </a:r>
          <a:r>
            <a:rPr lang="en-US" sz="1600" b="1" kern="1200" dirty="0" err="1"/>
            <a:t>Divertir</a:t>
          </a:r>
          <a:r>
            <a:rPr lang="en-US" sz="1600" b="1" kern="1200" dirty="0"/>
            <a:t> et </a:t>
          </a:r>
          <a:r>
            <a:rPr lang="en-US" sz="1600" b="1" kern="1200" dirty="0" err="1"/>
            <a:t>captiver</a:t>
          </a:r>
          <a:r>
            <a:rPr lang="en-US" sz="1600" b="1" kern="1200" dirty="0"/>
            <a:t>
</a:t>
          </a:r>
          <a:r>
            <a:rPr lang="en-US" sz="1600" b="1" kern="1200" dirty="0" err="1"/>
            <a:t>Stimuler</a:t>
          </a:r>
          <a:r>
            <a:rPr lang="en-US" sz="1600" b="1" kern="1200" dirty="0"/>
            <a:t> </a:t>
          </a:r>
          <a:r>
            <a:rPr lang="en-US" sz="1600" b="1" kern="1200" dirty="0" err="1"/>
            <a:t>l'intellect</a:t>
          </a:r>
          <a:r>
            <a:rPr lang="en-US" sz="1600" b="1" kern="1200" dirty="0"/>
            <a:t> et </a:t>
          </a:r>
          <a:r>
            <a:rPr lang="en-US" sz="1600" b="1" kern="1200" dirty="0" err="1"/>
            <a:t>l'émotion</a:t>
          </a:r>
          <a:r>
            <a:rPr lang="en-US" sz="1600" b="1" kern="1200" dirty="0"/>
            <a:t>
Lien</a:t>
          </a:r>
          <a:endParaRPr lang="en-CA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b="1" kern="1200" dirty="0"/>
        </a:p>
      </dsp:txBody>
      <dsp:txXfrm>
        <a:off x="4170" y="686219"/>
        <a:ext cx="2507943" cy="3569872"/>
      </dsp:txXfrm>
    </dsp:sp>
    <dsp:sp modelId="{A4C46863-3DF3-46AF-8402-0B5E037F5E76}">
      <dsp:nvSpPr>
        <dsp:cNvPr id="0" name=""/>
        <dsp:cNvSpPr/>
      </dsp:nvSpPr>
      <dsp:spPr>
        <a:xfrm>
          <a:off x="2863225" y="225419"/>
          <a:ext cx="2507943" cy="4608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Structure des </a:t>
          </a:r>
          <a:r>
            <a:rPr lang="en-CA" sz="1600" b="1" kern="1200" dirty="0" err="1"/>
            <a:t>coûts</a:t>
          </a:r>
          <a:endParaRPr lang="en-CA" sz="1600" b="1" kern="1200" dirty="0"/>
        </a:p>
      </dsp:txBody>
      <dsp:txXfrm>
        <a:off x="2863225" y="225419"/>
        <a:ext cx="2507943" cy="460800"/>
      </dsp:txXfrm>
    </dsp:sp>
    <dsp:sp modelId="{A8D844EC-E938-48FA-AD88-EB8202003E1B}">
      <dsp:nvSpPr>
        <dsp:cNvPr id="0" name=""/>
        <dsp:cNvSpPr/>
      </dsp:nvSpPr>
      <dsp:spPr>
        <a:xfrm>
          <a:off x="2863225" y="686219"/>
          <a:ext cx="2507943" cy="3569872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Ressources</a:t>
          </a:r>
          <a:r>
            <a:rPr lang="en-US" sz="1600" b="1" kern="1200" dirty="0"/>
            <a:t> </a:t>
          </a:r>
          <a:r>
            <a:rPr lang="en-US" sz="1600" b="1" kern="1200" dirty="0" err="1"/>
            <a:t>humaines</a:t>
          </a:r>
          <a:r>
            <a:rPr lang="en-US" sz="1600" b="1" kern="1200" dirty="0"/>
            <a:t>
Dramaturges
</a:t>
          </a:r>
          <a:r>
            <a:rPr lang="en-US" sz="1600" b="1" kern="1200" dirty="0" err="1"/>
            <a:t>Directeurs</a:t>
          </a:r>
          <a:r>
            <a:rPr lang="en-US" sz="1600" b="1" kern="1200" dirty="0"/>
            <a:t> </a:t>
          </a:r>
          <a:r>
            <a:rPr lang="en-US" sz="1600" b="1" kern="1200" dirty="0" err="1"/>
            <a:t>artistiques</a:t>
          </a:r>
          <a:r>
            <a:rPr lang="en-US" sz="1600" b="1" kern="1200" dirty="0"/>
            <a:t>
</a:t>
          </a:r>
          <a:r>
            <a:rPr lang="en-US" sz="1600" b="1" kern="1200" dirty="0" err="1"/>
            <a:t>Créateurs</a:t>
          </a:r>
          <a:r>
            <a:rPr lang="en-US" sz="1600" b="1" kern="1200" dirty="0"/>
            <a:t>
</a:t>
          </a:r>
          <a:r>
            <a:rPr lang="en-US" sz="1600" b="1" kern="1200" dirty="0" err="1"/>
            <a:t>Marionnettistes</a:t>
          </a:r>
          <a:r>
            <a:rPr lang="en-US" sz="1600" b="1" kern="1200" dirty="0"/>
            <a:t>
</a:t>
          </a:r>
          <a:r>
            <a:rPr lang="en-US" sz="1600" b="1" kern="1200" dirty="0" err="1"/>
            <a:t>Acteurs</a:t>
          </a:r>
          <a:r>
            <a:rPr lang="en-US" sz="1600" b="1" kern="1200" dirty="0"/>
            <a:t>
</a:t>
          </a:r>
          <a:r>
            <a:rPr lang="en-US" sz="1600" b="1" kern="1200" dirty="0" err="1"/>
            <a:t>Compositeurs</a:t>
          </a:r>
          <a:r>
            <a:rPr lang="en-US" sz="1600" b="1" kern="1200" dirty="0"/>
            <a:t>
Les </a:t>
          </a:r>
          <a:r>
            <a:rPr lang="en-US" sz="1600" b="1" kern="1200" dirty="0" err="1"/>
            <a:t>musiciens</a:t>
          </a:r>
          <a:r>
            <a:rPr lang="en-US" sz="1600" b="1" kern="1200" dirty="0"/>
            <a:t>
</a:t>
          </a:r>
          <a:r>
            <a:rPr lang="en-US" sz="1600" b="1" kern="1200" dirty="0" err="1"/>
            <a:t>Équipe</a:t>
          </a:r>
          <a:r>
            <a:rPr lang="en-US" sz="1600" b="1" kern="1200" dirty="0"/>
            <a:t> de </a:t>
          </a:r>
          <a:r>
            <a:rPr lang="en-US" sz="1600" b="1" kern="1200" dirty="0" err="1"/>
            <a:t>scène</a:t>
          </a:r>
          <a:r>
            <a:rPr lang="en-US" sz="1600" b="1" kern="1200" dirty="0"/>
            <a:t>
</a:t>
          </a:r>
          <a:r>
            <a:rPr lang="en-US" sz="1600" b="1" kern="1200" dirty="0" err="1"/>
            <a:t>Concevoir</a:t>
          </a:r>
          <a:r>
            <a:rPr lang="en-US" sz="1600" b="1" kern="1200" dirty="0"/>
            <a:t>
</a:t>
          </a:r>
          <a:r>
            <a:rPr lang="en-US" sz="1600" b="1" kern="1200" dirty="0" err="1"/>
            <a:t>Lumières</a:t>
          </a:r>
          <a:r>
            <a:rPr lang="en-US" sz="1600" b="1" kern="1200" dirty="0"/>
            <a:t>
Son</a:t>
          </a:r>
          <a:endParaRPr lang="en-CA" sz="1600" b="1" kern="1200" dirty="0"/>
        </a:p>
      </dsp:txBody>
      <dsp:txXfrm>
        <a:off x="2863225" y="686219"/>
        <a:ext cx="2507943" cy="3569872"/>
      </dsp:txXfrm>
    </dsp:sp>
    <dsp:sp modelId="{57B33585-FFB2-4953-9C26-809CEE392034}">
      <dsp:nvSpPr>
        <dsp:cNvPr id="0" name=""/>
        <dsp:cNvSpPr/>
      </dsp:nvSpPr>
      <dsp:spPr>
        <a:xfrm>
          <a:off x="5722281" y="225419"/>
          <a:ext cx="2507943" cy="4608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Revenus</a:t>
          </a:r>
          <a:endParaRPr lang="en-CA" sz="1600" b="1" kern="1200" dirty="0"/>
        </a:p>
      </dsp:txBody>
      <dsp:txXfrm>
        <a:off x="5722281" y="225419"/>
        <a:ext cx="2507943" cy="460800"/>
      </dsp:txXfrm>
    </dsp:sp>
    <dsp:sp modelId="{24276051-DE82-4FF9-8498-DB23207E9591}">
      <dsp:nvSpPr>
        <dsp:cNvPr id="0" name=""/>
        <dsp:cNvSpPr/>
      </dsp:nvSpPr>
      <dsp:spPr>
        <a:xfrm>
          <a:off x="5722281" y="686219"/>
          <a:ext cx="2507943" cy="3569872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Mécénat</a:t>
          </a:r>
          <a:r>
            <a:rPr lang="en-US" sz="1600" b="1" kern="1200" dirty="0"/>
            <a:t> (</a:t>
          </a:r>
          <a:r>
            <a:rPr lang="en-US" sz="1600" b="1" kern="1200" dirty="0" err="1"/>
            <a:t>financeurs</a:t>
          </a:r>
          <a:r>
            <a:rPr lang="en-US" sz="1600" b="1" kern="1200" dirty="0"/>
            <a:t> publics ; </a:t>
          </a:r>
          <a:r>
            <a:rPr lang="en-US" sz="1600" b="1" kern="1200" dirty="0" err="1"/>
            <a:t>entreprises</a:t>
          </a:r>
          <a:r>
            <a:rPr lang="en-US" sz="1600" b="1" kern="1200" dirty="0"/>
            <a:t> </a:t>
          </a:r>
          <a:r>
            <a:rPr lang="en-US" sz="1600" b="1" kern="1200" dirty="0" err="1"/>
            <a:t>mécènes</a:t>
          </a:r>
          <a:r>
            <a:rPr lang="en-US" sz="1600" b="1" kern="1200" dirty="0"/>
            <a:t> ; </a:t>
          </a:r>
          <a:r>
            <a:rPr lang="en-US" sz="1600" b="1" kern="1200" dirty="0" err="1"/>
            <a:t>donateurs</a:t>
          </a:r>
          <a:r>
            <a:rPr lang="en-US" sz="1600" b="1" kern="1200" dirty="0"/>
            <a:t> </a:t>
          </a:r>
          <a:r>
            <a:rPr lang="en-US" sz="1600" b="1" kern="1200" dirty="0" err="1"/>
            <a:t>privés</a:t>
          </a:r>
          <a:r>
            <a:rPr lang="en-US" sz="1600" b="1" kern="1200" dirty="0"/>
            <a:t>),
Commissions de performance
</a:t>
          </a:r>
          <a:r>
            <a:rPr lang="en-US" sz="1600" b="1" kern="1200" dirty="0" err="1"/>
            <a:t>Édition</a:t>
          </a:r>
          <a:endParaRPr lang="en-CA" sz="1600" b="1" kern="1200" dirty="0"/>
        </a:p>
      </dsp:txBody>
      <dsp:txXfrm>
        <a:off x="5722281" y="686219"/>
        <a:ext cx="2507943" cy="3569872"/>
      </dsp:txXfrm>
    </dsp:sp>
    <dsp:sp modelId="{20605A04-0C17-47E3-A5F4-7CCD0682C767}">
      <dsp:nvSpPr>
        <dsp:cNvPr id="0" name=""/>
        <dsp:cNvSpPr/>
      </dsp:nvSpPr>
      <dsp:spPr>
        <a:xfrm>
          <a:off x="8581336" y="225419"/>
          <a:ext cx="2507943" cy="4608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Valeur </a:t>
          </a:r>
          <a:r>
            <a:rPr lang="en-US" sz="1600" b="1" kern="1200" dirty="0" err="1"/>
            <a:t>créée</a:t>
          </a:r>
          <a:endParaRPr lang="en-CA" sz="1600" b="1" kern="1200" dirty="0"/>
        </a:p>
      </dsp:txBody>
      <dsp:txXfrm>
        <a:off x="8581336" y="225419"/>
        <a:ext cx="2507943" cy="460800"/>
      </dsp:txXfrm>
    </dsp:sp>
    <dsp:sp modelId="{F0DC38F6-369F-4323-A85B-0B7FD0E52581}">
      <dsp:nvSpPr>
        <dsp:cNvPr id="0" name=""/>
        <dsp:cNvSpPr/>
      </dsp:nvSpPr>
      <dsp:spPr>
        <a:xfrm>
          <a:off x="8581336" y="686219"/>
          <a:ext cx="2507943" cy="3569872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Impacts financiers - </a:t>
          </a:r>
          <a:r>
            <a:rPr lang="en-US" sz="1600" b="1" kern="1200" dirty="0" err="1"/>
            <a:t>activité</a:t>
          </a:r>
          <a:r>
            <a:rPr lang="en-US" sz="1600" b="1" kern="1200" dirty="0"/>
            <a:t> </a:t>
          </a:r>
          <a:r>
            <a:rPr lang="en-US" sz="1600" b="1" kern="1200" dirty="0" err="1"/>
            <a:t>économique</a:t>
          </a:r>
          <a:r>
            <a:rPr lang="en-US" sz="1600" b="1" kern="1200" dirty="0"/>
            <a:t> dans la </a:t>
          </a:r>
          <a:r>
            <a:rPr lang="en-US" sz="1600" b="1" kern="1200" dirty="0" err="1"/>
            <a:t>chaîne</a:t>
          </a:r>
          <a:r>
            <a:rPr lang="en-US" sz="1600" b="1" kern="1200" dirty="0"/>
            <a:t> de </a:t>
          </a:r>
          <a:r>
            <a:rPr lang="en-US" sz="1600" b="1" kern="1200" dirty="0" err="1"/>
            <a:t>valeur</a:t>
          </a:r>
          <a:r>
            <a:rPr lang="en-US" sz="1600" b="1" kern="1200" dirty="0"/>
            <a:t>
</a:t>
          </a:r>
          <a:r>
            <a:rPr lang="en-US" sz="1600" b="1" kern="1200" dirty="0" err="1"/>
            <a:t>Salaires</a:t>
          </a:r>
          <a:r>
            <a:rPr lang="en-US" sz="1600" b="1" kern="1200" dirty="0"/>
            <a:t> du personnel
</a:t>
          </a:r>
          <a:r>
            <a:rPr lang="en-US" sz="1600" b="1" kern="1200" dirty="0" err="1"/>
            <a:t>Barème</a:t>
          </a:r>
          <a:r>
            <a:rPr lang="en-US" sz="1600" b="1" kern="1200" dirty="0"/>
            <a:t> syndical
</a:t>
          </a:r>
          <a:r>
            <a:rPr lang="en-US" sz="1600" b="1" kern="1200" dirty="0" err="1"/>
            <a:t>Honoraires</a:t>
          </a:r>
          <a:r>
            <a:rPr lang="en-US" sz="1600" b="1" kern="1200" dirty="0"/>
            <a:t> des artistes
Commissions des agents
</a:t>
          </a:r>
          <a:r>
            <a:rPr lang="en-US" sz="1600" b="1" kern="1200" dirty="0" err="1"/>
            <a:t>Rémunération</a:t>
          </a:r>
          <a:r>
            <a:rPr lang="en-US" sz="1600" b="1" kern="1200" dirty="0"/>
            <a:t> des </a:t>
          </a:r>
          <a:r>
            <a:rPr lang="en-US" sz="1600" b="1" kern="1200" dirty="0" err="1"/>
            <a:t>titulaires</a:t>
          </a:r>
          <a:r>
            <a:rPr lang="en-US" sz="1600" b="1" kern="1200" dirty="0"/>
            <a:t> de droits
Impacts </a:t>
          </a:r>
          <a:r>
            <a:rPr lang="en-US" sz="1600" b="1" kern="1200" dirty="0" err="1"/>
            <a:t>culturels</a:t>
          </a:r>
          <a:r>
            <a:rPr lang="en-US" sz="1600" b="1" kern="1200" dirty="0"/>
            <a:t>, </a:t>
          </a:r>
          <a:r>
            <a:rPr lang="en-US" sz="1600" b="1" kern="1200" dirty="0" err="1"/>
            <a:t>sociaux</a:t>
          </a:r>
          <a:r>
            <a:rPr lang="en-US" sz="1600" b="1" kern="1200" dirty="0"/>
            <a:t> et </a:t>
          </a:r>
          <a:r>
            <a:rPr lang="en-US" sz="1600" b="1" kern="1200" dirty="0" err="1"/>
            <a:t>autres</a:t>
          </a:r>
          <a:r>
            <a:rPr lang="en-US" sz="1600" b="1" kern="1200" dirty="0"/>
            <a:t> pour le public et la </a:t>
          </a:r>
          <a:r>
            <a:rPr lang="en-US" sz="1600" b="1" kern="1200" dirty="0" err="1"/>
            <a:t>communauté</a:t>
          </a:r>
          <a:endParaRPr lang="en-CA" sz="1600" b="1" kern="1200" dirty="0"/>
        </a:p>
      </dsp:txBody>
      <dsp:txXfrm>
        <a:off x="8581336" y="686219"/>
        <a:ext cx="2507943" cy="3569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10560"/>
          <a:ext cx="2507943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Services</a:t>
          </a:r>
        </a:p>
      </dsp:txBody>
      <dsp:txXfrm>
        <a:off x="4170" y="10560"/>
        <a:ext cx="2507943" cy="518400"/>
      </dsp:txXfrm>
    </dsp:sp>
    <dsp:sp modelId="{541F88CD-3759-491E-9005-78659D1B617A}">
      <dsp:nvSpPr>
        <dsp:cNvPr id="0" name=""/>
        <dsp:cNvSpPr/>
      </dsp:nvSpPr>
      <dsp:spPr>
        <a:xfrm>
          <a:off x="4170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Performance live </a:t>
          </a:r>
          <a:r>
            <a:rPr lang="en-US" sz="1800" b="1" kern="1200" dirty="0" err="1"/>
            <a:t>présentée</a:t>
          </a:r>
          <a:r>
            <a:rPr lang="en-US" sz="1800" b="1" kern="1200" dirty="0"/>
            <a:t> sur </a:t>
          </a:r>
          <a:r>
            <a:rPr lang="en-US" sz="1800" b="1" kern="1200" dirty="0" err="1"/>
            <a:t>scène</a:t>
          </a:r>
          <a:r>
            <a:rPr lang="en-US" sz="1800" b="1" kern="1200" dirty="0"/>
            <a:t>
Connecter </a:t>
          </a:r>
          <a:r>
            <a:rPr lang="en-US" sz="1800" b="1" kern="1200" dirty="0" err="1"/>
            <a:t>l'art</a:t>
          </a:r>
          <a:r>
            <a:rPr lang="en-US" sz="1800" b="1" kern="1200" dirty="0"/>
            <a:t> et le public
Presenter </a:t>
          </a:r>
          <a:r>
            <a:rPr lang="en-US" sz="1800" b="1" kern="1200" dirty="0" err="1"/>
            <a:t>est</a:t>
          </a:r>
          <a:r>
            <a:rPr lang="en-US" sz="1800" b="1" kern="1200" dirty="0"/>
            <a:t> la </a:t>
          </a:r>
          <a:r>
            <a:rPr lang="en-US" sz="1800" b="1" kern="1200" dirty="0" err="1"/>
            <a:t>plateforme</a:t>
          </a:r>
          <a:r>
            <a:rPr lang="en-US" sz="1800" b="1" kern="1200" dirty="0"/>
            <a:t> de diffusion des arts </a:t>
          </a:r>
          <a:r>
            <a:rPr lang="en-US" sz="1800" b="1" kern="1200" dirty="0" err="1"/>
            <a:t>vivants</a:t>
          </a:r>
          <a:endParaRPr lang="en-CA" sz="1800" b="1" kern="1200" dirty="0"/>
        </a:p>
      </dsp:txBody>
      <dsp:txXfrm>
        <a:off x="4170" y="528960"/>
        <a:ext cx="2507943" cy="3941991"/>
      </dsp:txXfrm>
    </dsp:sp>
    <dsp:sp modelId="{A4C46863-3DF3-46AF-8402-0B5E037F5E76}">
      <dsp:nvSpPr>
        <dsp:cNvPr id="0" name=""/>
        <dsp:cNvSpPr/>
      </dsp:nvSpPr>
      <dsp:spPr>
        <a:xfrm>
          <a:off x="2863225" y="10560"/>
          <a:ext cx="2507943" cy="5184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Structure des </a:t>
          </a:r>
          <a:r>
            <a:rPr lang="en-CA" sz="1800" b="1" kern="1200" dirty="0" err="1"/>
            <a:t>coûts</a:t>
          </a:r>
          <a:endParaRPr lang="en-CA" sz="1800" b="1" kern="1200" dirty="0"/>
        </a:p>
      </dsp:txBody>
      <dsp:txXfrm>
        <a:off x="2863225" y="10560"/>
        <a:ext cx="2507943" cy="518400"/>
      </dsp:txXfrm>
    </dsp:sp>
    <dsp:sp modelId="{A8D844EC-E938-48FA-AD88-EB8202003E1B}">
      <dsp:nvSpPr>
        <dsp:cNvPr id="0" name=""/>
        <dsp:cNvSpPr/>
      </dsp:nvSpPr>
      <dsp:spPr>
        <a:xfrm>
          <a:off x="2863225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Beaucoup </a:t>
          </a:r>
          <a:r>
            <a:rPr lang="en-US" sz="1800" b="1" kern="1200" dirty="0" err="1"/>
            <a:t>d’Infrastructure</a:t>
          </a:r>
          <a:r>
            <a:rPr lang="en-US" sz="1800" b="1" kern="1200" dirty="0"/>
            <a:t> pour les </a:t>
          </a:r>
          <a:r>
            <a:rPr lang="en-US" sz="1800" b="1" kern="1200" dirty="0" err="1"/>
            <a:t>diffuseurs</a:t>
          </a:r>
          <a:r>
            <a:rPr lang="en-US" sz="1800" b="1" kern="1200" dirty="0"/>
            <a:t>
Personnel de </a:t>
          </a:r>
          <a:r>
            <a:rPr lang="en-US" sz="1800" b="1" kern="1200" dirty="0" err="1"/>
            <a:t>scène</a:t>
          </a:r>
          <a:r>
            <a:rPr lang="en-US" sz="1800" b="1" kern="1200" dirty="0"/>
            <a:t> de </a:t>
          </a:r>
          <a:r>
            <a:rPr lang="en-US" sz="1800" b="1" kern="1200" dirty="0" err="1"/>
            <a:t>l'Union</a:t>
          </a:r>
          <a:r>
            <a:rPr lang="en-US" sz="1800" b="1" kern="1200" dirty="0"/>
            <a:t>
</a:t>
          </a:r>
          <a:r>
            <a:rPr lang="en-US" sz="1800" b="1" kern="1200" dirty="0" err="1"/>
            <a:t>Titulaires</a:t>
          </a:r>
          <a:r>
            <a:rPr lang="en-US" sz="1800" b="1" kern="1200" dirty="0"/>
            <a:t> de droits
</a:t>
          </a:r>
          <a:r>
            <a:rPr lang="en-US" sz="1800" b="1" kern="1200" dirty="0" err="1"/>
            <a:t>Utilise</a:t>
          </a:r>
          <a:r>
            <a:rPr lang="en-US" sz="1800" b="1" kern="1200" dirty="0"/>
            <a:t> des </a:t>
          </a:r>
          <a:r>
            <a:rPr lang="en-US" sz="1800" b="1" kern="1200" dirty="0" err="1"/>
            <a:t>bénévoles</a:t>
          </a:r>
          <a:r>
            <a:rPr lang="en-US" sz="1800" b="1" kern="1200" dirty="0"/>
            <a:t> pour des </a:t>
          </a:r>
          <a:r>
            <a:rPr lang="en-US" sz="1800" b="1" kern="1200" dirty="0" err="1"/>
            <a:t>fonctions</a:t>
          </a:r>
          <a:r>
            <a:rPr lang="en-US" sz="1800" b="1" kern="1200" dirty="0"/>
            <a:t> critiques </a:t>
          </a:r>
          <a:r>
            <a:rPr lang="en-US" sz="1800" b="1" kern="1200" dirty="0" err="1"/>
            <a:t>afin</a:t>
          </a:r>
          <a:r>
            <a:rPr lang="en-US" sz="1800" b="1" kern="1200" dirty="0"/>
            <a:t> de </a:t>
          </a:r>
          <a:r>
            <a:rPr lang="en-US" sz="1800" b="1" kern="1200" dirty="0" err="1"/>
            <a:t>compenser</a:t>
          </a:r>
          <a:r>
            <a:rPr lang="en-US" sz="1800" b="1" kern="1200" dirty="0"/>
            <a:t> le manque de gains de </a:t>
          </a:r>
          <a:r>
            <a:rPr lang="en-US" sz="1800" b="1" kern="1200" dirty="0" err="1"/>
            <a:t>productivité</a:t>
          </a:r>
          <a:endParaRPr lang="en-CA" sz="1800" b="1" kern="1200" dirty="0"/>
        </a:p>
      </dsp:txBody>
      <dsp:txXfrm>
        <a:off x="2863225" y="528960"/>
        <a:ext cx="2507943" cy="3941991"/>
      </dsp:txXfrm>
    </dsp:sp>
    <dsp:sp modelId="{57B33585-FFB2-4953-9C26-809CEE392034}">
      <dsp:nvSpPr>
        <dsp:cNvPr id="0" name=""/>
        <dsp:cNvSpPr/>
      </dsp:nvSpPr>
      <dsp:spPr>
        <a:xfrm>
          <a:off x="5722281" y="10560"/>
          <a:ext cx="2507943" cy="5184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Revenus</a:t>
          </a:r>
          <a:endParaRPr lang="en-CA" sz="1800" b="1" kern="1200" dirty="0"/>
        </a:p>
      </dsp:txBody>
      <dsp:txXfrm>
        <a:off x="5722281" y="10560"/>
        <a:ext cx="2507943" cy="518400"/>
      </dsp:txXfrm>
    </dsp:sp>
    <dsp:sp modelId="{24276051-DE82-4FF9-8498-DB23207E9591}">
      <dsp:nvSpPr>
        <dsp:cNvPr id="0" name=""/>
        <dsp:cNvSpPr/>
      </dsp:nvSpPr>
      <dsp:spPr>
        <a:xfrm>
          <a:off x="5722281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Financeurs</a:t>
          </a:r>
          <a:r>
            <a:rPr lang="en-US" sz="1800" b="1" kern="1200" dirty="0"/>
            <a:t> publics ; </a:t>
          </a:r>
          <a:r>
            <a:rPr lang="en-US" sz="1800" b="1" kern="1200" dirty="0" err="1"/>
            <a:t>entreprises</a:t>
          </a:r>
          <a:r>
            <a:rPr lang="en-US" sz="1800" b="1" kern="1200" dirty="0"/>
            <a:t> </a:t>
          </a:r>
          <a:r>
            <a:rPr lang="en-US" sz="1800" b="1" kern="1200" dirty="0" err="1"/>
            <a:t>partenaires</a:t>
          </a:r>
          <a:r>
            <a:rPr lang="en-US" sz="1800" b="1" kern="1200" dirty="0"/>
            <a:t> ; dons </a:t>
          </a:r>
          <a:r>
            <a:rPr lang="en-US" sz="1800" b="1" kern="1200" dirty="0" err="1"/>
            <a:t>privés</a:t>
          </a:r>
          <a:r>
            <a:rPr lang="en-US" sz="1800" b="1" kern="1200" dirty="0"/>
            <a:t>),
la vente de billets,
spectacles </a:t>
          </a:r>
          <a:r>
            <a:rPr lang="en-US" sz="1800" b="1" kern="1200" dirty="0" err="1"/>
            <a:t>scolaires</a:t>
          </a:r>
          <a:r>
            <a:rPr lang="en-US" sz="1800" b="1" kern="1200" dirty="0"/>
            <a:t>
</a:t>
          </a:r>
          <a:r>
            <a:rPr lang="en-US" sz="1800" b="1" kern="1200" dirty="0" err="1"/>
            <a:t>autres</a:t>
          </a:r>
          <a:r>
            <a:rPr lang="en-US" sz="1800" b="1" kern="1200" dirty="0"/>
            <a:t> services (</a:t>
          </a:r>
          <a:r>
            <a:rPr lang="en-US" sz="1800" b="1" kern="1200" dirty="0" err="1"/>
            <a:t>opérations</a:t>
          </a:r>
          <a:r>
            <a:rPr lang="en-US" sz="1800" b="1" kern="1200" dirty="0"/>
            <a:t> de </a:t>
          </a:r>
          <a:r>
            <a:rPr lang="en-US" sz="1800" b="1" kern="1200" dirty="0" err="1"/>
            <a:t>stationnement</a:t>
          </a:r>
          <a:r>
            <a:rPr lang="en-US" sz="1800" b="1" kern="1200" dirty="0"/>
            <a:t> commercial ; locations ; locations non </a:t>
          </a:r>
          <a:r>
            <a:rPr lang="en-US" sz="1800" b="1" kern="1200" dirty="0" err="1"/>
            <a:t>artistiques</a:t>
          </a:r>
          <a:r>
            <a:rPr lang="en-US" sz="1800" b="1" kern="1200" dirty="0"/>
            <a:t>, p. ex. </a:t>
          </a:r>
          <a:r>
            <a:rPr lang="en-US" sz="1800" b="1" kern="1200" dirty="0" err="1"/>
            <a:t>mariages</a:t>
          </a:r>
          <a:r>
            <a:rPr lang="en-US" sz="1800" b="1" kern="1200" dirty="0"/>
            <a:t>, </a:t>
          </a:r>
          <a:r>
            <a:rPr lang="en-US" sz="1800" b="1" kern="1200" dirty="0" err="1"/>
            <a:t>conférences</a:t>
          </a:r>
          <a:r>
            <a:rPr lang="en-US" sz="1800" b="1" kern="1200" dirty="0"/>
            <a:t>)</a:t>
          </a:r>
          <a:endParaRPr lang="en-CA" sz="1800" b="1" kern="1200" dirty="0"/>
        </a:p>
      </dsp:txBody>
      <dsp:txXfrm>
        <a:off x="5722281" y="528960"/>
        <a:ext cx="2507943" cy="3941991"/>
      </dsp:txXfrm>
    </dsp:sp>
    <dsp:sp modelId="{20605A04-0C17-47E3-A5F4-7CCD0682C767}">
      <dsp:nvSpPr>
        <dsp:cNvPr id="0" name=""/>
        <dsp:cNvSpPr/>
      </dsp:nvSpPr>
      <dsp:spPr>
        <a:xfrm>
          <a:off x="8581336" y="10560"/>
          <a:ext cx="2507943" cy="5184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Valeur </a:t>
          </a:r>
          <a:r>
            <a:rPr lang="en-US" sz="1800" b="1" kern="1200" dirty="0" err="1"/>
            <a:t>créée</a:t>
          </a:r>
          <a:endParaRPr lang="en-CA" sz="1800" b="1" kern="1200" dirty="0"/>
        </a:p>
      </dsp:txBody>
      <dsp:txXfrm>
        <a:off x="8581336" y="10560"/>
        <a:ext cx="2507943" cy="518400"/>
      </dsp:txXfrm>
    </dsp:sp>
    <dsp:sp modelId="{F0DC38F6-369F-4323-A85B-0B7FD0E52581}">
      <dsp:nvSpPr>
        <dsp:cNvPr id="0" name=""/>
        <dsp:cNvSpPr/>
      </dsp:nvSpPr>
      <dsp:spPr>
        <a:xfrm>
          <a:off x="8581336" y="528960"/>
          <a:ext cx="2507943" cy="3941991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Impacts financiers - </a:t>
          </a:r>
          <a:r>
            <a:rPr lang="en-US" sz="1800" b="1" kern="1200" dirty="0" err="1"/>
            <a:t>activité</a:t>
          </a:r>
          <a:r>
            <a:rPr lang="en-US" sz="1800" b="1" kern="1200" dirty="0"/>
            <a:t> </a:t>
          </a:r>
          <a:r>
            <a:rPr lang="en-US" sz="1800" b="1" kern="1200" dirty="0" err="1"/>
            <a:t>économique</a:t>
          </a:r>
          <a:r>
            <a:rPr lang="en-US" sz="1800" b="1" kern="1200" dirty="0"/>
            <a:t> dans la </a:t>
          </a:r>
          <a:r>
            <a:rPr lang="en-US" sz="1800" b="1" kern="1200" dirty="0" err="1"/>
            <a:t>chaîne</a:t>
          </a:r>
          <a:r>
            <a:rPr lang="en-US" sz="1800" b="1" kern="1200" dirty="0"/>
            <a:t> de </a:t>
          </a:r>
          <a:r>
            <a:rPr lang="en-US" sz="1800" b="1" kern="1200" dirty="0" err="1"/>
            <a:t>valeur</a:t>
          </a:r>
          <a:r>
            <a:rPr lang="en-US" sz="1800" b="1" kern="1200" dirty="0"/>
            <a:t>
</a:t>
          </a:r>
          <a:r>
            <a:rPr lang="en-US" sz="1800" b="1" kern="1200" dirty="0" err="1"/>
            <a:t>Salaires</a:t>
          </a:r>
          <a:r>
            <a:rPr lang="en-US" sz="1800" b="1" kern="1200" dirty="0"/>
            <a:t> du personnel
</a:t>
          </a:r>
          <a:r>
            <a:rPr lang="en-US" sz="1800" b="1" kern="1200" dirty="0" err="1"/>
            <a:t>Paiement</a:t>
          </a:r>
          <a:r>
            <a:rPr lang="en-US" sz="1800" b="1" kern="1200" dirty="0"/>
            <a:t> des artistes
</a:t>
          </a:r>
          <a:r>
            <a:rPr lang="en-US" sz="1800" b="1" kern="1200" dirty="0" err="1"/>
            <a:t>Rémunération</a:t>
          </a:r>
          <a:r>
            <a:rPr lang="en-US" sz="1800" b="1" kern="1200" dirty="0"/>
            <a:t> des </a:t>
          </a:r>
          <a:r>
            <a:rPr lang="en-US" sz="1800" b="1" kern="1200" dirty="0" err="1"/>
            <a:t>titulaires</a:t>
          </a:r>
          <a:r>
            <a:rPr lang="en-US" sz="1800" b="1" kern="1200" dirty="0"/>
            <a:t> de droits
Impacts </a:t>
          </a:r>
          <a:r>
            <a:rPr lang="en-US" sz="1800" b="1" kern="1200" dirty="0" err="1"/>
            <a:t>culturels</a:t>
          </a:r>
          <a:r>
            <a:rPr lang="en-US" sz="1800" b="1" kern="1200" dirty="0"/>
            <a:t>, </a:t>
          </a:r>
          <a:r>
            <a:rPr lang="en-US" sz="1800" b="1" kern="1200" dirty="0" err="1"/>
            <a:t>sociaux</a:t>
          </a:r>
          <a:r>
            <a:rPr lang="en-US" sz="1800" b="1" kern="1200" dirty="0"/>
            <a:t> et </a:t>
          </a:r>
          <a:r>
            <a:rPr lang="en-US" sz="1800" b="1" kern="1200" dirty="0" err="1"/>
            <a:t>autres</a:t>
          </a:r>
          <a:r>
            <a:rPr lang="en-US" sz="1800" b="1" kern="1200" dirty="0"/>
            <a:t> pour le public et la </a:t>
          </a:r>
          <a:r>
            <a:rPr lang="en-US" sz="1800" b="1" kern="1200" dirty="0" err="1"/>
            <a:t>communauté</a:t>
          </a:r>
          <a:endParaRPr lang="en-CA" sz="1800" b="1" kern="1200" dirty="0"/>
        </a:p>
      </dsp:txBody>
      <dsp:txXfrm>
        <a:off x="8581336" y="528960"/>
        <a:ext cx="2507943" cy="3941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6555-F3A4-43B3-9DF0-C5A05A09BB92}">
      <dsp:nvSpPr>
        <dsp:cNvPr id="0" name=""/>
        <dsp:cNvSpPr/>
      </dsp:nvSpPr>
      <dsp:spPr>
        <a:xfrm>
          <a:off x="209880" y="1721344"/>
          <a:ext cx="2497950" cy="853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Programmes et Services</a:t>
          </a:r>
        </a:p>
      </dsp:txBody>
      <dsp:txXfrm>
        <a:off x="234877" y="1746341"/>
        <a:ext cx="2447956" cy="803474"/>
      </dsp:txXfrm>
    </dsp:sp>
    <dsp:sp modelId="{778756D4-4023-4EF4-85B9-09873C7958C4}">
      <dsp:nvSpPr>
        <dsp:cNvPr id="0" name=""/>
        <dsp:cNvSpPr/>
      </dsp:nvSpPr>
      <dsp:spPr>
        <a:xfrm rot="17945813">
          <a:off x="2347190" y="1518602"/>
          <a:ext cx="14040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04055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3014116" y="1499546"/>
        <a:ext cx="70202" cy="70202"/>
      </dsp:txXfrm>
    </dsp:sp>
    <dsp:sp modelId="{454368C7-878F-41E4-AAAF-05EAC3EA8267}">
      <dsp:nvSpPr>
        <dsp:cNvPr id="0" name=""/>
        <dsp:cNvSpPr/>
      </dsp:nvSpPr>
      <dsp:spPr>
        <a:xfrm>
          <a:off x="3390605" y="494483"/>
          <a:ext cx="2599581" cy="853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Communication Marketing </a:t>
          </a:r>
          <a:r>
            <a:rPr lang="en-US" sz="2000" b="1" kern="1200" dirty="0" err="1"/>
            <a:t>Sensibilisation</a:t>
          </a:r>
          <a:endParaRPr lang="en-CA" sz="2000" b="1" kern="1200" dirty="0"/>
        </a:p>
      </dsp:txBody>
      <dsp:txXfrm>
        <a:off x="3415602" y="519480"/>
        <a:ext cx="2549587" cy="803474"/>
      </dsp:txXfrm>
    </dsp:sp>
    <dsp:sp modelId="{F498E50B-39D2-4872-A001-6F61C3873AE7}">
      <dsp:nvSpPr>
        <dsp:cNvPr id="0" name=""/>
        <dsp:cNvSpPr/>
      </dsp:nvSpPr>
      <dsp:spPr>
        <a:xfrm rot="19457599">
          <a:off x="5911154" y="659798"/>
          <a:ext cx="8408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0840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310553" y="654824"/>
        <a:ext cx="42042" cy="42042"/>
      </dsp:txXfrm>
    </dsp:sp>
    <dsp:sp modelId="{628BB0EC-11E3-4154-8B2C-78E2267006D6}">
      <dsp:nvSpPr>
        <dsp:cNvPr id="0" name=""/>
        <dsp:cNvSpPr/>
      </dsp:nvSpPr>
      <dsp:spPr>
        <a:xfrm>
          <a:off x="6672962" y="3738"/>
          <a:ext cx="2546597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Mandat</a:t>
          </a:r>
          <a:r>
            <a:rPr lang="en-US" sz="2000" b="1" kern="1200" dirty="0"/>
            <a:t>, Vision</a:t>
          </a:r>
          <a:endParaRPr lang="en-CA" sz="2000" b="1" kern="1200" dirty="0"/>
        </a:p>
      </dsp:txBody>
      <dsp:txXfrm>
        <a:off x="6697959" y="28735"/>
        <a:ext cx="2496603" cy="803474"/>
      </dsp:txXfrm>
    </dsp:sp>
    <dsp:sp modelId="{C8065639-E4F5-4C3E-A5DB-E96DE01A5221}">
      <dsp:nvSpPr>
        <dsp:cNvPr id="0" name=""/>
        <dsp:cNvSpPr/>
      </dsp:nvSpPr>
      <dsp:spPr>
        <a:xfrm rot="2142401">
          <a:off x="5911154" y="1150543"/>
          <a:ext cx="8408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0840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310553" y="1145568"/>
        <a:ext cx="42042" cy="42042"/>
      </dsp:txXfrm>
    </dsp:sp>
    <dsp:sp modelId="{89ADBD2E-027E-4476-A700-FCD382C87021}">
      <dsp:nvSpPr>
        <dsp:cNvPr id="0" name=""/>
        <dsp:cNvSpPr/>
      </dsp:nvSpPr>
      <dsp:spPr>
        <a:xfrm>
          <a:off x="6672962" y="985227"/>
          <a:ext cx="2540674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Gestion </a:t>
          </a:r>
          <a:r>
            <a:rPr lang="en-US" sz="2000" b="1" kern="1200" dirty="0" err="1"/>
            <a:t>organisationnelle</a:t>
          </a:r>
          <a:endParaRPr lang="en-CA" sz="2000" b="1" kern="1200" dirty="0"/>
        </a:p>
      </dsp:txBody>
      <dsp:txXfrm>
        <a:off x="6697959" y="1010224"/>
        <a:ext cx="2490680" cy="803474"/>
      </dsp:txXfrm>
    </dsp:sp>
    <dsp:sp modelId="{46B81580-E9A9-4EEF-817F-A8DC5000DAA2}">
      <dsp:nvSpPr>
        <dsp:cNvPr id="0" name=""/>
        <dsp:cNvSpPr/>
      </dsp:nvSpPr>
      <dsp:spPr>
        <a:xfrm rot="3654187">
          <a:off x="2347190" y="2745463"/>
          <a:ext cx="14040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04055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/>
        </a:p>
      </dsp:txBody>
      <dsp:txXfrm>
        <a:off x="3014116" y="2726408"/>
        <a:ext cx="70202" cy="70202"/>
      </dsp:txXfrm>
    </dsp:sp>
    <dsp:sp modelId="{C837AFAA-F6EF-4A3A-BCF0-70C26DF6BCBD}">
      <dsp:nvSpPr>
        <dsp:cNvPr id="0" name=""/>
        <dsp:cNvSpPr/>
      </dsp:nvSpPr>
      <dsp:spPr>
        <a:xfrm>
          <a:off x="3390605" y="2948206"/>
          <a:ext cx="2592190" cy="853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Infrastructures et </a:t>
          </a:r>
          <a:r>
            <a:rPr lang="en-US" sz="2200" b="1" kern="1200" dirty="0" err="1"/>
            <a:t>technologie</a:t>
          </a:r>
          <a:endParaRPr lang="en-CA" sz="2200" b="1" kern="1200" dirty="0"/>
        </a:p>
      </dsp:txBody>
      <dsp:txXfrm>
        <a:off x="3415602" y="2973203"/>
        <a:ext cx="2542196" cy="803474"/>
      </dsp:txXfrm>
    </dsp:sp>
    <dsp:sp modelId="{F2715ECE-146A-495B-88E6-F99B3BCBB144}">
      <dsp:nvSpPr>
        <dsp:cNvPr id="0" name=""/>
        <dsp:cNvSpPr/>
      </dsp:nvSpPr>
      <dsp:spPr>
        <a:xfrm rot="18289469">
          <a:off x="5726374" y="2868149"/>
          <a:ext cx="11956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95618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294293" y="2854305"/>
        <a:ext cx="59780" cy="59780"/>
      </dsp:txXfrm>
    </dsp:sp>
    <dsp:sp modelId="{B30AED60-A635-4C5C-BEA1-4230B0282820}">
      <dsp:nvSpPr>
        <dsp:cNvPr id="0" name=""/>
        <dsp:cNvSpPr/>
      </dsp:nvSpPr>
      <dsp:spPr>
        <a:xfrm>
          <a:off x="6665571" y="1966717"/>
          <a:ext cx="2599581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Direction financière</a:t>
          </a:r>
          <a:endParaRPr lang="en-CA" sz="2000" b="1" kern="1200" dirty="0"/>
        </a:p>
      </dsp:txBody>
      <dsp:txXfrm>
        <a:off x="6690568" y="1991714"/>
        <a:ext cx="2549587" cy="803474"/>
      </dsp:txXfrm>
    </dsp:sp>
    <dsp:sp modelId="{5DC628F2-F62F-499D-976C-AE4AEE6F7B84}">
      <dsp:nvSpPr>
        <dsp:cNvPr id="0" name=""/>
        <dsp:cNvSpPr/>
      </dsp:nvSpPr>
      <dsp:spPr>
        <a:xfrm>
          <a:off x="5982795" y="3358894"/>
          <a:ext cx="68277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82775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/>
        </a:p>
      </dsp:txBody>
      <dsp:txXfrm>
        <a:off x="6307114" y="3357871"/>
        <a:ext cx="34138" cy="34138"/>
      </dsp:txXfrm>
    </dsp:sp>
    <dsp:sp modelId="{7C0C4832-507B-4C10-84DA-950D8ADFE553}">
      <dsp:nvSpPr>
        <dsp:cNvPr id="0" name=""/>
        <dsp:cNvSpPr/>
      </dsp:nvSpPr>
      <dsp:spPr>
        <a:xfrm>
          <a:off x="6665571" y="2948206"/>
          <a:ext cx="2599581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Risque</a:t>
          </a:r>
          <a:endParaRPr lang="en-CA" sz="2000" b="1" kern="1200" dirty="0"/>
        </a:p>
      </dsp:txBody>
      <dsp:txXfrm>
        <a:off x="6690568" y="2973203"/>
        <a:ext cx="2549587" cy="803474"/>
      </dsp:txXfrm>
    </dsp:sp>
    <dsp:sp modelId="{785D5E10-EF1F-4A4D-99AB-83E16BD7323E}">
      <dsp:nvSpPr>
        <dsp:cNvPr id="0" name=""/>
        <dsp:cNvSpPr/>
      </dsp:nvSpPr>
      <dsp:spPr>
        <a:xfrm rot="3310531">
          <a:off x="5726374" y="3849639"/>
          <a:ext cx="11956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95618" y="160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/>
        </a:p>
      </dsp:txBody>
      <dsp:txXfrm>
        <a:off x="6294293" y="3835795"/>
        <a:ext cx="59780" cy="59780"/>
      </dsp:txXfrm>
    </dsp:sp>
    <dsp:sp modelId="{E7555CD1-F44E-4A4C-A1EF-8D63E6913279}">
      <dsp:nvSpPr>
        <dsp:cNvPr id="0" name=""/>
        <dsp:cNvSpPr/>
      </dsp:nvSpPr>
      <dsp:spPr>
        <a:xfrm>
          <a:off x="6665571" y="3929695"/>
          <a:ext cx="2599581" cy="85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Croissance</a:t>
          </a:r>
          <a:endParaRPr lang="en-CA" sz="2000" b="1" kern="1200" dirty="0"/>
        </a:p>
      </dsp:txBody>
      <dsp:txXfrm>
        <a:off x="6690568" y="3954692"/>
        <a:ext cx="2549587" cy="80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ie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70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22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1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1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28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4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Digital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fr-FR" i="1" dirty="0"/>
              <a:t>Atelier 2: Modèles Commerciaux Hybrides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/>
          </a:bodyPr>
          <a:lstStyle/>
          <a:p>
            <a:r>
              <a:rPr lang="fr-CA" dirty="0"/>
              <a:t>Créé et présenté par</a:t>
            </a:r>
          </a:p>
          <a:p>
            <a:r>
              <a:rPr lang="fr-CA" dirty="0"/>
              <a:t>Inga Petri, Strategic Moves</a:t>
            </a:r>
          </a:p>
        </p:txBody>
      </p:sp>
    </p:spTree>
    <p:extLst>
      <p:ext uri="{BB962C8B-B14F-4D97-AF65-F5344CB8AC3E}">
        <p14:creationId xmlns:p14="http://schemas.microsoft.com/office/powerpoint/2010/main" val="7552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78C-7655-463F-9152-4EA7F1D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Compagnie typique des arts de la scène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A9367-761D-4E0B-B5CD-FD16A33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595D4-7848-411A-B6E1-06D58E4C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13706"/>
              </p:ext>
            </p:extLst>
          </p:nvPr>
        </p:nvGraphicFramePr>
        <p:xfrm>
          <a:off x="182201" y="1500072"/>
          <a:ext cx="11572477" cy="5166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15120">
                  <a:extLst>
                    <a:ext uri="{9D8B030D-6E8A-4147-A177-3AD203B41FA5}">
                      <a16:colId xmlns:a16="http://schemas.microsoft.com/office/drawing/2014/main" val="680037436"/>
                    </a:ext>
                  </a:extLst>
                </a:gridCol>
                <a:gridCol w="3743436">
                  <a:extLst>
                    <a:ext uri="{9D8B030D-6E8A-4147-A177-3AD203B41FA5}">
                      <a16:colId xmlns:a16="http://schemas.microsoft.com/office/drawing/2014/main" val="4120958801"/>
                    </a:ext>
                  </a:extLst>
                </a:gridCol>
                <a:gridCol w="3913921">
                  <a:extLst>
                    <a:ext uri="{9D8B030D-6E8A-4147-A177-3AD203B41FA5}">
                      <a16:colId xmlns:a16="http://schemas.microsoft.com/office/drawing/2014/main" val="3213078274"/>
                    </a:ext>
                  </a:extLst>
                </a:gridCol>
              </a:tblGrid>
              <a:tr h="1410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Activités</a:t>
                      </a:r>
                      <a:r>
                        <a:rPr lang="en-CA" sz="1200" b="1" dirty="0">
                          <a:effectLst/>
                        </a:rPr>
                        <a:t>/</a:t>
                      </a:r>
                      <a:r>
                        <a:rPr lang="en-CA" sz="1200" b="1" dirty="0" err="1">
                          <a:effectLst/>
                        </a:rPr>
                        <a:t>capacités</a:t>
                      </a:r>
                      <a:r>
                        <a:rPr lang="en-CA" sz="1200" b="1" dirty="0">
                          <a:effectLst/>
                        </a:rPr>
                        <a:t> </a:t>
                      </a:r>
                      <a:r>
                        <a:rPr lang="en-CA" sz="1200" b="1" dirty="0" err="1">
                          <a:effectLst/>
                        </a:rPr>
                        <a:t>clés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>
                          <a:effectLst/>
                        </a:rPr>
                        <a:t>Produire</a:t>
                      </a:r>
                      <a:r>
                        <a:rPr lang="en-CA" sz="1200" dirty="0">
                          <a:effectLst/>
                        </a:rPr>
                        <a:t> et </a:t>
                      </a:r>
                      <a:r>
                        <a:rPr lang="en-CA" sz="1200" dirty="0" err="1">
                          <a:effectLst/>
                        </a:rPr>
                        <a:t>présenter</a:t>
                      </a:r>
                      <a:r>
                        <a:rPr lang="en-CA" sz="1200" dirty="0">
                          <a:effectLst/>
                        </a:rPr>
                        <a:t> des </a:t>
                      </a:r>
                      <a:r>
                        <a:rPr lang="en-CA" sz="1200" dirty="0" err="1">
                          <a:effectLst/>
                        </a:rPr>
                        <a:t>œuvres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originales</a:t>
                      </a:r>
                      <a:r>
                        <a:rPr lang="en-CA" sz="1200" dirty="0">
                          <a:effectLst/>
                        </a:rPr>
                        <a:t> de </a:t>
                      </a:r>
                      <a:r>
                        <a:rPr lang="en-CA" sz="1200" dirty="0" err="1">
                          <a:effectLst/>
                        </a:rPr>
                        <a:t>marionnettes</a:t>
                      </a:r>
                      <a:endParaRPr lang="en-CA" sz="12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>
                          <a:effectLst/>
                        </a:rPr>
                        <a:t>Produire</a:t>
                      </a:r>
                      <a:r>
                        <a:rPr lang="en-CA" sz="1200" dirty="0">
                          <a:effectLst/>
                        </a:rPr>
                        <a:t> un festival international de </a:t>
                      </a:r>
                      <a:r>
                        <a:rPr lang="en-CA" sz="1200" dirty="0" err="1">
                          <a:effectLst/>
                        </a:rPr>
                        <a:t>marionnettes</a:t>
                      </a:r>
                      <a:r>
                        <a:rPr lang="en-CA" sz="1200" dirty="0">
                          <a:effectLst/>
                        </a:rPr>
                        <a:t>, de </a:t>
                      </a:r>
                      <a:r>
                        <a:rPr lang="en-CA" sz="1200" dirty="0" err="1">
                          <a:effectLst/>
                        </a:rPr>
                        <a:t>théâtre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ou</a:t>
                      </a:r>
                      <a:r>
                        <a:rPr lang="en-CA" sz="1200" dirty="0">
                          <a:effectLst/>
                        </a:rPr>
                        <a:t> de danse </a:t>
                      </a:r>
                      <a:r>
                        <a:rPr lang="en-CA" sz="1200" dirty="0" err="1">
                          <a:effectLst/>
                        </a:rPr>
                        <a:t>explorant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notre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réponse</a:t>
                      </a:r>
                      <a:r>
                        <a:rPr lang="en-CA" sz="1200" dirty="0">
                          <a:effectLst/>
                        </a:rPr>
                        <a:t> au </a:t>
                      </a:r>
                      <a:r>
                        <a:rPr lang="en-CA" sz="1200" dirty="0" err="1">
                          <a:effectLst/>
                        </a:rPr>
                        <a:t>changement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climatique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Compétences</a:t>
                      </a:r>
                      <a:r>
                        <a:rPr lang="en-CA" sz="1200" b="1" dirty="0">
                          <a:effectLst/>
                        </a:rPr>
                        <a:t> et </a:t>
                      </a:r>
                      <a:r>
                        <a:rPr lang="en-CA" sz="1200" b="1" dirty="0" err="1">
                          <a:effectLst/>
                        </a:rPr>
                        <a:t>ressources</a:t>
                      </a:r>
                      <a:r>
                        <a:rPr lang="en-CA" sz="1200" b="1" dirty="0">
                          <a:effectLst/>
                        </a:rPr>
                        <a:t> </a:t>
                      </a:r>
                      <a:r>
                        <a:rPr lang="en-CA" sz="1200" b="1" dirty="0" err="1">
                          <a:effectLst/>
                        </a:rPr>
                        <a:t>nécessaires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>
                          <a:effectLst/>
                        </a:rPr>
                        <a:t>Membres</a:t>
                      </a:r>
                      <a:r>
                        <a:rPr lang="en-CA" sz="1200" dirty="0">
                          <a:effectLst/>
                        </a:rPr>
                        <a:t> de </a:t>
                      </a:r>
                      <a:r>
                        <a:rPr lang="en-CA" sz="1200" dirty="0" err="1">
                          <a:effectLst/>
                        </a:rPr>
                        <a:t>l'équipe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spécialisée</a:t>
                      </a:r>
                      <a:r>
                        <a:rPr lang="en-CA" sz="1200" dirty="0">
                          <a:effectLst/>
                        </a:rPr>
                        <a:t> pour faire, </a:t>
                      </a:r>
                      <a:r>
                        <a:rPr lang="en-CA" sz="1200" dirty="0" err="1">
                          <a:effectLst/>
                        </a:rPr>
                        <a:t>produire</a:t>
                      </a:r>
                      <a:r>
                        <a:rPr lang="en-CA" sz="1200" dirty="0">
                          <a:effectLst/>
                        </a:rPr>
                        <a:t> des spectacles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>
                          <a:effectLst/>
                        </a:rPr>
                        <a:t>Fournisseurs</a:t>
                      </a:r>
                      <a:r>
                        <a:rPr lang="en-CA" sz="1200" dirty="0">
                          <a:effectLst/>
                        </a:rPr>
                        <a:t> de </a:t>
                      </a:r>
                      <a:r>
                        <a:rPr lang="en-CA" sz="1200" dirty="0" err="1">
                          <a:effectLst/>
                        </a:rPr>
                        <a:t>matériaux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spécialisés</a:t>
                      </a:r>
                      <a:endParaRPr lang="en-CA" sz="12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effectLst/>
                        </a:rPr>
                        <a:t>Lieu de </a:t>
                      </a:r>
                      <a:r>
                        <a:rPr lang="en-CA" sz="1200" dirty="0" err="1">
                          <a:effectLst/>
                        </a:rPr>
                        <a:t>présentation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à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louer</a:t>
                      </a:r>
                      <a:endParaRPr lang="en-C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Partenaires</a:t>
                      </a:r>
                      <a:r>
                        <a:rPr lang="en-CA" sz="1200" b="1" dirty="0">
                          <a:effectLst/>
                        </a:rPr>
                        <a:t> </a:t>
                      </a:r>
                      <a:r>
                        <a:rPr lang="en-CA" sz="1200" b="1" dirty="0" err="1">
                          <a:effectLst/>
                        </a:rPr>
                        <a:t>Clés</a:t>
                      </a:r>
                      <a:endParaRPr lang="en-CA" sz="12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Lieu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ONG </a:t>
                      </a:r>
                      <a:r>
                        <a:rPr lang="en-CA" sz="1200" dirty="0" err="1">
                          <a:effectLst/>
                        </a:rPr>
                        <a:t>environnementales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 err="1">
                          <a:effectLst/>
                        </a:rPr>
                        <a:t>Conseillers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scolaires</a:t>
                      </a:r>
                      <a:r>
                        <a:rPr lang="en-CA" sz="1200" dirty="0">
                          <a:effectLst/>
                        </a:rPr>
                        <a:t>/</a:t>
                      </a:r>
                      <a:r>
                        <a:rPr lang="en-CA" sz="1200" dirty="0" err="1">
                          <a:effectLst/>
                        </a:rPr>
                        <a:t>conseillers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en</a:t>
                      </a:r>
                      <a:r>
                        <a:rPr lang="en-CA" sz="1200" dirty="0">
                          <a:effectLst/>
                        </a:rPr>
                        <a:t> programmes </a:t>
                      </a:r>
                      <a:r>
                        <a:rPr lang="en-CA" sz="1200" dirty="0" err="1">
                          <a:effectLst/>
                        </a:rPr>
                        <a:t>d'études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 err="1">
                          <a:effectLst/>
                        </a:rPr>
                        <a:t>Fournisseurs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spécialisés</a:t>
                      </a:r>
                      <a:endParaRPr lang="en-CA" sz="1200" dirty="0">
                        <a:effectLst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1798477013"/>
                  </a:ext>
                </a:extLst>
              </a:tr>
              <a:tr h="1520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CA" sz="1200" b="1" dirty="0">
                          <a:effectLst/>
                        </a:rPr>
                        <a:t>Segments de </a:t>
                      </a:r>
                      <a:r>
                        <a:rPr lang="en-CA" sz="1200" b="1" dirty="0" err="1">
                          <a:effectLst/>
                        </a:rPr>
                        <a:t>clientèle</a:t>
                      </a:r>
                      <a:endParaRPr lang="en-CA" sz="12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 err="1">
                          <a:effectLst/>
                        </a:rPr>
                        <a:t>Familles</a:t>
                      </a:r>
                      <a:r>
                        <a:rPr lang="en-CA" sz="1200" dirty="0">
                          <a:effectLst/>
                        </a:rPr>
                        <a:t> avec de </a:t>
                      </a:r>
                      <a:r>
                        <a:rPr lang="en-CA" sz="1200" dirty="0" err="1">
                          <a:effectLst/>
                        </a:rPr>
                        <a:t>jeunes</a:t>
                      </a:r>
                      <a:r>
                        <a:rPr lang="en-CA" sz="1200" dirty="0">
                          <a:effectLst/>
                        </a:rPr>
                        <a:t> enfants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Les commissions </a:t>
                      </a:r>
                      <a:r>
                        <a:rPr lang="en-CA" sz="1200" dirty="0" err="1">
                          <a:effectLst/>
                        </a:rPr>
                        <a:t>scolaires</a:t>
                      </a:r>
                      <a:endParaRPr lang="en-CA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Les écoles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 err="1">
                          <a:effectLst/>
                        </a:rPr>
                        <a:t>Adultes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à</a:t>
                      </a:r>
                      <a:r>
                        <a:rPr lang="en-CA" sz="1200" dirty="0">
                          <a:effectLst/>
                        </a:rPr>
                        <a:t> la recherche de conversations profondes </a:t>
                      </a:r>
                      <a:r>
                        <a:rPr lang="en-CA" sz="1200" dirty="0" err="1">
                          <a:effectLst/>
                        </a:rPr>
                        <a:t>à</a:t>
                      </a:r>
                      <a:r>
                        <a:rPr lang="en-CA" sz="1200" dirty="0">
                          <a:effectLst/>
                        </a:rPr>
                        <a:t> travers les arts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Relation client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Commision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scolaire</a:t>
                      </a:r>
                      <a:r>
                        <a:rPr lang="en-CA" sz="1200" b="0" dirty="0">
                          <a:effectLst/>
                        </a:rPr>
                        <a:t> : frais de service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Enseignants</a:t>
                      </a:r>
                      <a:r>
                        <a:rPr lang="en-CA" sz="1200" b="0" dirty="0">
                          <a:effectLst/>
                        </a:rPr>
                        <a:t> : </a:t>
                      </a:r>
                      <a:r>
                        <a:rPr lang="en-CA" sz="1200" b="0" dirty="0" err="1">
                          <a:effectLst/>
                        </a:rPr>
                        <a:t>aident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à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fournir</a:t>
                      </a:r>
                      <a:r>
                        <a:rPr lang="en-CA" sz="1200" b="0" dirty="0">
                          <a:effectLst/>
                        </a:rPr>
                        <a:t> le programme </a:t>
                      </a:r>
                      <a:r>
                        <a:rPr lang="en-CA" sz="1200" b="0" dirty="0" err="1">
                          <a:effectLst/>
                        </a:rPr>
                        <a:t>d'études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Le public </a:t>
                      </a:r>
                      <a:r>
                        <a:rPr lang="en-CA" sz="1200" b="0" dirty="0" err="1">
                          <a:effectLst/>
                        </a:rPr>
                        <a:t>s'engage</a:t>
                      </a:r>
                      <a:r>
                        <a:rPr lang="en-CA" sz="1200" b="0" dirty="0">
                          <a:effectLst/>
                        </a:rPr>
                        <a:t> dans </a:t>
                      </a:r>
                      <a:r>
                        <a:rPr lang="en-CA" sz="1200" b="0" dirty="0" err="1">
                          <a:effectLst/>
                        </a:rPr>
                        <a:t>une</a:t>
                      </a:r>
                      <a:r>
                        <a:rPr lang="en-CA" sz="1200" b="0" dirty="0">
                          <a:effectLst/>
                        </a:rPr>
                        <a:t> profonde co-</a:t>
                      </a:r>
                      <a:r>
                        <a:rPr lang="en-CA" sz="1200" b="0" dirty="0" err="1">
                          <a:effectLst/>
                        </a:rPr>
                        <a:t>création</a:t>
                      </a:r>
                      <a:r>
                        <a:rPr lang="en-CA" sz="1200" b="0" dirty="0">
                          <a:effectLst/>
                        </a:rPr>
                        <a:t> de solutions au </a:t>
                      </a:r>
                      <a:r>
                        <a:rPr lang="en-CA" sz="1200" b="0" dirty="0" err="1">
                          <a:effectLst/>
                        </a:rPr>
                        <a:t>changement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climatique</a:t>
                      </a:r>
                      <a:r>
                        <a:rPr lang="en-CA" sz="1200" b="0" dirty="0">
                          <a:effectLst/>
                        </a:rPr>
                        <a:t> au </a:t>
                      </a:r>
                      <a:r>
                        <a:rPr lang="en-CA" sz="1200" b="0" dirty="0" err="1">
                          <a:effectLst/>
                        </a:rPr>
                        <a:t>niveau</a:t>
                      </a:r>
                      <a:r>
                        <a:rPr lang="en-CA" sz="1200" b="0" dirty="0">
                          <a:effectLst/>
                        </a:rPr>
                        <a:t> local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Crée</a:t>
                      </a:r>
                      <a:r>
                        <a:rPr lang="en-CA" sz="1200" b="0" dirty="0">
                          <a:effectLst/>
                        </a:rPr>
                        <a:t> de </a:t>
                      </a:r>
                      <a:r>
                        <a:rPr lang="en-CA" sz="1200" b="0" dirty="0" err="1">
                          <a:effectLst/>
                        </a:rPr>
                        <a:t>nouvelles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opportunités</a:t>
                      </a:r>
                      <a:r>
                        <a:rPr lang="en-CA" sz="1200" b="0" dirty="0">
                          <a:effectLst/>
                        </a:rPr>
                        <a:t> pour </a:t>
                      </a:r>
                      <a:r>
                        <a:rPr lang="en-CA" sz="1200" b="0" dirty="0" err="1">
                          <a:effectLst/>
                        </a:rPr>
                        <a:t>développer</a:t>
                      </a:r>
                      <a:r>
                        <a:rPr lang="en-CA" sz="1200" b="0" dirty="0">
                          <a:effectLst/>
                        </a:rPr>
                        <a:t> de nouveaux spectacles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Propositions de </a:t>
                      </a:r>
                      <a:r>
                        <a:rPr lang="en-CA" sz="1200" b="1" dirty="0" err="1">
                          <a:effectLst/>
                        </a:rPr>
                        <a:t>valeur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Offrir</a:t>
                      </a:r>
                      <a:r>
                        <a:rPr lang="en-CA" sz="1200" b="0" dirty="0">
                          <a:effectLst/>
                        </a:rPr>
                        <a:t> des </a:t>
                      </a:r>
                      <a:r>
                        <a:rPr lang="en-CA" sz="1200" b="0" dirty="0" err="1">
                          <a:effectLst/>
                        </a:rPr>
                        <a:t>expériences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éducatives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mémorables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à</a:t>
                      </a:r>
                      <a:r>
                        <a:rPr lang="en-CA" sz="1200" b="0" dirty="0">
                          <a:effectLst/>
                        </a:rPr>
                        <a:t> fort impact qui </a:t>
                      </a:r>
                      <a:r>
                        <a:rPr lang="en-CA" sz="1200" b="0" dirty="0" err="1">
                          <a:effectLst/>
                        </a:rPr>
                        <a:t>fournissent</a:t>
                      </a:r>
                      <a:r>
                        <a:rPr lang="en-CA" sz="1200" b="0" dirty="0">
                          <a:effectLst/>
                        </a:rPr>
                        <a:t> des </a:t>
                      </a:r>
                      <a:r>
                        <a:rPr lang="en-CA" sz="1200" b="0" dirty="0" err="1">
                          <a:effectLst/>
                        </a:rPr>
                        <a:t>résultats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d'apprentissage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clés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spécifiques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à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chaque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année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identifiés</a:t>
                      </a:r>
                      <a:r>
                        <a:rPr lang="en-CA" sz="1200" b="0" dirty="0">
                          <a:effectLst/>
                        </a:rPr>
                        <a:t> dans le programme </a:t>
                      </a:r>
                      <a:r>
                        <a:rPr lang="en-CA" sz="1200" b="0" dirty="0" err="1">
                          <a:effectLst/>
                        </a:rPr>
                        <a:t>d'études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Divertissement avec un but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Encourager et </a:t>
                      </a:r>
                      <a:r>
                        <a:rPr lang="en-CA" sz="1200" b="0" dirty="0" err="1">
                          <a:effectLst/>
                        </a:rPr>
                        <a:t>faciliter</a:t>
                      </a:r>
                      <a:r>
                        <a:rPr lang="en-CA" sz="1200" b="0" dirty="0">
                          <a:effectLst/>
                        </a:rPr>
                        <a:t> des conversations profondes pour le </a:t>
                      </a:r>
                      <a:r>
                        <a:rPr lang="en-CA" sz="1200" b="0" dirty="0" err="1">
                          <a:effectLst/>
                        </a:rPr>
                        <a:t>changement</a:t>
                      </a:r>
                      <a:r>
                        <a:rPr lang="en-CA" sz="1200" b="0" dirty="0">
                          <a:effectLst/>
                        </a:rPr>
                        <a:t> social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1970297317"/>
                  </a:ext>
                </a:extLst>
              </a:tr>
              <a:tr h="203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La structure des </a:t>
                      </a:r>
                      <a:r>
                        <a:rPr lang="en-CA" sz="1200" b="1" dirty="0" err="1">
                          <a:effectLst/>
                        </a:rPr>
                        <a:t>coûts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Personnes</a:t>
                      </a:r>
                      <a:r>
                        <a:rPr lang="en-CA" sz="1200" b="0" dirty="0">
                          <a:effectLst/>
                        </a:rPr>
                        <a:t>, </a:t>
                      </a:r>
                      <a:r>
                        <a:rPr lang="en-CA" sz="1200" b="0" dirty="0" err="1">
                          <a:effectLst/>
                        </a:rPr>
                        <a:t>espace</a:t>
                      </a:r>
                      <a:r>
                        <a:rPr lang="en-CA" sz="1200" b="0" dirty="0">
                          <a:effectLst/>
                        </a:rPr>
                        <a:t>, </a:t>
                      </a:r>
                      <a:r>
                        <a:rPr lang="en-CA" sz="1200" b="0" dirty="0" err="1">
                          <a:effectLst/>
                        </a:rPr>
                        <a:t>équipement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Création</a:t>
                      </a:r>
                      <a:r>
                        <a:rPr lang="en-CA" sz="1200" b="0" dirty="0">
                          <a:effectLst/>
                        </a:rPr>
                        <a:t> - Jeu/ </a:t>
                      </a:r>
                      <a:r>
                        <a:rPr lang="en-CA" sz="1200" b="0" dirty="0" err="1">
                          <a:effectLst/>
                        </a:rPr>
                        <a:t>chorégraphie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Design (décor, lumière, </a:t>
                      </a:r>
                      <a:r>
                        <a:rPr lang="en-CA" sz="1200" b="0" dirty="0" err="1">
                          <a:effectLst/>
                        </a:rPr>
                        <a:t>marionnettes</a:t>
                      </a:r>
                      <a:r>
                        <a:rPr lang="en-CA" sz="1200" b="0" dirty="0">
                          <a:effectLst/>
                        </a:rPr>
                        <a:t>, son)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Expertise </a:t>
                      </a:r>
                      <a:r>
                        <a:rPr lang="en-CA" sz="1200" b="0" dirty="0" err="1">
                          <a:effectLst/>
                        </a:rPr>
                        <a:t>spécialisée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à</a:t>
                      </a:r>
                      <a:r>
                        <a:rPr lang="en-CA" sz="1200" b="0" dirty="0">
                          <a:effectLst/>
                        </a:rPr>
                        <a:t> haute </a:t>
                      </a:r>
                      <a:r>
                        <a:rPr lang="en-CA" sz="1200" b="0" dirty="0" err="1">
                          <a:effectLst/>
                        </a:rPr>
                        <a:t>valeur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ajoutée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Espace</a:t>
                      </a:r>
                      <a:r>
                        <a:rPr lang="en-CA" sz="1200" b="0" dirty="0">
                          <a:effectLst/>
                        </a:rPr>
                        <a:t> de </a:t>
                      </a:r>
                      <a:r>
                        <a:rPr lang="en-CA" sz="1200" b="0" dirty="0" err="1">
                          <a:effectLst/>
                        </a:rPr>
                        <a:t>répétition</a:t>
                      </a:r>
                      <a:r>
                        <a:rPr lang="en-CA" sz="1200" b="0" dirty="0">
                          <a:effectLst/>
                        </a:rPr>
                        <a:t>, </a:t>
                      </a:r>
                      <a:r>
                        <a:rPr lang="en-CA" sz="1200" b="0" dirty="0" err="1">
                          <a:effectLst/>
                        </a:rPr>
                        <a:t>administratif</a:t>
                      </a:r>
                      <a:r>
                        <a:rPr lang="en-CA" sz="1200" b="0" dirty="0">
                          <a:effectLst/>
                        </a:rPr>
                        <a:t> et </a:t>
                      </a:r>
                      <a:r>
                        <a:rPr lang="en-CA" sz="1200" b="0" dirty="0" err="1">
                          <a:effectLst/>
                        </a:rPr>
                        <a:t>compétences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Frais </a:t>
                      </a:r>
                      <a:r>
                        <a:rPr lang="en-CA" sz="1200" b="0" dirty="0" err="1">
                          <a:effectLst/>
                        </a:rPr>
                        <a:t>liés</a:t>
                      </a:r>
                      <a:r>
                        <a:rPr lang="en-CA" sz="1200" b="0" dirty="0">
                          <a:effectLst/>
                        </a:rPr>
                        <a:t> aux </a:t>
                      </a:r>
                      <a:r>
                        <a:rPr lang="en-CA" sz="1200" b="0" dirty="0" err="1">
                          <a:effectLst/>
                        </a:rPr>
                        <a:t>tournées</a:t>
                      </a:r>
                      <a:r>
                        <a:rPr lang="en-CA" sz="1200" b="0" dirty="0">
                          <a:effectLst/>
                        </a:rPr>
                        <a:t> : voyages, </a:t>
                      </a:r>
                      <a:r>
                        <a:rPr lang="en-CA" sz="1200" b="0" dirty="0" err="1">
                          <a:effectLst/>
                        </a:rPr>
                        <a:t>hôtels</a:t>
                      </a:r>
                      <a:r>
                        <a:rPr lang="en-CA" sz="1200" b="0" dirty="0">
                          <a:effectLst/>
                        </a:rPr>
                        <a:t>, </a:t>
                      </a:r>
                      <a:r>
                        <a:rPr lang="en-CA" sz="1200" b="0" dirty="0" err="1">
                          <a:effectLst/>
                        </a:rPr>
                        <a:t>accès</a:t>
                      </a:r>
                      <a:r>
                        <a:rPr lang="en-CA" sz="1200" b="0" dirty="0">
                          <a:effectLst/>
                        </a:rPr>
                        <a:t> Internet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Revenus</a:t>
                      </a:r>
                      <a:r>
                        <a:rPr lang="en-CA" sz="1200" b="1" dirty="0">
                          <a:effectLst/>
                        </a:rPr>
                        <a:t> / </a:t>
                      </a:r>
                      <a:r>
                        <a:rPr lang="en-CA" sz="1200" b="1" dirty="0" err="1">
                          <a:effectLst/>
                        </a:rPr>
                        <a:t>Financement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Financement</a:t>
                      </a:r>
                      <a:r>
                        <a:rPr lang="en-CA" sz="1200" b="0" dirty="0">
                          <a:effectLst/>
                        </a:rPr>
                        <a:t> public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effectLst/>
                        </a:rPr>
                        <a:t>Honoraires</a:t>
                      </a:r>
                      <a:r>
                        <a:rPr lang="en-CA" sz="1200" b="0" dirty="0">
                          <a:effectLst/>
                        </a:rPr>
                        <a:t> de performance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Vente </a:t>
                      </a:r>
                      <a:r>
                        <a:rPr lang="en-CA" sz="1200" b="0" dirty="0" err="1">
                          <a:effectLst/>
                        </a:rPr>
                        <a:t>d'abonnements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Droits </a:t>
                      </a:r>
                      <a:r>
                        <a:rPr lang="en-CA" sz="1200" b="0" dirty="0" err="1">
                          <a:effectLst/>
                        </a:rPr>
                        <a:t>d'édition</a:t>
                      </a:r>
                      <a:endParaRPr lang="en-CA" sz="1200" b="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Droits </a:t>
                      </a:r>
                      <a:r>
                        <a:rPr lang="en-CA" sz="1200" b="0" dirty="0" err="1">
                          <a:effectLst/>
                        </a:rPr>
                        <a:t>d'exécution</a:t>
                      </a:r>
                      <a:endParaRPr lang="en-CA" sz="1200" b="0" dirty="0">
                        <a:effectLst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Méthodes</a:t>
                      </a:r>
                      <a:r>
                        <a:rPr lang="en-CA" sz="1200" b="1" dirty="0">
                          <a:effectLst/>
                        </a:rPr>
                        <a:t> de diffusion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0" dirty="0">
                          <a:effectLst/>
                        </a:rPr>
                        <a:t>· Radio locale et </a:t>
                      </a:r>
                      <a:r>
                        <a:rPr lang="en-CA" sz="1200" b="0" dirty="0" err="1">
                          <a:effectLst/>
                        </a:rPr>
                        <a:t>régionale</a:t>
                      </a:r>
                      <a:endParaRPr lang="en-CA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0" dirty="0">
                          <a:effectLst/>
                        </a:rPr>
                        <a:t>·Recherche de nouveaux publics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0" dirty="0">
                          <a:effectLst/>
                        </a:rPr>
                        <a:t>· </a:t>
                      </a:r>
                      <a:r>
                        <a:rPr lang="en-CA" sz="1200" b="0" dirty="0" err="1">
                          <a:effectLst/>
                        </a:rPr>
                        <a:t>Liste</a:t>
                      </a:r>
                      <a:r>
                        <a:rPr lang="en-CA" sz="1200" b="0" dirty="0">
                          <a:effectLst/>
                        </a:rPr>
                        <a:t> de diffusion pour le public </a:t>
                      </a:r>
                      <a:r>
                        <a:rPr lang="en-CA" sz="1200" b="0" dirty="0" err="1">
                          <a:effectLst/>
                        </a:rPr>
                        <a:t>potentiel</a:t>
                      </a:r>
                      <a:endParaRPr lang="en-CA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0" dirty="0">
                          <a:effectLst/>
                        </a:rPr>
                        <a:t>· </a:t>
                      </a:r>
                      <a:r>
                        <a:rPr lang="en-CA" sz="1200" b="0" dirty="0" err="1">
                          <a:effectLst/>
                        </a:rPr>
                        <a:t>Médias</a:t>
                      </a:r>
                      <a:r>
                        <a:rPr lang="en-CA" sz="1200" b="0" dirty="0">
                          <a:effectLst/>
                        </a:rPr>
                        <a:t> </a:t>
                      </a:r>
                      <a:r>
                        <a:rPr lang="en-CA" sz="1200" b="0" dirty="0" err="1">
                          <a:effectLst/>
                        </a:rPr>
                        <a:t>sociaux</a:t>
                      </a:r>
                      <a:r>
                        <a:rPr lang="en-CA" sz="1200" b="0" dirty="0">
                          <a:effectLst/>
                        </a:rPr>
                        <a:t> pour </a:t>
                      </a:r>
                      <a:r>
                        <a:rPr lang="en-CA" sz="1200" b="0" dirty="0" err="1">
                          <a:effectLst/>
                        </a:rPr>
                        <a:t>l'établissement</a:t>
                      </a:r>
                      <a:r>
                        <a:rPr lang="en-CA" sz="1200" b="0" dirty="0">
                          <a:effectLst/>
                        </a:rPr>
                        <a:t> de relations</a:t>
                      </a:r>
                      <a:endParaRPr lang="en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345408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168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78C-7655-463F-9152-4EA7F1D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Futur</a:t>
            </a:r>
            <a:r>
              <a:rPr lang="en-CA" dirty="0"/>
              <a:t> </a:t>
            </a:r>
            <a:r>
              <a:rPr lang="en-CA" dirty="0" err="1"/>
              <a:t>organisme</a:t>
            </a:r>
            <a:r>
              <a:rPr lang="en-CA" dirty="0"/>
              <a:t> </a:t>
            </a:r>
            <a:r>
              <a:rPr lang="en-CA" dirty="0" err="1"/>
              <a:t>artistique</a:t>
            </a:r>
            <a:r>
              <a:rPr lang="en-CA" dirty="0"/>
              <a:t> </a:t>
            </a:r>
            <a:r>
              <a:rPr lang="en-CA" dirty="0" err="1"/>
              <a:t>hybride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A9367-761D-4E0B-B5CD-FD16A33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595D4-7848-411A-B6E1-06D58E4C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0252"/>
              </p:ext>
            </p:extLst>
          </p:nvPr>
        </p:nvGraphicFramePr>
        <p:xfrm>
          <a:off x="182201" y="1500072"/>
          <a:ext cx="11572477" cy="5166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15120">
                  <a:extLst>
                    <a:ext uri="{9D8B030D-6E8A-4147-A177-3AD203B41FA5}">
                      <a16:colId xmlns:a16="http://schemas.microsoft.com/office/drawing/2014/main" val="680037436"/>
                    </a:ext>
                  </a:extLst>
                </a:gridCol>
                <a:gridCol w="3743436">
                  <a:extLst>
                    <a:ext uri="{9D8B030D-6E8A-4147-A177-3AD203B41FA5}">
                      <a16:colId xmlns:a16="http://schemas.microsoft.com/office/drawing/2014/main" val="4120958801"/>
                    </a:ext>
                  </a:extLst>
                </a:gridCol>
                <a:gridCol w="3913921">
                  <a:extLst>
                    <a:ext uri="{9D8B030D-6E8A-4147-A177-3AD203B41FA5}">
                      <a16:colId xmlns:a16="http://schemas.microsoft.com/office/drawing/2014/main" val="3213078274"/>
                    </a:ext>
                  </a:extLst>
                </a:gridCol>
              </a:tblGrid>
              <a:tr h="1410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Activités</a:t>
                      </a:r>
                      <a:r>
                        <a:rPr lang="en-CA" sz="1200" b="1" dirty="0">
                          <a:effectLst/>
                        </a:rPr>
                        <a:t>/</a:t>
                      </a:r>
                      <a:r>
                        <a:rPr lang="en-CA" sz="1200" b="1" dirty="0" err="1">
                          <a:effectLst/>
                        </a:rPr>
                        <a:t>capacités</a:t>
                      </a:r>
                      <a:r>
                        <a:rPr lang="en-CA" sz="1200" b="1" dirty="0">
                          <a:effectLst/>
                        </a:rPr>
                        <a:t> </a:t>
                      </a:r>
                      <a:r>
                        <a:rPr lang="en-CA" sz="1200" b="1" dirty="0" err="1">
                          <a:effectLst/>
                        </a:rPr>
                        <a:t>clés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effectLst/>
                        </a:rPr>
                        <a:t>+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Créez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des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expériences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qui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complémentent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les spectacles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direct</a:t>
                      </a:r>
                      <a:endParaRPr lang="en-CA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Compétences</a:t>
                      </a:r>
                      <a:r>
                        <a:rPr lang="en-CA" sz="1200" b="1" dirty="0">
                          <a:effectLst/>
                        </a:rPr>
                        <a:t> et </a:t>
                      </a:r>
                      <a:r>
                        <a:rPr lang="en-CA" sz="1200" b="1" dirty="0" err="1">
                          <a:effectLst/>
                        </a:rPr>
                        <a:t>ressources</a:t>
                      </a:r>
                      <a:r>
                        <a:rPr lang="en-CA" sz="1200" b="1" dirty="0">
                          <a:effectLst/>
                        </a:rPr>
                        <a:t> </a:t>
                      </a:r>
                      <a:r>
                        <a:rPr lang="en-CA" sz="1200" b="1" dirty="0" err="1">
                          <a:effectLst/>
                        </a:rPr>
                        <a:t>nécessaires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effectLst/>
                        </a:rPr>
                        <a:t>+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Atelier de production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Système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de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caméras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avec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opérateurs</a:t>
                      </a:r>
                      <a:endParaRPr lang="en-CA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Activation du public numérique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Partenaires</a:t>
                      </a:r>
                      <a:r>
                        <a:rPr lang="en-CA" sz="1200" b="1" dirty="0">
                          <a:effectLst/>
                        </a:rPr>
                        <a:t> </a:t>
                      </a:r>
                      <a:r>
                        <a:rPr lang="en-CA" sz="1200" b="1" dirty="0" err="1">
                          <a:effectLst/>
                        </a:rPr>
                        <a:t>Clés</a:t>
                      </a:r>
                      <a:endParaRPr lang="en-CA" sz="12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Fournisseur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de services Internet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Plateformes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pour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présenter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le travail et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créer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un public – PPN, Side Door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Vitrine numérique pour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accéder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à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de nouveaux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marchés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sur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ThePitch.ca</a:t>
                      </a:r>
                      <a:endParaRPr lang="en-CA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1798477013"/>
                  </a:ext>
                </a:extLst>
              </a:tr>
              <a:tr h="1520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CA" sz="1200" b="1" dirty="0">
                          <a:effectLst/>
                        </a:rPr>
                        <a:t>Segments de </a:t>
                      </a:r>
                      <a:r>
                        <a:rPr lang="en-CA" sz="1200" b="1" dirty="0" err="1">
                          <a:effectLst/>
                        </a:rPr>
                        <a:t>clientèle</a:t>
                      </a:r>
                      <a:endParaRPr lang="en-CA" sz="12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effectLst/>
                        </a:rPr>
                        <a:t>+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Audiences de niche numérique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nationales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ou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internationales</a:t>
                      </a:r>
                      <a:endParaRPr lang="en-CA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Commissions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scolaires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des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autres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provinces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Parents qui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enseignent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à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la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maison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à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la recherche de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contenu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éducatif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attrayants</a:t>
                      </a:r>
                      <a:endParaRPr lang="en-CA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Participants au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réseau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de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tournées</a:t>
                      </a:r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endParaRPr lang="en-CA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Relation client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+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Organiser des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résidences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 co-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création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numérique pour les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étudiants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/classes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Créer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une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cohorte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nationale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d'activateurs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engagés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pour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partager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expériences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artistiques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et des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outils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sensibilisation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et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d'actions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clés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Propositions de </a:t>
                      </a:r>
                      <a:r>
                        <a:rPr lang="en-CA" sz="1200" b="1" dirty="0" err="1">
                          <a:effectLst/>
                        </a:rPr>
                        <a:t>valeur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+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Rassembler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acteurs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intéressés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et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motivés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pour galvaniser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l'action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locale,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nationale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et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internationale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pour le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changement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climatique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1970297317"/>
                  </a:ext>
                </a:extLst>
              </a:tr>
              <a:tr h="203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>
                          <a:effectLst/>
                        </a:rPr>
                        <a:t>La structure des </a:t>
                      </a:r>
                      <a:r>
                        <a:rPr lang="en-CA" sz="1200" b="1" dirty="0" err="1">
                          <a:effectLst/>
                        </a:rPr>
                        <a:t>coûts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Infrastructure numérique (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caméras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Fournisseurs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 services Internet et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plateformes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présentation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numérique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Montage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vidéo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, 3D, VR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Caméramans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Éditeurs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Animateurs de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communauté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numérique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Droits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Revenus</a:t>
                      </a:r>
                      <a:r>
                        <a:rPr lang="en-CA" sz="1200" b="1" dirty="0">
                          <a:effectLst/>
                        </a:rPr>
                        <a:t> / </a:t>
                      </a:r>
                      <a:r>
                        <a:rPr lang="en-CA" sz="1200" b="1" dirty="0" err="1">
                          <a:effectLst/>
                        </a:rPr>
                        <a:t>Financement</a:t>
                      </a:r>
                      <a:endParaRPr lang="en-CA" sz="1200" b="1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+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Aide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à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la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création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et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à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la diffusion numérique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publique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Abonnement numérique, frais de service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Pay per view numérique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Droits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d'exécution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numérique</a:t>
                      </a:r>
                    </a:p>
                  </a:txBody>
                  <a:tcPr marL="44940" marR="44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1200" b="1" dirty="0" err="1">
                          <a:effectLst/>
                        </a:rPr>
                        <a:t>Méthodes</a:t>
                      </a:r>
                      <a:r>
                        <a:rPr lang="en-CA" sz="1200" b="1" dirty="0">
                          <a:effectLst/>
                        </a:rPr>
                        <a:t> de diffusion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>
                          <a:effectLst/>
                        </a:rPr>
                        <a:t>+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Améliorer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la diffusion et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développer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une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gamme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plus large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d'actifs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numériques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pour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atteindre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les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marchés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Télévision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numérique -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Chaînes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de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télévision</a:t>
                      </a:r>
                      <a:r>
                        <a:rPr lang="en-CA" sz="12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rgbClr val="FF0000"/>
                          </a:solidFill>
                          <a:effectLst/>
                        </a:rPr>
                        <a:t>communautaires</a:t>
                      </a:r>
                      <a:endParaRPr lang="en-CA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44940" marT="0" marB="0"/>
                </a:tc>
                <a:extLst>
                  <a:ext uri="{0D108BD9-81ED-4DB2-BD59-A6C34878D82A}">
                    <a16:rowId xmlns:a16="http://schemas.microsoft.com/office/drawing/2014/main" val="345408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956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Entreprises</a:t>
            </a:r>
            <a:r>
              <a:rPr lang="en-CA" dirty="0"/>
              <a:t> de production </a:t>
            </a:r>
            <a:r>
              <a:rPr lang="en-CA" dirty="0" err="1"/>
              <a:t>d'arts</a:t>
            </a:r>
            <a:r>
              <a:rPr lang="en-CA" dirty="0"/>
              <a:t> de la </a:t>
            </a:r>
            <a:r>
              <a:rPr lang="en-CA" dirty="0" err="1"/>
              <a:t>scène</a:t>
            </a:r>
            <a:r>
              <a:rPr lang="en-CA" dirty="0"/>
              <a:t> </a:t>
            </a:r>
            <a:r>
              <a:rPr lang="en-CA" dirty="0" err="1"/>
              <a:t>pré-numériques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41231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2121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Modèle</a:t>
            </a:r>
            <a:r>
              <a:rPr lang="en-CA" dirty="0"/>
              <a:t> commercial </a:t>
            </a:r>
            <a:r>
              <a:rPr lang="en-CA" dirty="0" err="1"/>
              <a:t>pré</a:t>
            </a:r>
            <a:r>
              <a:rPr lang="en-CA" dirty="0"/>
              <a:t>-numérique de </a:t>
            </a:r>
            <a:r>
              <a:rPr lang="en-CA" dirty="0" err="1"/>
              <a:t>présentation</a:t>
            </a:r>
            <a:r>
              <a:rPr lang="en-CA" dirty="0"/>
              <a:t> des arts de la </a:t>
            </a:r>
            <a:r>
              <a:rPr lang="en-CA" dirty="0" err="1"/>
              <a:t>scène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575326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3941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Plus de </a:t>
            </a:r>
            <a:r>
              <a:rPr lang="en-CA" dirty="0" err="1"/>
              <a:t>détails</a:t>
            </a:r>
            <a:r>
              <a:rPr lang="en-CA" dirty="0"/>
              <a:t> : Canvas du </a:t>
            </a:r>
            <a:r>
              <a:rPr lang="en-CA" dirty="0" err="1"/>
              <a:t>Modèle</a:t>
            </a:r>
            <a:r>
              <a:rPr lang="en-CA" dirty="0"/>
              <a:t> Commercial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Segments de </a:t>
            </a:r>
            <a:r>
              <a:rPr lang="en-US" dirty="0" err="1"/>
              <a:t>clientèle</a:t>
            </a: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personnes</a:t>
            </a:r>
            <a:r>
              <a:rPr lang="en-US" dirty="0"/>
              <a:t> et les </a:t>
            </a:r>
            <a:r>
              <a:rPr lang="en-US" dirty="0" err="1"/>
              <a:t>organisations</a:t>
            </a:r>
            <a:r>
              <a:rPr lang="en-US" dirty="0"/>
              <a:t> pour </a:t>
            </a:r>
            <a:r>
              <a:rPr lang="en-US" dirty="0" err="1"/>
              <a:t>lesquelles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créez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 ; clients les plus </a:t>
            </a:r>
            <a:r>
              <a:rPr lang="en-US" dirty="0" err="1"/>
              <a:t>importants</a:t>
            </a:r>
            <a:endParaRPr lang="en-US" dirty="0"/>
          </a:p>
          <a:p>
            <a:pPr lvl="1"/>
            <a:r>
              <a:rPr lang="en-US" dirty="0"/>
              <a:t>Masse, niche, </a:t>
            </a:r>
            <a:r>
              <a:rPr lang="en-US" dirty="0" err="1"/>
              <a:t>segmentée</a:t>
            </a:r>
            <a:r>
              <a:rPr lang="en-US" dirty="0"/>
              <a:t>, </a:t>
            </a:r>
            <a:r>
              <a:rPr lang="en-US" dirty="0" err="1"/>
              <a:t>diversifiée</a:t>
            </a:r>
            <a:r>
              <a:rPr lang="en-US" dirty="0"/>
              <a:t>, plate-</a:t>
            </a:r>
            <a:r>
              <a:rPr lang="en-US" dirty="0" err="1"/>
              <a:t>forme</a:t>
            </a:r>
            <a:r>
              <a:rPr lang="en-US" dirty="0"/>
              <a:t> multi-faces</a:t>
            </a:r>
          </a:p>
          <a:p>
            <a:r>
              <a:rPr lang="en-US" dirty="0"/>
              <a:t>Propositions de </a:t>
            </a:r>
            <a:r>
              <a:rPr lang="en-US" dirty="0" err="1"/>
              <a:t>valeur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segment</a:t>
            </a:r>
          </a:p>
          <a:p>
            <a:pPr lvl="1"/>
            <a:r>
              <a:rPr lang="en-US" dirty="0" err="1"/>
              <a:t>Lequel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client </a:t>
            </a:r>
            <a:r>
              <a:rPr lang="en-US" dirty="0" err="1"/>
              <a:t>résolvez-vous</a:t>
            </a:r>
            <a:r>
              <a:rPr lang="en-US" dirty="0"/>
              <a:t> ?</a:t>
            </a:r>
          </a:p>
          <a:p>
            <a:pPr lvl="1"/>
            <a:r>
              <a:rPr lang="en-US" dirty="0"/>
              <a:t>Des </a:t>
            </a:r>
            <a:r>
              <a:rPr lang="en-US" dirty="0" err="1"/>
              <a:t>offres</a:t>
            </a:r>
            <a:r>
              <a:rPr lang="en-US" dirty="0"/>
              <a:t> </a:t>
            </a:r>
            <a:r>
              <a:rPr lang="en-US" dirty="0" err="1"/>
              <a:t>groupées</a:t>
            </a:r>
            <a:r>
              <a:rPr lang="en-US" dirty="0"/>
              <a:t> de </a:t>
            </a:r>
            <a:r>
              <a:rPr lang="en-US" dirty="0" err="1"/>
              <a:t>produits</a:t>
            </a:r>
            <a:r>
              <a:rPr lang="en-US" dirty="0"/>
              <a:t> et services qui </a:t>
            </a:r>
            <a:r>
              <a:rPr lang="en-US" dirty="0" err="1"/>
              <a:t>créent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 pour </a:t>
            </a:r>
            <a:r>
              <a:rPr lang="en-US" dirty="0" err="1"/>
              <a:t>vos</a:t>
            </a:r>
            <a:r>
              <a:rPr lang="en-US" dirty="0"/>
              <a:t> clients</a:t>
            </a:r>
          </a:p>
          <a:p>
            <a:r>
              <a:rPr lang="en-US" dirty="0"/>
              <a:t>Diffusion</a:t>
            </a:r>
          </a:p>
          <a:p>
            <a:pPr lvl="1"/>
            <a:r>
              <a:rPr lang="en-US" dirty="0"/>
              <a:t>Comment et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interagissez</a:t>
            </a:r>
            <a:r>
              <a:rPr lang="en-US" dirty="0"/>
              <a:t> avec les clients et </a:t>
            </a:r>
            <a:r>
              <a:rPr lang="en-US" dirty="0" err="1"/>
              <a:t>offrez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endParaRPr lang="en-US" dirty="0"/>
          </a:p>
          <a:p>
            <a:pPr lvl="1"/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du cycle </a:t>
            </a:r>
            <a:r>
              <a:rPr lang="en-US" dirty="0" err="1"/>
              <a:t>d'achat</a:t>
            </a:r>
            <a:r>
              <a:rPr lang="en-US" dirty="0"/>
              <a:t> (</a:t>
            </a:r>
            <a:r>
              <a:rPr lang="en-US" dirty="0" err="1"/>
              <a:t>sensibilisation</a:t>
            </a:r>
            <a:r>
              <a:rPr lang="en-US" dirty="0"/>
              <a:t>, recherche, intention </a:t>
            </a:r>
            <a:r>
              <a:rPr lang="en-US" dirty="0" err="1"/>
              <a:t>d'achat</a:t>
            </a:r>
            <a:r>
              <a:rPr lang="en-US" dirty="0"/>
              <a:t>, </a:t>
            </a:r>
            <a:r>
              <a:rPr lang="en-US" dirty="0" err="1"/>
              <a:t>achat</a:t>
            </a:r>
            <a:r>
              <a:rPr lang="en-US" dirty="0"/>
              <a:t>, livraison, </a:t>
            </a:r>
            <a:r>
              <a:rPr lang="en-US" dirty="0" err="1"/>
              <a:t>évaluation</a:t>
            </a:r>
            <a:r>
              <a:rPr lang="en-US" dirty="0"/>
              <a:t> après-vente)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4329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Plus de </a:t>
            </a:r>
            <a:r>
              <a:rPr lang="en-CA" dirty="0" err="1"/>
              <a:t>détails</a:t>
            </a:r>
            <a:r>
              <a:rPr lang="en-CA" dirty="0"/>
              <a:t> : Canvas du </a:t>
            </a:r>
            <a:r>
              <a:rPr lang="en-CA" dirty="0" err="1"/>
              <a:t>Modèle</a:t>
            </a:r>
            <a:r>
              <a:rPr lang="en-CA" dirty="0"/>
              <a:t> Commercial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Relationships</a:t>
            </a:r>
          </a:p>
          <a:p>
            <a:pPr lvl="1"/>
            <a:r>
              <a:rPr lang="en-US" dirty="0"/>
              <a:t>What kind of relationships are you building with your customers</a:t>
            </a:r>
          </a:p>
          <a:p>
            <a:pPr lvl="1"/>
            <a:r>
              <a:rPr lang="en-US" dirty="0"/>
              <a:t>Personal assistance, self-serve, automated services, communities</a:t>
            </a:r>
          </a:p>
          <a:p>
            <a:r>
              <a:rPr lang="en-US" dirty="0"/>
              <a:t>Revenue Streams</a:t>
            </a:r>
          </a:p>
          <a:p>
            <a:pPr lvl="1"/>
            <a:r>
              <a:rPr lang="en-US" dirty="0"/>
              <a:t>Which pricing mechanisms are used to capture value</a:t>
            </a:r>
          </a:p>
          <a:p>
            <a:pPr lvl="1"/>
            <a:r>
              <a:rPr lang="en-US" dirty="0"/>
              <a:t>What are customers currently paying, what do they want to pay .</a:t>
            </a:r>
          </a:p>
          <a:p>
            <a:pPr lvl="1"/>
            <a:r>
              <a:rPr lang="en-US" dirty="0"/>
              <a:t>Usage, subscription, negotiated, product feature dependent</a:t>
            </a:r>
          </a:p>
          <a:p>
            <a:r>
              <a:rPr lang="en-US" dirty="0"/>
              <a:t>Key Resources </a:t>
            </a:r>
          </a:p>
          <a:p>
            <a:pPr lvl="1"/>
            <a:r>
              <a:rPr lang="en-US" dirty="0"/>
              <a:t>Infrastructure to create, deliver and capture value; show which assets are indispensable in your business model</a:t>
            </a:r>
          </a:p>
          <a:p>
            <a:pPr lvl="1"/>
            <a:r>
              <a:rPr lang="en-US" dirty="0"/>
              <a:t>Physical, intellectual (brand, patents, copyrights), human, financial</a:t>
            </a:r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585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Plus de </a:t>
            </a:r>
            <a:r>
              <a:rPr lang="en-CA" dirty="0" err="1"/>
              <a:t>détails</a:t>
            </a:r>
            <a:r>
              <a:rPr lang="en-CA" dirty="0"/>
              <a:t> : Canvas du </a:t>
            </a:r>
            <a:r>
              <a:rPr lang="en-CA" dirty="0" err="1"/>
              <a:t>Modèle</a:t>
            </a:r>
            <a:r>
              <a:rPr lang="en-CA" dirty="0"/>
              <a:t> Commercial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1596437" cy="471922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choses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vraiment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pour bien performer</a:t>
            </a:r>
          </a:p>
          <a:p>
            <a:pPr lvl="1"/>
            <a:r>
              <a:rPr lang="en-US" dirty="0" err="1"/>
              <a:t>Canaux</a:t>
            </a:r>
            <a:r>
              <a:rPr lang="en-US" dirty="0"/>
              <a:t> de distribution, relations clients, flux de </a:t>
            </a:r>
            <a:r>
              <a:rPr lang="en-US" dirty="0" err="1"/>
              <a:t>revenus</a:t>
            </a:r>
            <a:endParaRPr lang="en-US" dirty="0"/>
          </a:p>
          <a:p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aider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parti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d'entreprise</a:t>
            </a:r>
            <a:r>
              <a:rPr lang="en-US" dirty="0"/>
              <a:t> ;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disposerez</a:t>
            </a:r>
            <a:r>
              <a:rPr lang="en-US" dirty="0"/>
              <a:t> pas </a:t>
            </a:r>
            <a:r>
              <a:rPr lang="en-US" dirty="0" err="1"/>
              <a:t>vous-même</a:t>
            </a:r>
            <a:r>
              <a:rPr lang="en-US" dirty="0"/>
              <a:t> de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et ne </a:t>
            </a:r>
            <a:r>
              <a:rPr lang="en-US" dirty="0" err="1"/>
              <a:t>pourrez</a:t>
            </a:r>
            <a:r>
              <a:rPr lang="en-US" dirty="0"/>
              <a:t> pas </a:t>
            </a:r>
            <a:r>
              <a:rPr lang="en-US" dirty="0" err="1"/>
              <a:t>effectuer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et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 ; </a:t>
            </a:r>
            <a:r>
              <a:rPr lang="en-US" dirty="0" err="1"/>
              <a:t>Principaux</a:t>
            </a:r>
            <a:r>
              <a:rPr lang="en-US" dirty="0"/>
              <a:t> </a:t>
            </a:r>
            <a:r>
              <a:rPr lang="en-US" dirty="0" err="1"/>
              <a:t>fournisseurs</a:t>
            </a:r>
            <a:endParaRPr lang="en-US" dirty="0"/>
          </a:p>
          <a:p>
            <a:pPr lvl="1"/>
            <a:r>
              <a:rPr lang="en-US" dirty="0"/>
              <a:t>Motivation : </a:t>
            </a:r>
            <a:r>
              <a:rPr lang="en-US" dirty="0" err="1"/>
              <a:t>optimisation</a:t>
            </a:r>
            <a:r>
              <a:rPr lang="en-US" dirty="0"/>
              <a:t> et </a:t>
            </a:r>
            <a:r>
              <a:rPr lang="en-US" dirty="0" err="1"/>
              <a:t>économies</a:t>
            </a:r>
            <a:r>
              <a:rPr lang="en-US" dirty="0"/>
              <a:t> </a:t>
            </a:r>
            <a:r>
              <a:rPr lang="en-US" dirty="0" err="1"/>
              <a:t>d'échelle</a:t>
            </a:r>
            <a:r>
              <a:rPr lang="en-US" dirty="0"/>
              <a:t> ; </a:t>
            </a:r>
            <a:r>
              <a:rPr lang="en-US" dirty="0" err="1"/>
              <a:t>réduction</a:t>
            </a:r>
            <a:r>
              <a:rPr lang="en-US" dirty="0"/>
              <a:t> du </a:t>
            </a:r>
            <a:r>
              <a:rPr lang="en-US" dirty="0" err="1"/>
              <a:t>risque</a:t>
            </a:r>
            <a:r>
              <a:rPr lang="en-US" dirty="0"/>
              <a:t> et de </a:t>
            </a:r>
            <a:r>
              <a:rPr lang="en-US" dirty="0" err="1"/>
              <a:t>l'incertitude</a:t>
            </a:r>
            <a:r>
              <a:rPr lang="en-US" dirty="0"/>
              <a:t> ; acquisition de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endParaRPr lang="en-US" dirty="0"/>
          </a:p>
          <a:p>
            <a:r>
              <a:rPr lang="en-US" dirty="0"/>
              <a:t>La structure des </a:t>
            </a:r>
            <a:r>
              <a:rPr lang="en-US" dirty="0" err="1"/>
              <a:t>coûts</a:t>
            </a:r>
            <a:endParaRPr lang="en-US" dirty="0"/>
          </a:p>
          <a:p>
            <a:pPr lvl="1"/>
            <a:r>
              <a:rPr lang="en-US" dirty="0" err="1"/>
              <a:t>Coûts</a:t>
            </a:r>
            <a:r>
              <a:rPr lang="en-US" dirty="0"/>
              <a:t> les plus </a:t>
            </a:r>
            <a:r>
              <a:rPr lang="en-US" dirty="0" err="1"/>
              <a:t>importants</a:t>
            </a:r>
            <a:r>
              <a:rPr lang="en-US" dirty="0"/>
              <a:t> </a:t>
            </a:r>
            <a:r>
              <a:rPr lang="en-US" dirty="0" err="1"/>
              <a:t>inhérents</a:t>
            </a:r>
            <a:r>
              <a:rPr lang="en-US" dirty="0"/>
              <a:t> au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d'affaires</a:t>
            </a:r>
            <a:r>
              <a:rPr lang="en-US" dirty="0"/>
              <a:t> ; les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les plus </a:t>
            </a:r>
            <a:r>
              <a:rPr lang="en-US" dirty="0" err="1"/>
              <a:t>chères</a:t>
            </a:r>
            <a:r>
              <a:rPr lang="en-US" dirty="0"/>
              <a:t> ;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les plus </a:t>
            </a:r>
            <a:r>
              <a:rPr lang="en-US" dirty="0" err="1"/>
              <a:t>chères</a:t>
            </a:r>
            <a:endParaRPr lang="en-US" dirty="0"/>
          </a:p>
          <a:p>
            <a:pPr lvl="1"/>
            <a:r>
              <a:rPr lang="en-US" dirty="0" err="1"/>
              <a:t>Axé</a:t>
            </a:r>
            <a:r>
              <a:rPr lang="en-US" dirty="0"/>
              <a:t> sur les </a:t>
            </a:r>
            <a:r>
              <a:rPr lang="en-US" dirty="0" err="1"/>
              <a:t>coûts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</a:t>
            </a:r>
            <a:r>
              <a:rPr lang="en-US" dirty="0" err="1"/>
              <a:t>Axé</a:t>
            </a:r>
            <a:r>
              <a:rPr lang="en-US" dirty="0"/>
              <a:t> sur la </a:t>
            </a:r>
            <a:r>
              <a:rPr lang="en-US" dirty="0" err="1"/>
              <a:t>valeur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219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Cadre </a:t>
            </a:r>
            <a:r>
              <a:rPr lang="en-CA" dirty="0" err="1"/>
              <a:t>stratégique</a:t>
            </a:r>
            <a:r>
              <a:rPr lang="en-CA" dirty="0"/>
              <a:t> </a:t>
            </a:r>
            <a:r>
              <a:rPr lang="en-CA" dirty="0" err="1"/>
              <a:t>holistique</a:t>
            </a:r>
            <a:r>
              <a:rPr lang="en-CA" dirty="0"/>
              <a:t> : Alpha Strategies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16247" r="1925" b="55562"/>
          <a:stretch/>
        </p:blipFill>
        <p:spPr>
          <a:xfrm>
            <a:off x="962839" y="1582476"/>
            <a:ext cx="9865189" cy="16258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17</a:t>
            </a:fld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58928" r="1925" b="9863"/>
          <a:stretch/>
        </p:blipFill>
        <p:spPr>
          <a:xfrm>
            <a:off x="962839" y="3649705"/>
            <a:ext cx="9865187" cy="179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ED9E0-FB5C-4931-B2B0-68013748C9B2}"/>
              </a:ext>
            </a:extLst>
          </p:cNvPr>
          <p:cNvSpPr txBox="1"/>
          <p:nvPr/>
        </p:nvSpPr>
        <p:spPr>
          <a:xfrm>
            <a:off x="962838" y="5638828"/>
            <a:ext cx="6764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Alpha Strategies: </a:t>
            </a:r>
            <a:r>
              <a:rPr lang="en-US" sz="120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Understanding Strategy, Risk, and Values in Any Organization </a:t>
            </a:r>
            <a:r>
              <a:rPr lang="en-US" sz="12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par Alan W Kennedy and Thomas E. Kennedy</a:t>
            </a:r>
          </a:p>
        </p:txBody>
      </p:sp>
    </p:spTree>
    <p:extLst>
      <p:ext uri="{BB962C8B-B14F-4D97-AF65-F5344CB8AC3E}">
        <p14:creationId xmlns:p14="http://schemas.microsoft.com/office/powerpoint/2010/main" val="3925800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 err="1"/>
              <a:t>Stratégies</a:t>
            </a:r>
            <a:r>
              <a:rPr lang="en-CA" dirty="0"/>
              <a:t> Alpha </a:t>
            </a:r>
            <a:r>
              <a:rPr lang="en-CA" dirty="0" err="1"/>
              <a:t>en</a:t>
            </a:r>
            <a:r>
              <a:rPr lang="en-CA" dirty="0"/>
              <a:t>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18</a:t>
            </a:fld>
            <a:endParaRPr lang="en-CA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7DD64A5-D847-4897-8683-C8D06C5A2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684808"/>
              </p:ext>
            </p:extLst>
          </p:nvPr>
        </p:nvGraphicFramePr>
        <p:xfrm>
          <a:off x="1987495" y="1736961"/>
          <a:ext cx="9475033" cy="478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D8F4B6-E737-4357-BB02-4F317D4BB4B9}"/>
              </a:ext>
            </a:extLst>
          </p:cNvPr>
          <p:cNvSpPr txBox="1"/>
          <p:nvPr/>
        </p:nvSpPr>
        <p:spPr>
          <a:xfrm>
            <a:off x="2454442" y="1310191"/>
            <a:ext cx="246734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/>
              <a:t>Stratégie</a:t>
            </a:r>
            <a:r>
              <a:rPr lang="en-CA" b="1" dirty="0"/>
              <a:t> Alpha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E7D81-3D2B-4FFB-87A5-F297D44FB9F7}"/>
              </a:ext>
            </a:extLst>
          </p:cNvPr>
          <p:cNvSpPr txBox="1"/>
          <p:nvPr/>
        </p:nvSpPr>
        <p:spPr>
          <a:xfrm>
            <a:off x="5771270" y="1310191"/>
            <a:ext cx="19074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/>
              <a:t>Influenceurs</a:t>
            </a:r>
            <a:endParaRPr lang="en-C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591FF-7326-499B-B259-39A015014B7F}"/>
              </a:ext>
            </a:extLst>
          </p:cNvPr>
          <p:cNvSpPr txBox="1"/>
          <p:nvPr/>
        </p:nvSpPr>
        <p:spPr>
          <a:xfrm>
            <a:off x="8875295" y="1310191"/>
            <a:ext cx="15560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/>
              <a:t>Facilitateurs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844219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19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tx2"/>
                </a:solidFill>
              </a:rPr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tx2"/>
                </a:solidFill>
              </a:rPr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accent6"/>
                </a:solidFill>
              </a:rPr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18507856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Plus précisément, les nations Oneida et Chippewa du Thames, Kettle Point et Stony Point, et les nations Saugeen et Munsee Delaware, sont les gardiens traditionnels des territoires à partir desquelles SpringWorks/Hermione Presents opère.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Strategic Moves opère sur les territoires traditionnels du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Conseil Ta'an Kwäch'än et Première Nation Kwanlin Dün,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nations autonomes qui ont négocié des traités modernes (2002 ; 2005)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en vertu de l'Accord définitif entre les 14 Premières nations du Yukon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et les gouvernements du Canada et du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869822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RESTONS EN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854700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partout au Canada)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14171"/>
          <a:stretch/>
        </p:blipFill>
        <p:spPr>
          <a:xfrm>
            <a:off x="497749" y="593782"/>
            <a:ext cx="6096000" cy="4975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17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tx2"/>
                </a:solidFill>
              </a:rPr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accent6"/>
                </a:solidFill>
              </a:rPr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3346313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Perturbation numérique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Grosses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 err="1">
                <a:solidFill>
                  <a:srgbClr val="C00000"/>
                </a:solidFill>
              </a:rPr>
              <a:t>Quel</a:t>
            </a:r>
            <a:r>
              <a:rPr lang="en-CA" altLang="en-US" sz="3200" dirty="0">
                <a:solidFill>
                  <a:srgbClr val="C00000"/>
                </a:solidFill>
              </a:rPr>
              <a:t> </a:t>
            </a:r>
            <a:r>
              <a:rPr lang="en-CA" altLang="en-US" sz="3200" dirty="0" err="1">
                <a:solidFill>
                  <a:srgbClr val="C00000"/>
                </a:solidFill>
              </a:rPr>
              <a:t>est</a:t>
            </a:r>
            <a:r>
              <a:rPr lang="en-CA" altLang="en-US" sz="3200" dirty="0">
                <a:solidFill>
                  <a:srgbClr val="C00000"/>
                </a:solidFill>
              </a:rPr>
              <a:t> </a:t>
            </a:r>
            <a:r>
              <a:rPr lang="en-CA" altLang="en-US" sz="3200" dirty="0" err="1">
                <a:solidFill>
                  <a:srgbClr val="C00000"/>
                </a:solidFill>
              </a:rPr>
              <a:t>l'avenir</a:t>
            </a:r>
            <a:r>
              <a:rPr lang="en-CA" altLang="en-US" sz="3200" dirty="0">
                <a:solidFill>
                  <a:srgbClr val="C00000"/>
                </a:solidFill>
              </a:rPr>
              <a:t> du </a:t>
            </a:r>
            <a:r>
              <a:rPr lang="en-CA" altLang="en-US" sz="3200" dirty="0" err="1">
                <a:solidFill>
                  <a:srgbClr val="C00000"/>
                </a:solidFill>
              </a:rPr>
              <a:t>théâtre</a:t>
            </a:r>
            <a:r>
              <a:rPr lang="en-CA" altLang="en-US" sz="3200" dirty="0">
                <a:solidFill>
                  <a:srgbClr val="C00000"/>
                </a:solidFill>
              </a:rPr>
              <a:t> , de la </a:t>
            </a:r>
            <a:r>
              <a:rPr lang="en-CA" altLang="en-US" sz="3200" dirty="0" err="1">
                <a:solidFill>
                  <a:srgbClr val="C00000"/>
                </a:solidFill>
              </a:rPr>
              <a:t>marionnette</a:t>
            </a:r>
            <a:r>
              <a:rPr lang="en-CA" altLang="en-US" sz="3200" dirty="0">
                <a:solidFill>
                  <a:srgbClr val="C00000"/>
                </a:solidFill>
              </a:rPr>
              <a:t>, de la danse, de la musique et de tout </a:t>
            </a:r>
            <a:r>
              <a:rPr lang="en-CA" altLang="en-US" sz="3200" dirty="0" err="1">
                <a:solidFill>
                  <a:srgbClr val="C00000"/>
                </a:solidFill>
              </a:rPr>
              <a:t>autre</a:t>
            </a:r>
            <a:r>
              <a:rPr lang="en-CA" altLang="en-US" sz="3200" dirty="0">
                <a:solidFill>
                  <a:srgbClr val="C00000"/>
                </a:solidFill>
              </a:rPr>
              <a:t> art de la scene?</a:t>
            </a:r>
          </a:p>
          <a:p>
            <a:pPr marL="0" indent="0" algn="ctr">
              <a:spcBef>
                <a:spcPct val="0"/>
              </a:spcBef>
              <a:buNone/>
            </a:pPr>
            <a:endParaRPr lang="en-CA" altLang="en-US" sz="32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 err="1">
                <a:solidFill>
                  <a:srgbClr val="7030A0"/>
                </a:solidFill>
              </a:rPr>
              <a:t>À</a:t>
            </a:r>
            <a:r>
              <a:rPr lang="en-CA" altLang="en-US" sz="3200" dirty="0">
                <a:solidFill>
                  <a:srgbClr val="7030A0"/>
                </a:solidFill>
              </a:rPr>
              <a:t> quoi </a:t>
            </a:r>
            <a:r>
              <a:rPr lang="en-CA" altLang="en-US" sz="3200" dirty="0" err="1">
                <a:solidFill>
                  <a:srgbClr val="7030A0"/>
                </a:solidFill>
              </a:rPr>
              <a:t>ressemble</a:t>
            </a:r>
            <a:r>
              <a:rPr lang="en-CA" altLang="en-US" sz="3200" dirty="0">
                <a:solidFill>
                  <a:srgbClr val="7030A0"/>
                </a:solidFill>
              </a:rPr>
              <a:t> un </a:t>
            </a:r>
            <a:r>
              <a:rPr lang="en-CA" altLang="en-US" sz="3200" dirty="0" err="1">
                <a:solidFill>
                  <a:srgbClr val="7030A0"/>
                </a:solidFill>
              </a:rPr>
              <a:t>écosystème</a:t>
            </a:r>
            <a:r>
              <a:rPr lang="en-CA" altLang="en-US" sz="3200" dirty="0">
                <a:solidFill>
                  <a:srgbClr val="7030A0"/>
                </a:solidFill>
              </a:rPr>
              <a:t> des arts de la scene numérique ?</a:t>
            </a:r>
          </a:p>
          <a:p>
            <a:pPr marL="0" indent="0" algn="ctr">
              <a:spcBef>
                <a:spcPct val="0"/>
              </a:spcBef>
              <a:buNone/>
            </a:pPr>
            <a:endParaRPr lang="en-CA" altLang="en-US" sz="32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chemeClr val="tx2"/>
                </a:solidFill>
              </a:rPr>
              <a:t>Comment les </a:t>
            </a:r>
            <a:r>
              <a:rPr lang="en-CA" altLang="en-US" sz="3200" dirty="0" err="1">
                <a:solidFill>
                  <a:schemeClr val="tx2"/>
                </a:solidFill>
              </a:rPr>
              <a:t>revenus</a:t>
            </a:r>
            <a:r>
              <a:rPr lang="en-CA" altLang="en-US" sz="3200" dirty="0">
                <a:solidFill>
                  <a:schemeClr val="tx2"/>
                </a:solidFill>
              </a:rPr>
              <a:t> </a:t>
            </a:r>
            <a:r>
              <a:rPr lang="en-CA" altLang="en-US" sz="3200" dirty="0" err="1">
                <a:solidFill>
                  <a:schemeClr val="tx2"/>
                </a:solidFill>
              </a:rPr>
              <a:t>sont-ils</a:t>
            </a:r>
            <a:r>
              <a:rPr lang="en-CA" altLang="en-US" sz="3200" dirty="0">
                <a:solidFill>
                  <a:schemeClr val="tx2"/>
                </a:solidFill>
              </a:rPr>
              <a:t> </a:t>
            </a:r>
            <a:r>
              <a:rPr lang="en-CA" altLang="en-US" sz="3200" dirty="0" err="1">
                <a:solidFill>
                  <a:schemeClr val="tx2"/>
                </a:solidFill>
              </a:rPr>
              <a:t>générés</a:t>
            </a:r>
            <a:r>
              <a:rPr lang="en-CA" altLang="en-US" sz="3200" dirty="0">
                <a:solidFill>
                  <a:schemeClr val="tx2"/>
                </a:solidFill>
              </a:rPr>
              <a:t> et </a:t>
            </a:r>
            <a:r>
              <a:rPr lang="en-CA" altLang="en-US" sz="3200" dirty="0" err="1">
                <a:solidFill>
                  <a:schemeClr val="tx2"/>
                </a:solidFill>
              </a:rPr>
              <a:t>partagés</a:t>
            </a:r>
            <a:r>
              <a:rPr lang="en-CA" altLang="en-US" sz="3200" dirty="0">
                <a:solidFill>
                  <a:schemeClr val="tx2"/>
                </a:solidFill>
              </a:rPr>
              <a:t> 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chemeClr val="tx2"/>
                </a:solidFill>
              </a:rPr>
              <a:t>dans le monde numérique ? </a:t>
            </a:r>
            <a:r>
              <a:rPr lang="en-CA" altLang="en-US" sz="3200" dirty="0" err="1">
                <a:solidFill>
                  <a:schemeClr val="tx2"/>
                </a:solidFill>
              </a:rPr>
              <a:t>En</a:t>
            </a:r>
            <a:r>
              <a:rPr lang="en-CA" altLang="en-US" sz="3200" dirty="0">
                <a:solidFill>
                  <a:schemeClr val="tx2"/>
                </a:solidFill>
              </a:rPr>
              <a:t> quoi </a:t>
            </a:r>
            <a:r>
              <a:rPr lang="en-CA" altLang="en-US" sz="3200" dirty="0" err="1">
                <a:solidFill>
                  <a:schemeClr val="tx2"/>
                </a:solidFill>
              </a:rPr>
              <a:t>est-ce</a:t>
            </a:r>
            <a:r>
              <a:rPr lang="en-CA" altLang="en-US" sz="3200" dirty="0">
                <a:solidFill>
                  <a:schemeClr val="tx2"/>
                </a:solidFill>
              </a:rPr>
              <a:t> </a:t>
            </a:r>
            <a:r>
              <a:rPr lang="en-CA" altLang="en-US" sz="3200" dirty="0" err="1">
                <a:solidFill>
                  <a:schemeClr val="tx2"/>
                </a:solidFill>
              </a:rPr>
              <a:t>différent</a:t>
            </a:r>
            <a:r>
              <a:rPr lang="en-CA" altLang="en-US" sz="3200" dirty="0">
                <a:solidFill>
                  <a:schemeClr val="tx2"/>
                </a:solidFill>
              </a:rPr>
              <a:t> du monde physique.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650879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Modèles</a:t>
            </a:r>
            <a:r>
              <a:rPr lang="en-CA" dirty="0"/>
              <a:t> </a:t>
            </a:r>
            <a:r>
              <a:rPr lang="en-CA" dirty="0" err="1"/>
              <a:t>Commerciaux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Décrivent</a:t>
            </a:r>
            <a:r>
              <a:rPr lang="en-CA" dirty="0"/>
              <a:t> comment </a:t>
            </a:r>
            <a:r>
              <a:rPr lang="en-CA" dirty="0" err="1"/>
              <a:t>une</a:t>
            </a:r>
            <a:r>
              <a:rPr lang="en-CA" dirty="0"/>
              <a:t> organisation </a:t>
            </a:r>
            <a:r>
              <a:rPr lang="en-CA" dirty="0" err="1"/>
              <a:t>crée</a:t>
            </a:r>
            <a:r>
              <a:rPr lang="en-CA" dirty="0"/>
              <a:t> et </a:t>
            </a:r>
            <a:r>
              <a:rPr lang="en-CA" dirty="0" err="1"/>
              <a:t>mesure</a:t>
            </a:r>
            <a:r>
              <a:rPr lang="en-CA" dirty="0"/>
              <a:t> de la </a:t>
            </a:r>
            <a:r>
              <a:rPr lang="en-CA" dirty="0" err="1"/>
              <a:t>valeur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Raconte</a:t>
            </a:r>
            <a:r>
              <a:rPr lang="en-CA" dirty="0"/>
              <a:t> </a:t>
            </a:r>
            <a:r>
              <a:rPr lang="en-CA" dirty="0" err="1"/>
              <a:t>l'histoire</a:t>
            </a:r>
            <a:r>
              <a:rPr lang="en-CA" dirty="0"/>
              <a:t> du </a:t>
            </a:r>
            <a:r>
              <a:rPr lang="en-CA" dirty="0" err="1"/>
              <a:t>fonctionnement</a:t>
            </a:r>
            <a:r>
              <a:rPr lang="en-CA" dirty="0"/>
              <a:t> </a:t>
            </a:r>
            <a:r>
              <a:rPr lang="en-CA" dirty="0" err="1"/>
              <a:t>d'une</a:t>
            </a:r>
            <a:r>
              <a:rPr lang="en-CA" dirty="0"/>
              <a:t> organisation.</a:t>
            </a:r>
          </a:p>
          <a:p>
            <a:endParaRPr lang="en-CA" dirty="0"/>
          </a:p>
          <a:p>
            <a:r>
              <a:rPr lang="en-CA" dirty="0"/>
              <a:t>Le </a:t>
            </a:r>
            <a:r>
              <a:rPr lang="en-CA" dirty="0" err="1"/>
              <a:t>financement</a:t>
            </a:r>
            <a:r>
              <a:rPr lang="en-CA" dirty="0"/>
              <a:t> public et les </a:t>
            </a:r>
            <a:r>
              <a:rPr lang="en-CA" dirty="0" err="1"/>
              <a:t>partenaires</a:t>
            </a:r>
            <a:r>
              <a:rPr lang="en-CA" dirty="0"/>
              <a:t> qui </a:t>
            </a:r>
            <a:r>
              <a:rPr lang="en-CA" dirty="0" err="1"/>
              <a:t>paient</a:t>
            </a:r>
            <a:r>
              <a:rPr lang="en-CA" dirty="0"/>
              <a:t> pour les services aux </a:t>
            </a:r>
            <a:r>
              <a:rPr lang="en-CA" dirty="0" err="1"/>
              <a:t>utilisateurs</a:t>
            </a:r>
            <a:r>
              <a:rPr lang="en-CA" dirty="0"/>
              <a:t> </a:t>
            </a:r>
            <a:r>
              <a:rPr lang="en-CA" dirty="0" err="1"/>
              <a:t>génèrent</a:t>
            </a:r>
            <a:r>
              <a:rPr lang="en-CA" dirty="0"/>
              <a:t> un </a:t>
            </a:r>
            <a:r>
              <a:rPr lang="en-CA" dirty="0" err="1"/>
              <a:t>modèle</a:t>
            </a:r>
            <a:r>
              <a:rPr lang="en-CA" dirty="0"/>
              <a:t> commercial avec </a:t>
            </a:r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facettes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0035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C4AF-D6ED-41A3-84F8-FFA80382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plus part des </a:t>
            </a:r>
            <a:r>
              <a:rPr lang="en-CA" dirty="0" err="1"/>
              <a:t>modèles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90544B-55B7-4441-9056-B455A1F1E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806527"/>
              </p:ext>
            </p:extLst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73041-08A2-405F-B1E0-4472CDE1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937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C4AF-D6ED-41A3-84F8-FFA80382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plus part des </a:t>
            </a:r>
            <a:r>
              <a:rPr lang="en-CA" dirty="0" err="1"/>
              <a:t>modèles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90544B-55B7-4441-9056-B455A1F1E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42396"/>
              </p:ext>
            </p:extLst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73041-08A2-405F-B1E0-4472CDE1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0E15B-29C1-4FF2-9D8B-E48D9F156C9A}"/>
              </a:ext>
            </a:extLst>
          </p:cNvPr>
          <p:cNvSpPr txBox="1"/>
          <p:nvPr/>
        </p:nvSpPr>
        <p:spPr>
          <a:xfrm>
            <a:off x="5048250" y="2128828"/>
            <a:ext cx="285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/>
              <a:t>Produit</a:t>
            </a:r>
            <a:endParaRPr lang="en-CA" sz="2400" b="1" dirty="0"/>
          </a:p>
          <a:p>
            <a:r>
              <a:rPr lang="en-CA" sz="2400" b="1" dirty="0"/>
              <a:t>Prix</a:t>
            </a:r>
          </a:p>
          <a:p>
            <a:r>
              <a:rPr lang="en-CA" sz="2400" b="1" dirty="0"/>
              <a:t>Promotion</a:t>
            </a:r>
          </a:p>
          <a:p>
            <a:r>
              <a:rPr lang="en-CA" sz="2400" b="1" dirty="0"/>
              <a:t>Lieu (</a:t>
            </a:r>
            <a:r>
              <a:rPr lang="en-CA" sz="2400" b="1" dirty="0" err="1"/>
              <a:t>Répartition</a:t>
            </a:r>
            <a:r>
              <a:rPr lang="en-CA" sz="2400" b="1" dirty="0"/>
              <a:t>)</a:t>
            </a:r>
          </a:p>
          <a:p>
            <a:endParaRPr lang="en-CA" sz="2400" b="1" dirty="0"/>
          </a:p>
          <a:p>
            <a:r>
              <a:rPr lang="en-CA" sz="2400" b="1" dirty="0" err="1"/>
              <a:t>Personnes</a:t>
            </a:r>
            <a:endParaRPr lang="en-CA" sz="2400" b="1" dirty="0"/>
          </a:p>
          <a:p>
            <a:r>
              <a:rPr lang="en-CA" sz="2400" b="1" dirty="0" err="1"/>
              <a:t>Positionnement</a:t>
            </a:r>
            <a:endParaRPr lang="en-CA" sz="2400" b="1" dirty="0"/>
          </a:p>
          <a:p>
            <a:r>
              <a:rPr lang="en-CA" sz="2400" b="1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8617274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190E-BCD7-4A3A-AD20-8E9C8BA8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422450"/>
            <a:ext cx="9297228" cy="940105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Modèle</a:t>
            </a:r>
            <a:r>
              <a:rPr lang="en-CA" dirty="0"/>
              <a:t> commercial </a:t>
            </a:r>
            <a:r>
              <a:rPr lang="en-CA" dirty="0" err="1"/>
              <a:t>typique</a:t>
            </a:r>
            <a:r>
              <a:rPr lang="en-CA" dirty="0"/>
              <a:t> dans le </a:t>
            </a:r>
            <a:r>
              <a:rPr lang="en-CA" dirty="0" err="1"/>
              <a:t>domaine</a:t>
            </a:r>
            <a:r>
              <a:rPr lang="en-CA" dirty="0"/>
              <a:t> des 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95A4-194D-4658-BD0F-F362C4E8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EB60251-C4BD-4B0D-8310-EDF11B998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8" y="1825450"/>
            <a:ext cx="6290556" cy="461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3DDDE-8DC3-471C-B1F9-936234A5663B}"/>
              </a:ext>
            </a:extLst>
          </p:cNvPr>
          <p:cNvSpPr txBox="1"/>
          <p:nvPr/>
        </p:nvSpPr>
        <p:spPr>
          <a:xfrm>
            <a:off x="7921264" y="2699339"/>
            <a:ext cx="4270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 err="1"/>
              <a:t>Tiré</a:t>
            </a:r>
            <a:r>
              <a:rPr lang="en-US" b="1" dirty="0"/>
              <a:t> de:</a:t>
            </a:r>
            <a:endParaRPr lang="en-US" b="1" i="0" u="none" strike="noStrike" baseline="0" dirty="0"/>
          </a:p>
          <a:p>
            <a:pPr algn="l"/>
            <a:r>
              <a:rPr lang="en-US" dirty="0"/>
              <a:t>T</a:t>
            </a:r>
            <a:r>
              <a:rPr lang="en-US" i="0" u="none" strike="noStrike" baseline="0" dirty="0"/>
              <a:t>o sell or not to sell?:</a:t>
            </a:r>
            <a:r>
              <a:rPr lang="en-CA" i="1" u="none" strike="noStrike" baseline="0" dirty="0"/>
              <a:t>An introduction to business models (innovation) for arts and cultural organisations</a:t>
            </a:r>
          </a:p>
          <a:p>
            <a:pPr algn="l"/>
            <a:r>
              <a:rPr lang="en-CA" i="1" u="none" strike="noStrike" baseline="0" dirty="0"/>
              <a:t>IETM Toolkit</a:t>
            </a:r>
          </a:p>
          <a:p>
            <a:pPr algn="l"/>
            <a:r>
              <a:rPr lang="en-CA" dirty="0"/>
              <a:t>par</a:t>
            </a:r>
            <a:r>
              <a:rPr lang="en-CA" i="0" u="none" strike="noStrike" baseline="0" dirty="0"/>
              <a:t> José Rodriguez</a:t>
            </a:r>
          </a:p>
          <a:p>
            <a:pPr algn="l"/>
            <a:r>
              <a:rPr lang="en-US" i="0" u="none" strike="noStrike" baseline="0" dirty="0" err="1"/>
              <a:t>Publié</a:t>
            </a:r>
            <a:r>
              <a:rPr lang="en-US" i="0" u="none" strike="noStrike" baseline="0" dirty="0"/>
              <a:t> par IETM - International Network for Contemporary Performing Arts, Brussels, </a:t>
            </a:r>
            <a:r>
              <a:rPr lang="en-CA" i="0" u="none" strike="noStrike" baseline="0" dirty="0"/>
              <a:t>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43040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4400</TotalTime>
  <Words>1760</Words>
  <Application>Microsoft Macintosh PowerPoint</Application>
  <PresentationFormat>Widescreen</PresentationFormat>
  <Paragraphs>279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Bahnschrift</vt:lpstr>
      <vt:lpstr>Bahnschrift SemiBold</vt:lpstr>
      <vt:lpstr>Calibri</vt:lpstr>
      <vt:lpstr>Corbel</vt:lpstr>
      <vt:lpstr>Symbol</vt:lpstr>
      <vt:lpstr>Tahoma</vt:lpstr>
      <vt:lpstr>Verdana</vt:lpstr>
      <vt:lpstr>Wingdings</vt:lpstr>
      <vt:lpstr>MBT_Template</vt:lpstr>
      <vt:lpstr>Atelier 2: Modèles Commerciaux Hybrides</vt:lpstr>
      <vt:lpstr>PowerPoint Presentation</vt:lpstr>
      <vt:lpstr>PowerPoint Presentation</vt:lpstr>
      <vt:lpstr>Série d’ateliers P.A.D.E</vt:lpstr>
      <vt:lpstr>Perturbation numérique Grosses Questions</vt:lpstr>
      <vt:lpstr>Modèles Commerciaux</vt:lpstr>
      <vt:lpstr>La plus part des modèles</vt:lpstr>
      <vt:lpstr>La plus part des modèles</vt:lpstr>
      <vt:lpstr>Modèle commercial typique dans le domaine des arts</vt:lpstr>
      <vt:lpstr>Compagnie typique des arts de la scène</vt:lpstr>
      <vt:lpstr>Futur organisme artistique hybride</vt:lpstr>
      <vt:lpstr>Entreprises de production d'arts de la scène pré-numériques</vt:lpstr>
      <vt:lpstr>Modèle commercial pré-numérique de présentation des arts de la scène</vt:lpstr>
      <vt:lpstr>Plus de détails : Canvas du Modèle Commercial</vt:lpstr>
      <vt:lpstr>Plus de détails : Canvas du Modèle Commercial</vt:lpstr>
      <vt:lpstr>Plus de détails : Canvas du Modèle Commercial</vt:lpstr>
      <vt:lpstr>Cadre stratégique holistique : Alpha Strategies</vt:lpstr>
      <vt:lpstr> Stratégies Alpha en action</vt:lpstr>
      <vt:lpstr>Série d’ateliers P.A.D.E</vt:lpstr>
      <vt:lpstr> RESTONS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507</cp:revision>
  <cp:lastPrinted>2022-01-15T17:35:01Z</cp:lastPrinted>
  <dcterms:created xsi:type="dcterms:W3CDTF">2019-08-28T07:37:23Z</dcterms:created>
  <dcterms:modified xsi:type="dcterms:W3CDTF">2022-04-15T14:27:58Z</dcterms:modified>
</cp:coreProperties>
</file>