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9"/>
  </p:notesMasterIdLst>
  <p:handoutMasterIdLst>
    <p:handoutMasterId r:id="rId20"/>
  </p:handoutMasterIdLst>
  <p:sldIdLst>
    <p:sldId id="256" r:id="rId2"/>
    <p:sldId id="315" r:id="rId3"/>
    <p:sldId id="338" r:id="rId4"/>
    <p:sldId id="382" r:id="rId5"/>
    <p:sldId id="329" r:id="rId6"/>
    <p:sldId id="407" r:id="rId7"/>
    <p:sldId id="411" r:id="rId8"/>
    <p:sldId id="398" r:id="rId9"/>
    <p:sldId id="410" r:id="rId10"/>
    <p:sldId id="409" r:id="rId11"/>
    <p:sldId id="414" r:id="rId12"/>
    <p:sldId id="408" r:id="rId13"/>
    <p:sldId id="415" r:id="rId14"/>
    <p:sldId id="413" r:id="rId15"/>
    <p:sldId id="412" r:id="rId16"/>
    <p:sldId id="383" r:id="rId17"/>
    <p:sldId id="273" r:id="rId18"/>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AB3"/>
    <a:srgbClr val="8ABAD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06" autoAdjust="0"/>
    <p:restoredTop sz="86355" autoAdjust="0"/>
  </p:normalViewPr>
  <p:slideViewPr>
    <p:cSldViewPr snapToGrid="0">
      <p:cViewPr varScale="1">
        <p:scale>
          <a:sx n="68" d="100"/>
          <a:sy n="68" d="100"/>
        </p:scale>
        <p:origin x="653"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CA"/>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5D0CD48E-1873-4A8A-8593-4CDC15ACEE7B}" type="datetimeFigureOut">
              <a:rPr lang="en-CA" smtClean="0"/>
              <a:t>2022-03-09</a:t>
            </a:fld>
            <a:endParaRPr lang="en-CA"/>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CA"/>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A0D491A0-14C7-4EB1-A572-BDE639DAC7FE}" type="slidenum">
              <a:rPr lang="en-CA" smtClean="0"/>
              <a:t>‹#›</a:t>
            </a:fld>
            <a:endParaRPr lang="en-CA"/>
          </a:p>
        </p:txBody>
      </p:sp>
    </p:spTree>
    <p:extLst>
      <p:ext uri="{BB962C8B-B14F-4D97-AF65-F5344CB8AC3E}">
        <p14:creationId xmlns:p14="http://schemas.microsoft.com/office/powerpoint/2010/main" val="888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CA"/>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3736BCEA-3605-4382-8648-861EBD8EEAFF}" type="datetimeFigureOut">
              <a:rPr lang="en-CA" smtClean="0"/>
              <a:t>2022-03-09</a:t>
            </a:fld>
            <a:endParaRPr lang="en-CA"/>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CA"/>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CA"/>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4079BF4C-B195-47B7-AC08-8FBE53E0CD94}" type="slidenum">
              <a:rPr lang="en-CA" smtClean="0"/>
              <a:t>‹#›</a:t>
            </a:fld>
            <a:endParaRPr lang="en-CA"/>
          </a:p>
        </p:txBody>
      </p:sp>
    </p:spTree>
    <p:extLst>
      <p:ext uri="{BB962C8B-B14F-4D97-AF65-F5344CB8AC3E}">
        <p14:creationId xmlns:p14="http://schemas.microsoft.com/office/powerpoint/2010/main" val="159429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0" y="1228725"/>
            <a:ext cx="5899150" cy="331787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49EBB8B-AEE4-4BC2-B5DB-075F89083238}" type="slidenum">
              <a:rPr lang="en-CA" smtClean="0"/>
              <a:t>2</a:t>
            </a:fld>
            <a:endParaRPr lang="en-CA"/>
          </a:p>
        </p:txBody>
      </p:sp>
    </p:spTree>
    <p:extLst>
      <p:ext uri="{BB962C8B-B14F-4D97-AF65-F5344CB8AC3E}">
        <p14:creationId xmlns:p14="http://schemas.microsoft.com/office/powerpoint/2010/main" val="1002976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1169988"/>
            <a:ext cx="5619750" cy="3160712"/>
          </a:xfrm>
        </p:spPr>
      </p:sp>
      <p:sp>
        <p:nvSpPr>
          <p:cNvPr id="3" name="Notes Placeholder 2"/>
          <p:cNvSpPr>
            <a:spLocks noGrp="1"/>
          </p:cNvSpPr>
          <p:nvPr>
            <p:ph type="body" idx="1"/>
          </p:nvPr>
        </p:nvSpPr>
        <p:spPr/>
        <p:txBody>
          <a:bodyPr/>
          <a:lstStyle/>
          <a:p>
            <a:r>
              <a:rPr lang="en-CA" dirty="0"/>
              <a:t>Standard project slide for background and</a:t>
            </a:r>
            <a:r>
              <a:rPr lang="en-CA" baseline="0" dirty="0"/>
              <a:t> promote project website</a:t>
            </a:r>
            <a:endParaRPr lang="en-CA" dirty="0"/>
          </a:p>
        </p:txBody>
      </p:sp>
      <p:sp>
        <p:nvSpPr>
          <p:cNvPr id="4" name="Slide Number Placeholder 3"/>
          <p:cNvSpPr>
            <a:spLocks noGrp="1"/>
          </p:cNvSpPr>
          <p:nvPr>
            <p:ph type="sldNum" sz="quarter" idx="10"/>
          </p:nvPr>
        </p:nvSpPr>
        <p:spPr/>
        <p:txBody>
          <a:bodyPr/>
          <a:lstStyle/>
          <a:p>
            <a:fld id="{894FB9FF-9940-4026-9C12-643C608FB3F0}" type="slidenum">
              <a:rPr lang="en-CA" smtClean="0"/>
              <a:t>3</a:t>
            </a:fld>
            <a:endParaRPr lang="en-CA"/>
          </a:p>
        </p:txBody>
      </p:sp>
    </p:spTree>
    <p:extLst>
      <p:ext uri="{BB962C8B-B14F-4D97-AF65-F5344CB8AC3E}">
        <p14:creationId xmlns:p14="http://schemas.microsoft.com/office/powerpoint/2010/main" val="173007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2:55</a:t>
            </a:r>
          </a:p>
        </p:txBody>
      </p:sp>
      <p:sp>
        <p:nvSpPr>
          <p:cNvPr id="4" name="Slide Number Placeholder 3"/>
          <p:cNvSpPr>
            <a:spLocks noGrp="1"/>
          </p:cNvSpPr>
          <p:nvPr>
            <p:ph type="sldNum" sz="quarter" idx="10"/>
          </p:nvPr>
        </p:nvSpPr>
        <p:spPr/>
        <p:txBody>
          <a:bodyPr/>
          <a:lstStyle/>
          <a:p>
            <a:fld id="{4079BF4C-B195-47B7-AC08-8FBE53E0CD94}" type="slidenum">
              <a:rPr lang="en-CA" smtClean="0"/>
              <a:t>5</a:t>
            </a:fld>
            <a:endParaRPr lang="en-CA"/>
          </a:p>
        </p:txBody>
      </p:sp>
    </p:spTree>
    <p:extLst>
      <p:ext uri="{BB962C8B-B14F-4D97-AF65-F5344CB8AC3E}">
        <p14:creationId xmlns:p14="http://schemas.microsoft.com/office/powerpoint/2010/main" val="3698709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90047" y="1801091"/>
            <a:ext cx="3501953" cy="2715562"/>
          </a:xfrm>
        </p:spPr>
        <p:txBody>
          <a:bodyPr anchor="t">
            <a:noAutofit/>
          </a:bodyPr>
          <a:lstStyle>
            <a:lvl1pPr algn="l">
              <a:lnSpc>
                <a:spcPct val="100000"/>
              </a:lnSpc>
              <a:spcBef>
                <a:spcPts val="0"/>
              </a:spcBef>
              <a:defRPr sz="2800" b="0" baseline="0">
                <a:solidFill>
                  <a:sysClr val="windowText" lastClr="000000"/>
                </a:solidFill>
                <a:latin typeface="+mj-lt"/>
                <a:ea typeface="Tahoma" panose="020B0604030504040204" pitchFamily="34" charset="0"/>
                <a:cs typeface="Tahoma" panose="020B0604030504040204" pitchFamily="34" charset="0"/>
              </a:defRPr>
            </a:lvl1pPr>
          </a:lstStyle>
          <a:p>
            <a:r>
              <a:rPr lang="en-US" dirty="0"/>
              <a:t>Click to edit Master title style - title</a:t>
            </a:r>
            <a:endParaRPr lang="en-CA" dirty="0"/>
          </a:p>
        </p:txBody>
      </p:sp>
      <p:sp>
        <p:nvSpPr>
          <p:cNvPr id="3" name="Subtitle 2"/>
          <p:cNvSpPr>
            <a:spLocks noGrp="1"/>
          </p:cNvSpPr>
          <p:nvPr>
            <p:ph type="subTitle" idx="1" hasCustomPrompt="1"/>
          </p:nvPr>
        </p:nvSpPr>
        <p:spPr>
          <a:xfrm>
            <a:off x="8690046" y="4766250"/>
            <a:ext cx="3501954" cy="1149334"/>
          </a:xfrm>
        </p:spPr>
        <p:txBody>
          <a:bodyPr anchor="t">
            <a:normAutofit/>
          </a:bodyPr>
          <a:lstStyle>
            <a:lvl1pPr marL="0" indent="0" algn="l">
              <a:lnSpc>
                <a:spcPct val="100000"/>
              </a:lnSpc>
              <a:spcBef>
                <a:spcPts val="0"/>
              </a:spcBef>
              <a:buNone/>
              <a:defRPr sz="2000" b="1">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 – presenter, company, date</a:t>
            </a:r>
            <a:endParaRPr lang="en-CA" dirty="0"/>
          </a:p>
        </p:txBody>
      </p:sp>
      <p:sp>
        <p:nvSpPr>
          <p:cNvPr id="10" name="Rectangle 9"/>
          <p:cNvSpPr/>
          <p:nvPr/>
        </p:nvSpPr>
        <p:spPr>
          <a:xfrm>
            <a:off x="556245" y="6165181"/>
            <a:ext cx="4728859" cy="400110"/>
          </a:xfrm>
          <a:prstGeom prst="rect">
            <a:avLst/>
          </a:prstGeom>
        </p:spPr>
        <p:txBody>
          <a:bodyPr wrap="none">
            <a:spAutoFit/>
          </a:bodyPr>
          <a:lstStyle/>
          <a:p>
            <a:pPr lvl="0"/>
            <a:r>
              <a:rPr lang="en-US" sz="2000" b="1" dirty="0">
                <a:solidFill>
                  <a:schemeClr val="accent6"/>
                </a:solidFill>
              </a:rPr>
              <a:t>License: Creative Commons CC-BY SA 4.0</a:t>
            </a:r>
          </a:p>
        </p:txBody>
      </p:sp>
      <p:pic>
        <p:nvPicPr>
          <p:cNvPr id="5" name="Picture 4" descr="A picture containing text&#10;&#10;Description automatically generated">
            <a:extLst>
              <a:ext uri="{FF2B5EF4-FFF2-40B4-BE49-F238E27FC236}">
                <a16:creationId xmlns:a16="http://schemas.microsoft.com/office/drawing/2014/main" id="{110B4E58-57C9-460A-9B89-26A94FD87F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48" t="1" r="1474" b="1913"/>
          <a:stretch/>
        </p:blipFill>
        <p:spPr>
          <a:xfrm>
            <a:off x="207818" y="292709"/>
            <a:ext cx="8354292" cy="5666510"/>
          </a:xfrm>
          <a:prstGeom prst="rect">
            <a:avLst/>
          </a:prstGeom>
        </p:spPr>
      </p:pic>
      <p:sp>
        <p:nvSpPr>
          <p:cNvPr id="6" name="Rectangle: Rounded Corners 5">
            <a:extLst>
              <a:ext uri="{FF2B5EF4-FFF2-40B4-BE49-F238E27FC236}">
                <a16:creationId xmlns:a16="http://schemas.microsoft.com/office/drawing/2014/main" id="{63668845-A4A1-4E53-AE20-165D4374B66F}"/>
              </a:ext>
            </a:extLst>
          </p:cNvPr>
          <p:cNvSpPr/>
          <p:nvPr userDrawn="1"/>
        </p:nvSpPr>
        <p:spPr>
          <a:xfrm>
            <a:off x="0" y="609599"/>
            <a:ext cx="7356764" cy="1413163"/>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ysClr val="windowText" lastClr="000000"/>
                </a:solidFill>
                <a:latin typeface="Bahnschrift" panose="020B0502040204020203" pitchFamily="34" charset="0"/>
              </a:rPr>
              <a:t>P.A.D.E. Digital Business Models</a:t>
            </a:r>
          </a:p>
        </p:txBody>
      </p:sp>
    </p:spTree>
    <p:extLst>
      <p:ext uri="{BB962C8B-B14F-4D97-AF65-F5344CB8AC3E}">
        <p14:creationId xmlns:p14="http://schemas.microsoft.com/office/powerpoint/2010/main" val="226704803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lternative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5622" y="773908"/>
            <a:ext cx="8320559" cy="2049797"/>
          </a:xfrm>
        </p:spPr>
        <p:txBody>
          <a:bodyPr anchor="t">
            <a:noAutofit/>
          </a:bodyPr>
          <a:lstStyle>
            <a:lvl1pPr algn="l">
              <a:defRPr sz="4800" b="1" baseline="0">
                <a:latin typeface="Bahnschrift" panose="020B0502040204020203" pitchFamily="34" charset="0"/>
                <a:ea typeface="Tahoma" panose="020B0604030504040204" pitchFamily="34" charset="0"/>
                <a:cs typeface="Tahoma" panose="020B0604030504040204" pitchFamily="34" charset="0"/>
              </a:defRPr>
            </a:lvl1pPr>
          </a:lstStyle>
          <a:p>
            <a:r>
              <a:rPr lang="en-US" dirty="0"/>
              <a:t>Click to edit Master title style</a:t>
            </a:r>
            <a:endParaRPr lang="en-CA" dirty="0"/>
          </a:p>
        </p:txBody>
      </p:sp>
      <p:sp>
        <p:nvSpPr>
          <p:cNvPr id="3" name="Subtitle 2"/>
          <p:cNvSpPr>
            <a:spLocks noGrp="1"/>
          </p:cNvSpPr>
          <p:nvPr>
            <p:ph type="subTitle" idx="1"/>
          </p:nvPr>
        </p:nvSpPr>
        <p:spPr>
          <a:xfrm>
            <a:off x="653010" y="3468976"/>
            <a:ext cx="8283171" cy="1149334"/>
          </a:xfrm>
        </p:spPr>
        <p:txBody>
          <a:bodyPr anchor="t">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6" name="Slide Number Placeholder 5"/>
          <p:cNvSpPr>
            <a:spLocks noGrp="1"/>
          </p:cNvSpPr>
          <p:nvPr>
            <p:ph type="sldNum" sz="quarter" idx="12"/>
          </p:nvPr>
        </p:nvSpPr>
        <p:spPr/>
        <p:txBody>
          <a:bodyPr/>
          <a:lstStyle/>
          <a:p>
            <a:fld id="{7822AFE4-5680-4571-A999-D998AD940D14}" type="slidenum">
              <a:rPr lang="en-CA" smtClean="0"/>
              <a:t>‹#›</a:t>
            </a:fld>
            <a:endParaRPr lang="en-CA"/>
          </a:p>
        </p:txBody>
      </p:sp>
      <p:sp>
        <p:nvSpPr>
          <p:cNvPr id="8" name="Rectangle 7"/>
          <p:cNvSpPr/>
          <p:nvPr/>
        </p:nvSpPr>
        <p:spPr>
          <a:xfrm>
            <a:off x="803464" y="6161915"/>
            <a:ext cx="4625690" cy="369332"/>
          </a:xfrm>
          <a:prstGeom prst="rect">
            <a:avLst/>
          </a:prstGeom>
        </p:spPr>
        <p:txBody>
          <a:bodyPr wrap="none">
            <a:spAutoFit/>
          </a:bodyPr>
          <a:lstStyle/>
          <a:p>
            <a:pPr lvl="0"/>
            <a:r>
              <a:rPr lang="en-US" b="1" dirty="0">
                <a:solidFill>
                  <a:schemeClr val="accent1"/>
                </a:solidFill>
              </a:rPr>
              <a:t>License: Creative Commons CC-BY SA 4.0</a:t>
            </a:r>
          </a:p>
        </p:txBody>
      </p:sp>
    </p:spTree>
    <p:extLst>
      <p:ext uri="{BB962C8B-B14F-4D97-AF65-F5344CB8AC3E}">
        <p14:creationId xmlns:p14="http://schemas.microsoft.com/office/powerpoint/2010/main" val="381405294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CF56C1EF-2C40-437D-A9AF-046B675C3C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41" t="35776" r="2419" b="55834"/>
          <a:stretch/>
        </p:blipFill>
        <p:spPr>
          <a:xfrm>
            <a:off x="0" y="6176963"/>
            <a:ext cx="12204000" cy="721776"/>
          </a:xfrm>
          <a:prstGeom prst="rect">
            <a:avLst/>
          </a:prstGeom>
        </p:spPr>
      </p:pic>
      <p:sp>
        <p:nvSpPr>
          <p:cNvPr id="2" name="Title 1"/>
          <p:cNvSpPr>
            <a:spLocks noGrp="1"/>
          </p:cNvSpPr>
          <p:nvPr>
            <p:ph type="title"/>
          </p:nvPr>
        </p:nvSpPr>
        <p:spPr/>
        <p:txBody>
          <a:bodyPr/>
          <a:lstStyle>
            <a:lvl1pPr>
              <a:defRPr b="0">
                <a:solidFill>
                  <a:schemeClr val="tx1">
                    <a:lumMod val="85000"/>
                    <a:lumOff val="15000"/>
                  </a:schemeClr>
                </a:solidFill>
                <a:latin typeface="+mj-lt"/>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marL="538163" indent="-228600">
              <a:defRPr>
                <a:solidFill>
                  <a:schemeClr val="tx1">
                    <a:lumMod val="85000"/>
                    <a:lumOff val="15000"/>
                  </a:schemeClr>
                </a:solidFill>
              </a:defRPr>
            </a:lvl2pPr>
            <a:lvl3pPr marL="801688" indent="-228600">
              <a:defRPr>
                <a:solidFill>
                  <a:schemeClr val="tx1">
                    <a:lumMod val="85000"/>
                    <a:lumOff val="15000"/>
                  </a:schemeClr>
                </a:solidFill>
              </a:defRPr>
            </a:lvl3pPr>
            <a:lvl4pPr marL="1077913" indent="-228600">
              <a:defRPr>
                <a:solidFill>
                  <a:schemeClr val="tx1">
                    <a:lumMod val="85000"/>
                    <a:lumOff val="15000"/>
                  </a:schemeClr>
                </a:solidFill>
              </a:defRPr>
            </a:lvl4pPr>
            <a:lvl5pPr marL="1339850" indent="-228600">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5"/>
          <p:cNvSpPr>
            <a:spLocks noGrp="1"/>
          </p:cNvSpPr>
          <p:nvPr>
            <p:ph type="sldNum" sz="quarter" idx="12"/>
          </p:nvPr>
        </p:nvSpPr>
        <p:spPr/>
        <p:txBody>
          <a:bodyPr/>
          <a:lstStyle/>
          <a:p>
            <a:fld id="{7822AFE4-5680-4571-A999-D998AD940D14}" type="slidenum">
              <a:rPr lang="en-CA" smtClean="0"/>
              <a:t>‹#›</a:t>
            </a:fld>
            <a:endParaRPr lang="en-CA"/>
          </a:p>
        </p:txBody>
      </p:sp>
    </p:spTree>
    <p:extLst>
      <p:ext uri="{BB962C8B-B14F-4D97-AF65-F5344CB8AC3E}">
        <p14:creationId xmlns:p14="http://schemas.microsoft.com/office/powerpoint/2010/main" val="278049415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08BD38D2-DCD3-4C00-B148-2DAA9E96DE0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41" t="35776" r="2419" b="55834"/>
          <a:stretch/>
        </p:blipFill>
        <p:spPr>
          <a:xfrm>
            <a:off x="0" y="6176963"/>
            <a:ext cx="12204000" cy="721776"/>
          </a:xfrm>
          <a:prstGeom prst="rect">
            <a:avLst/>
          </a:prstGeom>
        </p:spPr>
      </p:pic>
      <p:sp>
        <p:nvSpPr>
          <p:cNvPr id="2" name="Title 1"/>
          <p:cNvSpPr>
            <a:spLocks noGrp="1"/>
          </p:cNvSpPr>
          <p:nvPr>
            <p:ph type="title"/>
          </p:nvPr>
        </p:nvSpPr>
        <p:spPr>
          <a:xfrm>
            <a:off x="437322" y="422450"/>
            <a:ext cx="8627165" cy="940105"/>
          </a:xfrm>
        </p:spPr>
        <p:txBody>
          <a:bodyPr>
            <a:normAutofit/>
          </a:bodyPr>
          <a:lstStyle>
            <a:lvl1pPr>
              <a:defRPr sz="3200">
                <a:solidFill>
                  <a:schemeClr val="tx1">
                    <a:lumMod val="85000"/>
                    <a:lumOff val="15000"/>
                  </a:schemeClr>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37322" y="1497496"/>
            <a:ext cx="11572477" cy="4679467"/>
          </a:xfrm>
        </p:spPr>
        <p:txBody>
          <a:bodyPr/>
          <a:lstStyle>
            <a:lvl1pPr>
              <a:defRPr>
                <a:solidFill>
                  <a:schemeClr val="tx1">
                    <a:lumMod val="85000"/>
                    <a:lumOff val="15000"/>
                  </a:schemeClr>
                </a:solidFill>
              </a:defRPr>
            </a:lvl1pPr>
            <a:lvl2pPr marL="538163" indent="-228600">
              <a:defRPr>
                <a:solidFill>
                  <a:schemeClr val="tx1">
                    <a:lumMod val="85000"/>
                    <a:lumOff val="15000"/>
                  </a:schemeClr>
                </a:solidFill>
              </a:defRPr>
            </a:lvl2pPr>
            <a:lvl3pPr marL="801688" indent="-228600">
              <a:defRPr>
                <a:solidFill>
                  <a:schemeClr val="tx1">
                    <a:lumMod val="85000"/>
                    <a:lumOff val="15000"/>
                  </a:schemeClr>
                </a:solidFill>
              </a:defRPr>
            </a:lvl3pPr>
            <a:lvl4pPr marL="1077913" indent="-228600">
              <a:defRPr>
                <a:solidFill>
                  <a:schemeClr val="tx1">
                    <a:lumMod val="85000"/>
                    <a:lumOff val="15000"/>
                  </a:schemeClr>
                </a:solidFill>
              </a:defRPr>
            </a:lvl4pPr>
            <a:lvl5pPr marL="1339850" indent="-228600">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5"/>
          <p:cNvSpPr>
            <a:spLocks noGrp="1"/>
          </p:cNvSpPr>
          <p:nvPr>
            <p:ph type="sldNum" sz="quarter" idx="12"/>
          </p:nvPr>
        </p:nvSpPr>
        <p:spPr/>
        <p:txBody>
          <a:bodyPr/>
          <a:lstStyle/>
          <a:p>
            <a:fld id="{7822AFE4-5680-4571-A999-D998AD940D14}" type="slidenum">
              <a:rPr lang="en-CA" smtClean="0"/>
              <a:t>‹#›</a:t>
            </a:fld>
            <a:endParaRPr lang="en-CA"/>
          </a:p>
        </p:txBody>
      </p:sp>
    </p:spTree>
    <p:extLst>
      <p:ext uri="{BB962C8B-B14F-4D97-AF65-F5344CB8AC3E}">
        <p14:creationId xmlns:p14="http://schemas.microsoft.com/office/powerpoint/2010/main" val="17449867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D97759ED-5A49-4884-B6C9-AAC19AF08BB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41" t="35776" r="2419" b="55834"/>
          <a:stretch/>
        </p:blipFill>
        <p:spPr>
          <a:xfrm>
            <a:off x="0" y="6176963"/>
            <a:ext cx="12204000" cy="721776"/>
          </a:xfrm>
          <a:prstGeom prst="rect">
            <a:avLst/>
          </a:prstGeom>
        </p:spPr>
      </p:pic>
      <p:sp>
        <p:nvSpPr>
          <p:cNvPr id="2" name="Title 1"/>
          <p:cNvSpPr>
            <a:spLocks noGrp="1"/>
          </p:cNvSpPr>
          <p:nvPr>
            <p:ph type="title"/>
          </p:nvPr>
        </p:nvSpPr>
        <p:spPr/>
        <p:txBody>
          <a:bodyPr/>
          <a:lstStyle/>
          <a:p>
            <a:r>
              <a:rPr lang="en-US"/>
              <a:t>Click to edit Master title style</a:t>
            </a:r>
            <a:endParaRPr lang="en-CA" dirty="0"/>
          </a:p>
        </p:txBody>
      </p:sp>
      <p:sp>
        <p:nvSpPr>
          <p:cNvPr id="3" name="Slide Number Placeholder 2"/>
          <p:cNvSpPr>
            <a:spLocks noGrp="1"/>
          </p:cNvSpPr>
          <p:nvPr>
            <p:ph type="sldNum" sz="quarter" idx="10"/>
          </p:nvPr>
        </p:nvSpPr>
        <p:spPr/>
        <p:txBody>
          <a:bodyPr/>
          <a:lstStyle/>
          <a:p>
            <a:fld id="{7822AFE4-5680-4571-A999-D998AD940D14}" type="slidenum">
              <a:rPr lang="en-CA" smtClean="0"/>
              <a:t>‹#›</a:t>
            </a:fld>
            <a:endParaRPr lang="en-CA"/>
          </a:p>
        </p:txBody>
      </p:sp>
      <p:sp>
        <p:nvSpPr>
          <p:cNvPr id="5" name="Content Placeholder 2"/>
          <p:cNvSpPr>
            <a:spLocks noGrp="1"/>
          </p:cNvSpPr>
          <p:nvPr>
            <p:ph idx="1"/>
          </p:nvPr>
        </p:nvSpPr>
        <p:spPr>
          <a:xfrm>
            <a:off x="413360" y="1649896"/>
            <a:ext cx="11092844" cy="4481037"/>
          </a:xfrm>
        </p:spPr>
        <p:txBody>
          <a:bodyPr/>
          <a:lstStyle>
            <a:lvl1pPr>
              <a:defRPr>
                <a:solidFill>
                  <a:schemeClr val="tx1">
                    <a:lumMod val="85000"/>
                    <a:lumOff val="15000"/>
                  </a:schemeClr>
                </a:solidFill>
              </a:defRPr>
            </a:lvl1pPr>
            <a:lvl2pPr marL="538163" indent="-228600">
              <a:defRPr>
                <a:solidFill>
                  <a:schemeClr val="tx1">
                    <a:lumMod val="85000"/>
                    <a:lumOff val="15000"/>
                  </a:schemeClr>
                </a:solidFill>
              </a:defRPr>
            </a:lvl2pPr>
            <a:lvl3pPr marL="801688" indent="-228600">
              <a:defRPr>
                <a:solidFill>
                  <a:schemeClr val="tx1">
                    <a:lumMod val="85000"/>
                    <a:lumOff val="15000"/>
                  </a:schemeClr>
                </a:solidFill>
              </a:defRPr>
            </a:lvl3pPr>
            <a:lvl4pPr marL="1077913" indent="-228600">
              <a:defRPr>
                <a:solidFill>
                  <a:schemeClr val="tx1">
                    <a:lumMod val="85000"/>
                    <a:lumOff val="15000"/>
                  </a:schemeClr>
                </a:solidFill>
              </a:defRPr>
            </a:lvl4pPr>
            <a:lvl5pPr marL="1339850" indent="-228600">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292284483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1EA07877-D153-40B4-83E5-20195F7DD5C8}"/>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7986" t="40414" r="9422" b="5007"/>
          <a:stretch/>
        </p:blipFill>
        <p:spPr>
          <a:xfrm>
            <a:off x="0" y="1477488"/>
            <a:ext cx="12229586" cy="5380512"/>
          </a:xfrm>
          <a:prstGeom prst="rect">
            <a:avLst/>
          </a:prstGeom>
        </p:spPr>
      </p:pic>
      <p:sp>
        <p:nvSpPr>
          <p:cNvPr id="2" name="Title 1"/>
          <p:cNvSpPr>
            <a:spLocks noGrp="1"/>
          </p:cNvSpPr>
          <p:nvPr>
            <p:ph type="title"/>
          </p:nvPr>
        </p:nvSpPr>
        <p:spPr>
          <a:xfrm>
            <a:off x="1559933" y="3387927"/>
            <a:ext cx="9787518" cy="1500188"/>
          </a:xfrm>
        </p:spPr>
        <p:txBody>
          <a:bodyPr anchor="ctr">
            <a:normAutofit/>
          </a:bodyPr>
          <a:lstStyle>
            <a:lvl1pPr>
              <a:lnSpc>
                <a:spcPct val="150000"/>
              </a:lnSpc>
              <a:defRPr sz="4400">
                <a:solidFill>
                  <a:schemeClr val="tx1"/>
                </a:solidFill>
                <a:latin typeface="Bahnschrift" panose="020B0502040204020203" pitchFamily="34" charset="0"/>
              </a:defRPr>
            </a:lvl1pPr>
          </a:lstStyle>
          <a:p>
            <a:r>
              <a:rPr lang="en-US" dirty="0"/>
              <a:t>Click to edit Master title style</a:t>
            </a:r>
            <a:endParaRPr lang="en-CA" dirty="0"/>
          </a:p>
        </p:txBody>
      </p:sp>
      <p:sp>
        <p:nvSpPr>
          <p:cNvPr id="3" name="Text Placeholder 2"/>
          <p:cNvSpPr>
            <a:spLocks noGrp="1"/>
          </p:cNvSpPr>
          <p:nvPr>
            <p:ph type="body" idx="1"/>
          </p:nvPr>
        </p:nvSpPr>
        <p:spPr>
          <a:xfrm>
            <a:off x="1559933" y="4964514"/>
            <a:ext cx="9787518" cy="1500187"/>
          </a:xfrm>
        </p:spPr>
        <p:txBody>
          <a:bodyPr>
            <a:normAutofit/>
          </a:bodyPr>
          <a:lstStyle>
            <a:lvl1pPr marL="0" indent="0">
              <a:buNone/>
              <a:defRPr sz="3200">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7822AFE4-5680-4571-A999-D998AD940D14}" type="slidenum">
              <a:rPr lang="en-CA" smtClean="0"/>
              <a:t>‹#›</a:t>
            </a:fld>
            <a:endParaRPr lang="en-CA"/>
          </a:p>
        </p:txBody>
      </p:sp>
    </p:spTree>
    <p:extLst>
      <p:ext uri="{BB962C8B-B14F-4D97-AF65-F5344CB8AC3E}">
        <p14:creationId xmlns:p14="http://schemas.microsoft.com/office/powerpoint/2010/main" val="15341199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4D160406-9B70-4A73-8BDD-7C7C0A61D8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41" t="35776" r="2419" b="55834"/>
          <a:stretch/>
        </p:blipFill>
        <p:spPr>
          <a:xfrm>
            <a:off x="0" y="6176963"/>
            <a:ext cx="12204000" cy="721776"/>
          </a:xfrm>
          <a:prstGeom prst="rect">
            <a:avLst/>
          </a:prstGeom>
        </p:spPr>
      </p:pic>
      <p:sp>
        <p:nvSpPr>
          <p:cNvPr id="2" name="Title 1"/>
          <p:cNvSpPr>
            <a:spLocks noGrp="1"/>
          </p:cNvSpPr>
          <p:nvPr>
            <p:ph type="title"/>
          </p:nvPr>
        </p:nvSpPr>
        <p:spPr/>
        <p:txBody>
          <a:bodyPr/>
          <a:lstStyle>
            <a:lvl1pPr>
              <a:defRPr b="0">
                <a:latin typeface="+mj-lt"/>
              </a:defRPr>
            </a:lvl1pPr>
          </a:lstStyle>
          <a:p>
            <a:r>
              <a:rPr lang="en-US" dirty="0"/>
              <a:t>Click to edit Master title style</a:t>
            </a:r>
            <a:endParaRPr lang="en-CA" dirty="0"/>
          </a:p>
        </p:txBody>
      </p:sp>
      <p:sp>
        <p:nvSpPr>
          <p:cNvPr id="3" name="Content Placeholder 2"/>
          <p:cNvSpPr>
            <a:spLocks noGrp="1"/>
          </p:cNvSpPr>
          <p:nvPr>
            <p:ph sz="half" idx="1"/>
          </p:nvPr>
        </p:nvSpPr>
        <p:spPr>
          <a:xfrm>
            <a:off x="413359" y="1457739"/>
            <a:ext cx="5361140" cy="47192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5999970" y="1457739"/>
            <a:ext cx="5353833" cy="47192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Slide Number Placeholder 6"/>
          <p:cNvSpPr>
            <a:spLocks noGrp="1"/>
          </p:cNvSpPr>
          <p:nvPr>
            <p:ph type="sldNum" sz="quarter" idx="12"/>
          </p:nvPr>
        </p:nvSpPr>
        <p:spPr/>
        <p:txBody>
          <a:bodyPr/>
          <a:lstStyle/>
          <a:p>
            <a:fld id="{7822AFE4-5680-4571-A999-D998AD940D14}" type="slidenum">
              <a:rPr lang="en-CA" smtClean="0"/>
              <a:t>‹#›</a:t>
            </a:fld>
            <a:endParaRPr lang="en-CA"/>
          </a:p>
        </p:txBody>
      </p:sp>
    </p:spTree>
    <p:extLst>
      <p:ext uri="{BB962C8B-B14F-4D97-AF65-F5344CB8AC3E}">
        <p14:creationId xmlns:p14="http://schemas.microsoft.com/office/powerpoint/2010/main" val="253594606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57AE68B5-33EB-4287-AFF1-BE0869FD3E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41" t="35776" r="2419" b="55834"/>
          <a:stretch/>
        </p:blipFill>
        <p:spPr>
          <a:xfrm>
            <a:off x="0" y="6176963"/>
            <a:ext cx="12204000" cy="721776"/>
          </a:xfrm>
          <a:prstGeom prst="rect">
            <a:avLst/>
          </a:prstGeom>
        </p:spPr>
      </p:pic>
      <p:sp>
        <p:nvSpPr>
          <p:cNvPr id="2" name="Title 1"/>
          <p:cNvSpPr>
            <a:spLocks noGrp="1"/>
          </p:cNvSpPr>
          <p:nvPr>
            <p:ph type="title"/>
          </p:nvPr>
        </p:nvSpPr>
        <p:spPr>
          <a:xfrm>
            <a:off x="839788" y="365129"/>
            <a:ext cx="10515600" cy="1325563"/>
          </a:xfrm>
        </p:spPr>
        <p:txBody>
          <a:bodyPr/>
          <a:lstStyle>
            <a:lvl1pPr>
              <a:defRPr b="1">
                <a:latin typeface="Bahnschrift" panose="020B0502040204020203" pitchFamily="34" charset="0"/>
              </a:defRPr>
            </a:lvl1pPr>
          </a:lstStyle>
          <a:p>
            <a:r>
              <a:rPr lang="en-US" dirty="0"/>
              <a:t>Click to edit Master title style</a:t>
            </a:r>
            <a:endParaRPr lang="en-CA" dirty="0"/>
          </a:p>
        </p:txBody>
      </p:sp>
      <p:sp>
        <p:nvSpPr>
          <p:cNvPr id="3" name="Text Placeholder 2"/>
          <p:cNvSpPr>
            <a:spLocks noGrp="1"/>
          </p:cNvSpPr>
          <p:nvPr>
            <p:ph type="body" idx="1"/>
          </p:nvPr>
        </p:nvSpPr>
        <p:spPr>
          <a:xfrm>
            <a:off x="839789" y="1681163"/>
            <a:ext cx="5157787" cy="823912"/>
          </a:xfrm>
        </p:spPr>
        <p:txBody>
          <a:bodyPr anchor="ctr">
            <a:normAutofit/>
          </a:bodyPr>
          <a:lstStyle>
            <a:lvl1pPr marL="0" indent="0">
              <a:buNone/>
              <a:defRPr sz="2400" b="0" u="sng">
                <a:latin typeface="+mj-lt"/>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505075"/>
            <a:ext cx="5157787" cy="3684588"/>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6172202" y="1681163"/>
            <a:ext cx="5183188" cy="823912"/>
          </a:xfrm>
        </p:spPr>
        <p:txBody>
          <a:bodyPr anchor="ctr">
            <a:normAutofit/>
          </a:bodyPr>
          <a:lstStyle>
            <a:lvl1pPr marL="0" indent="0">
              <a:buNone/>
              <a:defRPr sz="2400" b="0" u="sng">
                <a:latin typeface="+mj-lt"/>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Slide Number Placeholder 8"/>
          <p:cNvSpPr>
            <a:spLocks noGrp="1"/>
          </p:cNvSpPr>
          <p:nvPr>
            <p:ph type="sldNum" sz="quarter" idx="12"/>
          </p:nvPr>
        </p:nvSpPr>
        <p:spPr/>
        <p:txBody>
          <a:bodyPr/>
          <a:lstStyle/>
          <a:p>
            <a:fld id="{7822AFE4-5680-4571-A999-D998AD940D14}" type="slidenum">
              <a:rPr lang="en-CA" smtClean="0"/>
              <a:t>‹#›</a:t>
            </a:fld>
            <a:endParaRPr lang="en-CA"/>
          </a:p>
        </p:txBody>
      </p:sp>
    </p:spTree>
    <p:extLst>
      <p:ext uri="{BB962C8B-B14F-4D97-AF65-F5344CB8AC3E}">
        <p14:creationId xmlns:p14="http://schemas.microsoft.com/office/powerpoint/2010/main" val="213146836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58B6B-CD42-4384-ADF2-527EEBDE92AF}"/>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9EEC7014-A924-4466-84A3-77928F69C9B2}"/>
              </a:ext>
            </a:extLst>
          </p:cNvPr>
          <p:cNvSpPr>
            <a:spLocks noGrp="1"/>
          </p:cNvSpPr>
          <p:nvPr>
            <p:ph type="dt" sz="half" idx="10"/>
          </p:nvPr>
        </p:nvSpPr>
        <p:spPr/>
        <p:txBody>
          <a:bodyPr/>
          <a:lstStyle/>
          <a:p>
            <a:fld id="{8EE715A9-E59B-4A10-B066-6524C8CC7E06}" type="datetimeFigureOut">
              <a:rPr lang="en-CA" smtClean="0"/>
              <a:t>2022-03-09</a:t>
            </a:fld>
            <a:endParaRPr lang="en-CA"/>
          </a:p>
        </p:txBody>
      </p:sp>
      <p:sp>
        <p:nvSpPr>
          <p:cNvPr id="4" name="Footer Placeholder 3">
            <a:extLst>
              <a:ext uri="{FF2B5EF4-FFF2-40B4-BE49-F238E27FC236}">
                <a16:creationId xmlns:a16="http://schemas.microsoft.com/office/drawing/2014/main" id="{A6C44C6B-BFA4-4F0E-8287-CFA6DDC49326}"/>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A91E9200-E514-4EEE-861E-366BCB948F41}"/>
              </a:ext>
            </a:extLst>
          </p:cNvPr>
          <p:cNvSpPr>
            <a:spLocks noGrp="1"/>
          </p:cNvSpPr>
          <p:nvPr>
            <p:ph type="sldNum" sz="quarter" idx="12"/>
          </p:nvPr>
        </p:nvSpPr>
        <p:spPr/>
        <p:txBody>
          <a:bodyPr/>
          <a:lstStyle/>
          <a:p>
            <a:fld id="{F9FA7A1E-FF3F-4A2E-8E33-080463BDE88C}" type="slidenum">
              <a:rPr lang="en-CA" smtClean="0"/>
              <a:t>‹#›</a:t>
            </a:fld>
            <a:endParaRPr lang="en-CA"/>
          </a:p>
        </p:txBody>
      </p:sp>
    </p:spTree>
    <p:extLst>
      <p:ext uri="{BB962C8B-B14F-4D97-AF65-F5344CB8AC3E}">
        <p14:creationId xmlns:p14="http://schemas.microsoft.com/office/powerpoint/2010/main" val="769981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78920C-05FA-43D0-853D-8C367EC680B0}"/>
              </a:ext>
            </a:extLst>
          </p:cNvPr>
          <p:cNvSpPr/>
          <p:nvPr userDrawn="1"/>
        </p:nvSpPr>
        <p:spPr>
          <a:xfrm>
            <a:off x="0" y="1457739"/>
            <a:ext cx="12192000" cy="5400261"/>
          </a:xfrm>
          <a:prstGeom prst="rect">
            <a:avLst/>
          </a:prstGeom>
          <a:solidFill>
            <a:srgbClr val="418AB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Placeholder 1"/>
          <p:cNvSpPr>
            <a:spLocks noGrp="1"/>
          </p:cNvSpPr>
          <p:nvPr>
            <p:ph type="title"/>
          </p:nvPr>
        </p:nvSpPr>
        <p:spPr>
          <a:xfrm>
            <a:off x="413360" y="365129"/>
            <a:ext cx="9764613" cy="940105"/>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13362" y="1457739"/>
            <a:ext cx="10940441" cy="47192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5"/>
          <p:cNvSpPr>
            <a:spLocks noGrp="1"/>
          </p:cNvSpPr>
          <p:nvPr>
            <p:ph type="sldNum" sz="quarter" idx="4"/>
          </p:nvPr>
        </p:nvSpPr>
        <p:spPr>
          <a:xfrm>
            <a:off x="9266599" y="631190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2AFE4-5680-4571-A999-D998AD940D14}" type="slidenum">
              <a:rPr lang="en-CA" smtClean="0"/>
              <a:t>‹#›</a:t>
            </a:fld>
            <a:endParaRPr lang="en-CA"/>
          </a:p>
        </p:txBody>
      </p:sp>
      <p:pic>
        <p:nvPicPr>
          <p:cNvPr id="5" name="Picture 4" descr="Company name&#10;&#10;Description automatically generated">
            <a:extLst>
              <a:ext uri="{FF2B5EF4-FFF2-40B4-BE49-F238E27FC236}">
                <a16:creationId xmlns:a16="http://schemas.microsoft.com/office/drawing/2014/main" id="{57CBA868-9C9B-436D-8B62-809AF9A24C0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074727" y="212624"/>
            <a:ext cx="2935072" cy="551438"/>
          </a:xfrm>
          <a:prstGeom prst="rect">
            <a:avLst/>
          </a:prstGeom>
        </p:spPr>
      </p:pic>
    </p:spTree>
    <p:extLst>
      <p:ext uri="{BB962C8B-B14F-4D97-AF65-F5344CB8AC3E}">
        <p14:creationId xmlns:p14="http://schemas.microsoft.com/office/powerpoint/2010/main" val="399772135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70" r:id="rId5"/>
    <p:sldLayoutId id="2147483671" r:id="rId6"/>
    <p:sldLayoutId id="2147483672" r:id="rId7"/>
    <p:sldLayoutId id="2147483673" r:id="rId8"/>
    <p:sldLayoutId id="2147483674" r:id="rId9"/>
  </p:sldLayoutIdLst>
  <p:transition>
    <p:fade/>
  </p:transition>
  <p:hf hdr="0" dt="0"/>
  <p:txStyles>
    <p:titleStyle>
      <a:lvl1pPr algn="l" defTabSz="914400" rtl="0" eaLnBrk="1" latinLnBrk="0" hangingPunct="1">
        <a:lnSpc>
          <a:spcPct val="90000"/>
        </a:lnSpc>
        <a:spcBef>
          <a:spcPct val="0"/>
        </a:spcBef>
        <a:buNone/>
        <a:defRPr sz="3200" b="1" kern="1200">
          <a:solidFill>
            <a:schemeClr val="accent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100000"/>
        </a:lnSpc>
        <a:spcBef>
          <a:spcPts val="0"/>
        </a:spcBef>
        <a:buFont typeface="Wingdings" panose="05000000000000000000" pitchFamily="2" charset="2"/>
        <a:buChar char="§"/>
        <a:defRPr sz="2800" b="1" kern="1200">
          <a:solidFill>
            <a:schemeClr val="tx1">
              <a:lumMod val="85000"/>
              <a:lumOff val="15000"/>
            </a:schemeClr>
          </a:solidFill>
          <a:latin typeface="+mn-lt"/>
          <a:ea typeface="+mn-ea"/>
          <a:cs typeface="+mn-cs"/>
        </a:defRPr>
      </a:lvl1pPr>
      <a:lvl2pPr marL="538163" indent="-228600" algn="l" defTabSz="914400" rtl="0" eaLnBrk="1" latinLnBrk="0" hangingPunct="1">
        <a:lnSpc>
          <a:spcPct val="100000"/>
        </a:lnSpc>
        <a:spcBef>
          <a:spcPts val="0"/>
        </a:spcBef>
        <a:buFont typeface="Arial" panose="020B0604020202020204" pitchFamily="34" charset="0"/>
        <a:buChar char="•"/>
        <a:defRPr sz="2400" b="1" kern="1200">
          <a:solidFill>
            <a:schemeClr val="tx1">
              <a:lumMod val="85000"/>
              <a:lumOff val="15000"/>
            </a:schemeClr>
          </a:solidFill>
          <a:latin typeface="+mn-lt"/>
          <a:ea typeface="+mn-ea"/>
          <a:cs typeface="+mn-cs"/>
        </a:defRPr>
      </a:lvl2pPr>
      <a:lvl3pPr marL="801688" indent="-228600" algn="l" defTabSz="914400" rtl="0" eaLnBrk="1" latinLnBrk="0" hangingPunct="1">
        <a:lnSpc>
          <a:spcPct val="100000"/>
        </a:lnSpc>
        <a:spcBef>
          <a:spcPts val="0"/>
        </a:spcBef>
        <a:buFont typeface="Arial" panose="020B0604020202020204" pitchFamily="34" charset="0"/>
        <a:buChar char="•"/>
        <a:defRPr sz="2000" b="1" kern="1200">
          <a:solidFill>
            <a:schemeClr val="tx1">
              <a:lumMod val="85000"/>
              <a:lumOff val="15000"/>
            </a:schemeClr>
          </a:solidFill>
          <a:latin typeface="+mn-lt"/>
          <a:ea typeface="+mn-ea"/>
          <a:cs typeface="+mn-cs"/>
        </a:defRPr>
      </a:lvl3pPr>
      <a:lvl4pPr marL="1077913" indent="-228600" algn="l" defTabSz="914400" rtl="0" eaLnBrk="1" latinLnBrk="0" hangingPunct="1">
        <a:lnSpc>
          <a:spcPct val="100000"/>
        </a:lnSpc>
        <a:spcBef>
          <a:spcPts val="0"/>
        </a:spcBef>
        <a:buFont typeface="Arial" panose="020B0604020202020204" pitchFamily="34" charset="0"/>
        <a:buChar char="•"/>
        <a:defRPr sz="2000" b="0" kern="1200">
          <a:solidFill>
            <a:schemeClr val="tx1">
              <a:lumMod val="85000"/>
              <a:lumOff val="15000"/>
            </a:schemeClr>
          </a:solidFill>
          <a:latin typeface="+mn-lt"/>
          <a:ea typeface="+mn-ea"/>
          <a:cs typeface="+mn-cs"/>
        </a:defRPr>
      </a:lvl4pPr>
      <a:lvl5pPr marL="1339850" indent="-238125" algn="l" defTabSz="914400" rtl="0" eaLnBrk="1" latinLnBrk="0" hangingPunct="1">
        <a:lnSpc>
          <a:spcPct val="100000"/>
        </a:lnSpc>
        <a:spcBef>
          <a:spcPts val="0"/>
        </a:spcBef>
        <a:buFont typeface="Arial" panose="020B0604020202020204" pitchFamily="34" charset="0"/>
        <a:buChar char="•"/>
        <a:defRPr sz="1800" b="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rtspond.com/" TargetMode="External"/><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hyperlink" Target="https://artspond.com/?p=4329"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amsnetwork.ca/"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www.stagepage.ca/" TargetMode="External"/><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hyperlink" Target="https://www.thepublicplace.online/en/" TargetMode="External"/><Relationship Id="rId5" Type="http://schemas.openxmlformats.org/officeDocument/2006/relationships/hyperlink" Target="https://sidedooraccess.com/home" TargetMode="Externa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5.jpg"/><Relationship Id="rId7" Type="http://schemas.openxmlformats.org/officeDocument/2006/relationships/hyperlink" Target="https://www.digarts.ca/it-assessment-summary" TargetMode="External"/><Relationship Id="rId2" Type="http://schemas.openxmlformats.org/officeDocument/2006/relationships/hyperlink" Target="https://digitalartsnation.ca/digital-playbook/" TargetMode="External"/><Relationship Id="rId1" Type="http://schemas.openxmlformats.org/officeDocument/2006/relationships/slideLayout" Target="../slideLayouts/slideLayout3.xml"/><Relationship Id="rId6" Type="http://schemas.openxmlformats.org/officeDocument/2006/relationships/hyperlink" Target="https://www.digarts.ca/" TargetMode="External"/><Relationship Id="rId5" Type="http://schemas.openxmlformats.org/officeDocument/2006/relationships/image" Target="../media/image6.png"/><Relationship Id="rId4" Type="http://schemas.openxmlformats.org/officeDocument/2006/relationships/hyperlink" Target="https://www.springworksfestival.ca/pad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kg.artsdata.ca/" TargetMode="External"/><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s://culturecreates.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linkeddigitalfuture.ca/"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90047" y="1801091"/>
            <a:ext cx="3501953" cy="2715562"/>
          </a:xfrm>
        </p:spPr>
        <p:txBody>
          <a:bodyPr/>
          <a:lstStyle/>
          <a:p>
            <a:r>
              <a:rPr lang="en-US" i="1" dirty="0"/>
              <a:t>Workshop  3</a:t>
            </a:r>
            <a:br>
              <a:rPr lang="en-US" i="1" dirty="0"/>
            </a:br>
            <a:r>
              <a:rPr lang="en-US" i="1" dirty="0"/>
              <a:t>Hybrid Business Models</a:t>
            </a:r>
            <a:endParaRPr lang="en-US" dirty="0"/>
          </a:p>
        </p:txBody>
      </p:sp>
      <p:sp>
        <p:nvSpPr>
          <p:cNvPr id="3" name="Subtitle 2"/>
          <p:cNvSpPr>
            <a:spLocks noGrp="1"/>
          </p:cNvSpPr>
          <p:nvPr>
            <p:ph type="subTitle" idx="1"/>
          </p:nvPr>
        </p:nvSpPr>
        <p:spPr>
          <a:xfrm>
            <a:off x="8690046" y="4766250"/>
            <a:ext cx="3501954" cy="1149334"/>
          </a:xfrm>
        </p:spPr>
        <p:txBody>
          <a:bodyPr>
            <a:normAutofit fontScale="92500" lnSpcReduction="10000"/>
          </a:bodyPr>
          <a:lstStyle/>
          <a:p>
            <a:r>
              <a:rPr lang="en-CA" dirty="0"/>
              <a:t>Created and presented by </a:t>
            </a:r>
          </a:p>
          <a:p>
            <a:r>
              <a:rPr lang="en-CA" dirty="0"/>
              <a:t>Inga Petri, Strategic Moves</a:t>
            </a:r>
          </a:p>
          <a:p>
            <a:r>
              <a:rPr lang="en-CA" dirty="0"/>
              <a:t>March 9, 2022</a:t>
            </a:r>
          </a:p>
          <a:p>
            <a:r>
              <a:rPr lang="en-CA" dirty="0"/>
              <a:t>1 pm to 2:15 pm Eastern</a:t>
            </a:r>
          </a:p>
          <a:p>
            <a:endParaRPr lang="en-CA" dirty="0"/>
          </a:p>
        </p:txBody>
      </p:sp>
    </p:spTree>
    <p:extLst>
      <p:ext uri="{BB962C8B-B14F-4D97-AF65-F5344CB8AC3E}">
        <p14:creationId xmlns:p14="http://schemas.microsoft.com/office/powerpoint/2010/main" val="60600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05652-8147-466D-8CDC-66A2BC839373}"/>
              </a:ext>
            </a:extLst>
          </p:cNvPr>
          <p:cNvSpPr>
            <a:spLocks noGrp="1"/>
          </p:cNvSpPr>
          <p:nvPr>
            <p:ph type="title"/>
          </p:nvPr>
        </p:nvSpPr>
        <p:spPr/>
        <p:txBody>
          <a:bodyPr>
            <a:normAutofit/>
          </a:bodyPr>
          <a:lstStyle/>
          <a:p>
            <a:r>
              <a:rPr lang="en-CA" dirty="0"/>
              <a:t>Several emerging data strategy enablers </a:t>
            </a:r>
          </a:p>
        </p:txBody>
      </p:sp>
      <p:sp>
        <p:nvSpPr>
          <p:cNvPr id="4" name="Content Placeholder 3">
            <a:extLst>
              <a:ext uri="{FF2B5EF4-FFF2-40B4-BE49-F238E27FC236}">
                <a16:creationId xmlns:a16="http://schemas.microsoft.com/office/drawing/2014/main" id="{50AF2174-4871-409D-827C-304F181765B5}"/>
              </a:ext>
            </a:extLst>
          </p:cNvPr>
          <p:cNvSpPr>
            <a:spLocks noGrp="1"/>
          </p:cNvSpPr>
          <p:nvPr>
            <p:ph sz="half" idx="1"/>
          </p:nvPr>
        </p:nvSpPr>
        <p:spPr>
          <a:xfrm>
            <a:off x="413359" y="1457739"/>
            <a:ext cx="10898108" cy="4719224"/>
          </a:xfrm>
        </p:spPr>
        <p:txBody>
          <a:bodyPr/>
          <a:lstStyle/>
          <a:p>
            <a:endParaRPr lang="en-CA" dirty="0">
              <a:solidFill>
                <a:srgbClr val="FF0000"/>
              </a:solidFill>
            </a:endParaRPr>
          </a:p>
        </p:txBody>
      </p:sp>
      <p:sp>
        <p:nvSpPr>
          <p:cNvPr id="3" name="Slide Number Placeholder 2">
            <a:extLst>
              <a:ext uri="{FF2B5EF4-FFF2-40B4-BE49-F238E27FC236}">
                <a16:creationId xmlns:a16="http://schemas.microsoft.com/office/drawing/2014/main" id="{C2B19948-1991-44F8-8AC9-EF8BAAAA1020}"/>
              </a:ext>
            </a:extLst>
          </p:cNvPr>
          <p:cNvSpPr>
            <a:spLocks noGrp="1"/>
          </p:cNvSpPr>
          <p:nvPr>
            <p:ph type="sldNum" sz="quarter" idx="12"/>
          </p:nvPr>
        </p:nvSpPr>
        <p:spPr/>
        <p:txBody>
          <a:bodyPr/>
          <a:lstStyle/>
          <a:p>
            <a:fld id="{7822AFE4-5680-4571-A999-D998AD940D14}" type="slidenum">
              <a:rPr lang="en-CA" smtClean="0"/>
              <a:t>10</a:t>
            </a:fld>
            <a:endParaRPr lang="en-CA"/>
          </a:p>
        </p:txBody>
      </p:sp>
      <p:pic>
        <p:nvPicPr>
          <p:cNvPr id="16" name="Picture 15" descr="A screenshot of a cell phone&#10;&#10;Description automatically generated">
            <a:extLst>
              <a:ext uri="{FF2B5EF4-FFF2-40B4-BE49-F238E27FC236}">
                <a16:creationId xmlns:a16="http://schemas.microsoft.com/office/drawing/2014/main" id="{14F59107-06C7-4DC1-AA20-8724EB0A7D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694" t="18385" r="13787" b="16072"/>
          <a:stretch/>
        </p:blipFill>
        <p:spPr>
          <a:xfrm>
            <a:off x="3110311" y="2038256"/>
            <a:ext cx="2655523" cy="2462366"/>
          </a:xfrm>
          <a:prstGeom prst="rect">
            <a:avLst/>
          </a:prstGeom>
          <a:ln w="19050">
            <a:noFill/>
          </a:ln>
        </p:spPr>
      </p:pic>
      <p:sp>
        <p:nvSpPr>
          <p:cNvPr id="18" name="TextBox 17">
            <a:extLst>
              <a:ext uri="{FF2B5EF4-FFF2-40B4-BE49-F238E27FC236}">
                <a16:creationId xmlns:a16="http://schemas.microsoft.com/office/drawing/2014/main" id="{804372FD-FF30-41C9-B540-053C1F751405}"/>
              </a:ext>
            </a:extLst>
          </p:cNvPr>
          <p:cNvSpPr txBox="1"/>
          <p:nvPr/>
        </p:nvSpPr>
        <p:spPr>
          <a:xfrm>
            <a:off x="3110311" y="4688513"/>
            <a:ext cx="3200178" cy="1200329"/>
          </a:xfrm>
          <a:prstGeom prst="rect">
            <a:avLst/>
          </a:prstGeom>
          <a:noFill/>
        </p:spPr>
        <p:txBody>
          <a:bodyPr wrap="square">
            <a:spAutoFit/>
          </a:bodyPr>
          <a:lstStyle/>
          <a:p>
            <a:r>
              <a:rPr lang="en-US" b="0" i="0" dirty="0">
                <a:solidFill>
                  <a:srgbClr val="0F0F0F"/>
                </a:solidFill>
                <a:effectLst/>
              </a:rPr>
              <a:t>What does a positive digital future look like to you? And, what are the roles of arts services in helping us get there?</a:t>
            </a:r>
            <a:endParaRPr lang="en-CA" dirty="0"/>
          </a:p>
        </p:txBody>
      </p:sp>
      <p:pic>
        <p:nvPicPr>
          <p:cNvPr id="20" name="Picture 19" descr="Icon&#10;&#10;Description automatically generated">
            <a:hlinkClick r:id="rId3"/>
            <a:extLst>
              <a:ext uri="{FF2B5EF4-FFF2-40B4-BE49-F238E27FC236}">
                <a16:creationId xmlns:a16="http://schemas.microsoft.com/office/drawing/2014/main" id="{682BC75D-CACA-4D03-9CB6-EE02E89E5A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359" y="2387623"/>
            <a:ext cx="2462366" cy="2462366"/>
          </a:xfrm>
          <a:prstGeom prst="rect">
            <a:avLst/>
          </a:prstGeom>
        </p:spPr>
      </p:pic>
      <p:sp>
        <p:nvSpPr>
          <p:cNvPr id="5" name="TextBox 4">
            <a:extLst>
              <a:ext uri="{FF2B5EF4-FFF2-40B4-BE49-F238E27FC236}">
                <a16:creationId xmlns:a16="http://schemas.microsoft.com/office/drawing/2014/main" id="{96CECA8D-FC40-4DC1-A8A4-A354EB15442B}"/>
              </a:ext>
            </a:extLst>
          </p:cNvPr>
          <p:cNvSpPr txBox="1"/>
          <p:nvPr/>
        </p:nvSpPr>
        <p:spPr>
          <a:xfrm>
            <a:off x="828419" y="4913311"/>
            <a:ext cx="2144889" cy="400110"/>
          </a:xfrm>
          <a:prstGeom prst="rect">
            <a:avLst/>
          </a:prstGeom>
          <a:noFill/>
        </p:spPr>
        <p:txBody>
          <a:bodyPr wrap="square" rtlCol="0">
            <a:spAutoFit/>
          </a:bodyPr>
          <a:lstStyle/>
          <a:p>
            <a:r>
              <a:rPr lang="en-CA" sz="2000" b="1" dirty="0"/>
              <a:t>ARTSPOND</a:t>
            </a:r>
          </a:p>
        </p:txBody>
      </p:sp>
      <p:pic>
        <p:nvPicPr>
          <p:cNvPr id="17" name="Picture 16" descr="Icon, company name&#10;&#10;Description automatically generated">
            <a:extLst>
              <a:ext uri="{FF2B5EF4-FFF2-40B4-BE49-F238E27FC236}">
                <a16:creationId xmlns:a16="http://schemas.microsoft.com/office/drawing/2014/main" id="{11C15191-61E1-4EB0-88D9-5DC8CC212A5E}"/>
              </a:ext>
            </a:extLst>
          </p:cNvPr>
          <p:cNvPicPr>
            <a:picLocks noChangeAspect="1"/>
          </p:cNvPicPr>
          <p:nvPr/>
        </p:nvPicPr>
        <p:blipFill rotWithShape="1">
          <a:blip r:embed="rId5">
            <a:extLst>
              <a:ext uri="{28A0092B-C50C-407E-A947-70E740481C1C}">
                <a14:useLocalDpi xmlns:a14="http://schemas.microsoft.com/office/drawing/2010/main" val="0"/>
              </a:ext>
            </a:extLst>
          </a:blip>
          <a:srcRect l="17426" t="11146" r="21807" b="15753"/>
          <a:stretch/>
        </p:blipFill>
        <p:spPr>
          <a:xfrm>
            <a:off x="6584448" y="1701044"/>
            <a:ext cx="1954202" cy="2350911"/>
          </a:xfrm>
          <a:prstGeom prst="rect">
            <a:avLst/>
          </a:prstGeom>
        </p:spPr>
      </p:pic>
      <p:sp>
        <p:nvSpPr>
          <p:cNvPr id="21" name="TextBox 20">
            <a:extLst>
              <a:ext uri="{FF2B5EF4-FFF2-40B4-BE49-F238E27FC236}">
                <a16:creationId xmlns:a16="http://schemas.microsoft.com/office/drawing/2014/main" id="{02B505FA-51B5-4741-9623-A1BC8A8ED2E7}"/>
              </a:ext>
            </a:extLst>
          </p:cNvPr>
          <p:cNvSpPr txBox="1"/>
          <p:nvPr/>
        </p:nvSpPr>
        <p:spPr>
          <a:xfrm>
            <a:off x="6489545" y="4237296"/>
            <a:ext cx="5554108" cy="1754326"/>
          </a:xfrm>
          <a:prstGeom prst="rect">
            <a:avLst/>
          </a:prstGeom>
          <a:noFill/>
        </p:spPr>
        <p:txBody>
          <a:bodyPr wrap="square">
            <a:spAutoFit/>
          </a:bodyPr>
          <a:lstStyle/>
          <a:p>
            <a:r>
              <a:rPr lang="en-US" b="0" i="0" dirty="0">
                <a:solidFill>
                  <a:srgbClr val="0F0F0F"/>
                </a:solidFill>
                <a:effectLst/>
              </a:rPr>
              <a:t>An open source Arts Resource Planning (ARP) software solution that serves as the core technology for </a:t>
            </a:r>
            <a:r>
              <a:rPr lang="en-US" b="1" i="0" u="none" strike="noStrike" dirty="0" err="1">
                <a:solidFill>
                  <a:srgbClr val="555555"/>
                </a:solidFill>
                <a:effectLst/>
                <a:hlinkClick r:id="rId6"/>
              </a:rPr>
              <a:t>Artse</a:t>
            </a:r>
            <a:r>
              <a:rPr lang="en-US" b="1" i="0" u="none" strike="noStrike" dirty="0">
                <a:solidFill>
                  <a:srgbClr val="555555"/>
                </a:solidFill>
                <a:effectLst/>
                <a:hlinkClick r:id="rId6"/>
              </a:rPr>
              <a:t> United</a:t>
            </a:r>
            <a:r>
              <a:rPr lang="en-US" b="1" i="0" u="none" strike="noStrike" dirty="0">
                <a:solidFill>
                  <a:srgbClr val="555555"/>
                </a:solidFill>
                <a:effectLst/>
              </a:rPr>
              <a:t> - </a:t>
            </a:r>
            <a:r>
              <a:rPr lang="en-US" b="0" i="0" dirty="0">
                <a:solidFill>
                  <a:srgbClr val="0F0F0F"/>
                </a:solidFill>
                <a:effectLst/>
              </a:rPr>
              <a:t>digital platform cooperative empowering financial, business intelligence, and impact investing management for small creators and producers across multiple disciplines.</a:t>
            </a:r>
            <a:endParaRPr lang="en-CA" dirty="0"/>
          </a:p>
        </p:txBody>
      </p:sp>
      <p:pic>
        <p:nvPicPr>
          <p:cNvPr id="23" name="Picture 22" descr="Icon&#10;&#10;Description automatically generated">
            <a:extLst>
              <a:ext uri="{FF2B5EF4-FFF2-40B4-BE49-F238E27FC236}">
                <a16:creationId xmlns:a16="http://schemas.microsoft.com/office/drawing/2014/main" id="{0F0CC0D9-293A-4F9A-928F-AACB5B3C1A2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3684" t="12511" r="24810" b="15720"/>
          <a:stretch/>
        </p:blipFill>
        <p:spPr>
          <a:xfrm>
            <a:off x="8762426" y="1700321"/>
            <a:ext cx="1687149" cy="2350911"/>
          </a:xfrm>
          <a:prstGeom prst="rect">
            <a:avLst/>
          </a:prstGeom>
        </p:spPr>
      </p:pic>
    </p:spTree>
    <p:extLst>
      <p:ext uri="{BB962C8B-B14F-4D97-AF65-F5344CB8AC3E}">
        <p14:creationId xmlns:p14="http://schemas.microsoft.com/office/powerpoint/2010/main" val="305000564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15E85-A827-4ED4-B172-1E9CB2B55AE0}"/>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60537F71-E322-4D4D-99D1-D2ED741CBD12}"/>
              </a:ext>
            </a:extLst>
          </p:cNvPr>
          <p:cNvSpPr>
            <a:spLocks noGrp="1"/>
          </p:cNvSpPr>
          <p:nvPr>
            <p:ph idx="1"/>
          </p:nvPr>
        </p:nvSpPr>
        <p:spPr>
          <a:xfrm>
            <a:off x="1266091" y="2291003"/>
            <a:ext cx="8405447" cy="3885959"/>
          </a:xfrm>
        </p:spPr>
        <p:txBody>
          <a:bodyPr>
            <a:normAutofit/>
          </a:bodyPr>
          <a:lstStyle/>
          <a:p>
            <a:pPr marL="0" indent="0">
              <a:buNone/>
            </a:pPr>
            <a:r>
              <a:rPr lang="en-US" sz="2000" b="0" dirty="0">
                <a:solidFill>
                  <a:schemeClr val="tx1"/>
                </a:solidFill>
                <a:effectLst/>
                <a:hlinkClick r:id="rId2">
                  <a:extLst>
                    <a:ext uri="{A12FA001-AC4F-418D-AE19-62706E023703}">
                      <ahyp:hlinkClr xmlns:ahyp="http://schemas.microsoft.com/office/drawing/2018/hyperlinkcolor" val="tx"/>
                    </a:ext>
                  </a:extLst>
                </a:hlinkClick>
              </a:rPr>
              <a:t>https://amsnetwork.ca/</a:t>
            </a:r>
            <a:endParaRPr lang="en-US" sz="2000" b="0" dirty="0">
              <a:solidFill>
                <a:schemeClr val="tx1"/>
              </a:solidFill>
              <a:effectLst/>
            </a:endParaRPr>
          </a:p>
          <a:p>
            <a:pPr marL="0" indent="0">
              <a:buNone/>
            </a:pPr>
            <a:r>
              <a:rPr lang="en-US" sz="2000" b="0" dirty="0">
                <a:solidFill>
                  <a:schemeClr val="tx1"/>
                </a:solidFill>
                <a:effectLst/>
              </a:rPr>
              <a:t>Cloud-Based Management Software For Arts Organizations, Built from the ground up by artists for artists, co-op structure. </a:t>
            </a:r>
          </a:p>
          <a:p>
            <a:pPr marL="0" indent="0">
              <a:buNone/>
            </a:pPr>
            <a:r>
              <a:rPr lang="en-US" sz="2000" b="0" dirty="0">
                <a:solidFill>
                  <a:schemeClr val="tx1"/>
                </a:solidFill>
                <a:effectLst/>
              </a:rPr>
              <a:t>All-in-one, web-based platform for member-based artist </a:t>
            </a:r>
            <a:r>
              <a:rPr lang="en-US" sz="2000" b="0" dirty="0" err="1">
                <a:solidFill>
                  <a:schemeClr val="tx1"/>
                </a:solidFill>
                <a:effectLst/>
              </a:rPr>
              <a:t>centres</a:t>
            </a:r>
            <a:r>
              <a:rPr lang="en-US" sz="2000" b="0" dirty="0">
                <a:solidFill>
                  <a:schemeClr val="tx1"/>
                </a:solidFill>
              </a:rPr>
              <a:t>, spearheaded by </a:t>
            </a:r>
            <a:r>
              <a:rPr lang="en-US" sz="2000" b="0" i="0" dirty="0">
                <a:solidFill>
                  <a:schemeClr val="tx1"/>
                </a:solidFill>
                <a:effectLst/>
              </a:rPr>
              <a:t>Film and Video Arts Society (FAVA)</a:t>
            </a:r>
            <a:endParaRPr lang="en-CA" sz="2000" b="0" dirty="0">
              <a:solidFill>
                <a:schemeClr val="tx1"/>
              </a:solidFill>
            </a:endParaRPr>
          </a:p>
        </p:txBody>
      </p:sp>
      <p:sp>
        <p:nvSpPr>
          <p:cNvPr id="4" name="Slide Number Placeholder 3">
            <a:extLst>
              <a:ext uri="{FF2B5EF4-FFF2-40B4-BE49-F238E27FC236}">
                <a16:creationId xmlns:a16="http://schemas.microsoft.com/office/drawing/2014/main" id="{9CE0F6DA-8AE1-4C61-B92A-1EFF8FAC60A9}"/>
              </a:ext>
            </a:extLst>
          </p:cNvPr>
          <p:cNvSpPr>
            <a:spLocks noGrp="1"/>
          </p:cNvSpPr>
          <p:nvPr>
            <p:ph type="sldNum" sz="quarter" idx="12"/>
          </p:nvPr>
        </p:nvSpPr>
        <p:spPr/>
        <p:txBody>
          <a:bodyPr/>
          <a:lstStyle/>
          <a:p>
            <a:fld id="{7822AFE4-5680-4571-A999-D998AD940D14}" type="slidenum">
              <a:rPr lang="en-CA" smtClean="0"/>
              <a:t>11</a:t>
            </a:fld>
            <a:endParaRPr lang="en-CA"/>
          </a:p>
        </p:txBody>
      </p:sp>
      <p:pic>
        <p:nvPicPr>
          <p:cNvPr id="6" name="Picture 5">
            <a:extLst>
              <a:ext uri="{FF2B5EF4-FFF2-40B4-BE49-F238E27FC236}">
                <a16:creationId xmlns:a16="http://schemas.microsoft.com/office/drawing/2014/main" id="{FB55CA26-0CF0-4B63-9CA6-FA127B565A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028" y="1581150"/>
            <a:ext cx="3272204" cy="555658"/>
          </a:xfrm>
          <a:prstGeom prst="rect">
            <a:avLst/>
          </a:prstGeom>
        </p:spPr>
      </p:pic>
    </p:spTree>
    <p:extLst>
      <p:ext uri="{BB962C8B-B14F-4D97-AF65-F5344CB8AC3E}">
        <p14:creationId xmlns:p14="http://schemas.microsoft.com/office/powerpoint/2010/main" val="76533576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607C954-F269-42FA-8DDC-BE4D8E20AE0B}"/>
              </a:ext>
            </a:extLst>
          </p:cNvPr>
          <p:cNvSpPr>
            <a:spLocks noGrp="1"/>
          </p:cNvSpPr>
          <p:nvPr>
            <p:ph type="title"/>
          </p:nvPr>
        </p:nvSpPr>
        <p:spPr/>
        <p:txBody>
          <a:bodyPr/>
          <a:lstStyle/>
          <a:p>
            <a:r>
              <a:rPr lang="en-CA" dirty="0"/>
              <a:t>B2B							</a:t>
            </a:r>
          </a:p>
        </p:txBody>
      </p:sp>
      <p:sp>
        <p:nvSpPr>
          <p:cNvPr id="5" name="Slide Number Placeholder 4">
            <a:extLst>
              <a:ext uri="{FF2B5EF4-FFF2-40B4-BE49-F238E27FC236}">
                <a16:creationId xmlns:a16="http://schemas.microsoft.com/office/drawing/2014/main" id="{95810A1B-5ADB-49C4-B985-901B80A67C39}"/>
              </a:ext>
            </a:extLst>
          </p:cNvPr>
          <p:cNvSpPr>
            <a:spLocks noGrp="1"/>
          </p:cNvSpPr>
          <p:nvPr>
            <p:ph type="sldNum" sz="quarter" idx="12"/>
          </p:nvPr>
        </p:nvSpPr>
        <p:spPr/>
        <p:txBody>
          <a:bodyPr/>
          <a:lstStyle/>
          <a:p>
            <a:fld id="{7822AFE4-5680-4571-A999-D998AD940D14}" type="slidenum">
              <a:rPr lang="en-CA" smtClean="0"/>
              <a:t>12</a:t>
            </a:fld>
            <a:endParaRPr lang="en-CA"/>
          </a:p>
        </p:txBody>
      </p:sp>
      <p:pic>
        <p:nvPicPr>
          <p:cNvPr id="10" name="Picture 9">
            <a:extLst>
              <a:ext uri="{FF2B5EF4-FFF2-40B4-BE49-F238E27FC236}">
                <a16:creationId xmlns:a16="http://schemas.microsoft.com/office/drawing/2014/main" id="{1C961504-8082-4FF9-87F4-B811CB24DE5B}"/>
              </a:ext>
            </a:extLst>
          </p:cNvPr>
          <p:cNvPicPr>
            <a:picLocks noChangeAspect="1"/>
          </p:cNvPicPr>
          <p:nvPr/>
        </p:nvPicPr>
        <p:blipFill>
          <a:blip r:embed="rId2"/>
          <a:stretch>
            <a:fillRect/>
          </a:stretch>
        </p:blipFill>
        <p:spPr>
          <a:xfrm>
            <a:off x="1079659" y="1716512"/>
            <a:ext cx="3040137" cy="902185"/>
          </a:xfrm>
          <a:prstGeom prst="rect">
            <a:avLst/>
          </a:prstGeom>
        </p:spPr>
      </p:pic>
      <p:sp>
        <p:nvSpPr>
          <p:cNvPr id="11" name="TextBox 10">
            <a:extLst>
              <a:ext uri="{FF2B5EF4-FFF2-40B4-BE49-F238E27FC236}">
                <a16:creationId xmlns:a16="http://schemas.microsoft.com/office/drawing/2014/main" id="{5D975DD1-F8AE-4453-B937-7E2280DEB911}"/>
              </a:ext>
            </a:extLst>
          </p:cNvPr>
          <p:cNvSpPr txBox="1"/>
          <p:nvPr/>
        </p:nvSpPr>
        <p:spPr>
          <a:xfrm>
            <a:off x="1250739" y="4648103"/>
            <a:ext cx="2355363" cy="1323439"/>
          </a:xfrm>
          <a:prstGeom prst="rect">
            <a:avLst/>
          </a:prstGeom>
          <a:solidFill>
            <a:schemeClr val="bg1"/>
          </a:solidFill>
          <a:ln w="76200">
            <a:solidFill>
              <a:schemeClr val="accent3">
                <a:lumMod val="60000"/>
                <a:lumOff val="40000"/>
              </a:schemeClr>
            </a:solidFill>
          </a:ln>
        </p:spPr>
        <p:txBody>
          <a:bodyPr wrap="square" rtlCol="0">
            <a:spAutoFit/>
          </a:bodyPr>
          <a:lstStyle/>
          <a:p>
            <a:pPr algn="r"/>
            <a:r>
              <a:rPr lang="en-CA" sz="4400" spc="600" dirty="0">
                <a:solidFill>
                  <a:schemeClr val="tx2">
                    <a:lumMod val="60000"/>
                    <a:lumOff val="40000"/>
                  </a:schemeClr>
                </a:solidFill>
                <a:latin typeface="Bauhaus 93" panose="04030905020B02020C02" pitchFamily="82" charset="0"/>
                <a:cs typeface="Aharoni" panose="02010803020104030203" pitchFamily="2" charset="-79"/>
              </a:rPr>
              <a:t>BLOCK</a:t>
            </a:r>
            <a:r>
              <a:rPr lang="en-CA" sz="4400" dirty="0">
                <a:solidFill>
                  <a:schemeClr val="tx2">
                    <a:lumMod val="60000"/>
                    <a:lumOff val="40000"/>
                  </a:schemeClr>
                </a:solidFill>
                <a:latin typeface="Aharoni" panose="02010803020104030203" pitchFamily="2" charset="-79"/>
                <a:cs typeface="Aharoni" panose="02010803020104030203" pitchFamily="2" charset="-79"/>
              </a:rPr>
              <a:t> </a:t>
            </a:r>
            <a:r>
              <a:rPr lang="en-CA" sz="3600" spc="200" dirty="0">
                <a:solidFill>
                  <a:schemeClr val="tx2">
                    <a:lumMod val="60000"/>
                    <a:lumOff val="40000"/>
                  </a:schemeClr>
                </a:solidFill>
                <a:latin typeface="Bauhaus 93" panose="04030905020B02020C02" pitchFamily="82" charset="0"/>
                <a:cs typeface="Aharoni" panose="02010803020104030203" pitchFamily="2" charset="-79"/>
              </a:rPr>
              <a:t>BOOKING</a:t>
            </a:r>
            <a:endParaRPr lang="en-CA" sz="4000" spc="200" dirty="0">
              <a:solidFill>
                <a:schemeClr val="tx2">
                  <a:lumMod val="60000"/>
                  <a:lumOff val="40000"/>
                </a:schemeClr>
              </a:solidFill>
              <a:latin typeface="Bauhaus 93" panose="04030905020B02020C02" pitchFamily="82" charset="0"/>
              <a:cs typeface="Aharoni" panose="02010803020104030203" pitchFamily="2" charset="-79"/>
            </a:endParaRPr>
          </a:p>
        </p:txBody>
      </p:sp>
      <p:pic>
        <p:nvPicPr>
          <p:cNvPr id="12" name="Picture 11" descr="A picture containing logo&#10;&#10;Description automatically generated">
            <a:extLst>
              <a:ext uri="{FF2B5EF4-FFF2-40B4-BE49-F238E27FC236}">
                <a16:creationId xmlns:a16="http://schemas.microsoft.com/office/drawing/2014/main" id="{593E0568-92F8-4A34-BEAC-C5044A938F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0739" y="2975094"/>
            <a:ext cx="2697975" cy="1316612"/>
          </a:xfrm>
          <a:prstGeom prst="rect">
            <a:avLst/>
          </a:prstGeom>
        </p:spPr>
      </p:pic>
      <p:sp>
        <p:nvSpPr>
          <p:cNvPr id="13" name="TextBox 12">
            <a:extLst>
              <a:ext uri="{FF2B5EF4-FFF2-40B4-BE49-F238E27FC236}">
                <a16:creationId xmlns:a16="http://schemas.microsoft.com/office/drawing/2014/main" id="{F32E5916-0BB4-49C9-9FC2-C728F27EE97C}"/>
              </a:ext>
            </a:extLst>
          </p:cNvPr>
          <p:cNvSpPr txBox="1"/>
          <p:nvPr/>
        </p:nvSpPr>
        <p:spPr>
          <a:xfrm>
            <a:off x="4544657" y="1669609"/>
            <a:ext cx="5943600" cy="923330"/>
          </a:xfrm>
          <a:prstGeom prst="rect">
            <a:avLst/>
          </a:prstGeom>
          <a:noFill/>
        </p:spPr>
        <p:txBody>
          <a:bodyPr wrap="square" rtlCol="0">
            <a:spAutoFit/>
          </a:bodyPr>
          <a:lstStyle/>
          <a:p>
            <a:r>
              <a:rPr lang="en-CA" dirty="0"/>
              <a:t>Online application form used by about 15 presenting networks that act as physical market places for the performing arts. Focussed on music and rural Canada usually.</a:t>
            </a:r>
          </a:p>
        </p:txBody>
      </p:sp>
      <p:sp>
        <p:nvSpPr>
          <p:cNvPr id="16" name="TextBox 15">
            <a:extLst>
              <a:ext uri="{FF2B5EF4-FFF2-40B4-BE49-F238E27FC236}">
                <a16:creationId xmlns:a16="http://schemas.microsoft.com/office/drawing/2014/main" id="{17A4223F-38DC-4842-AE46-802EFF0D9C52}"/>
              </a:ext>
            </a:extLst>
          </p:cNvPr>
          <p:cNvSpPr txBox="1"/>
          <p:nvPr/>
        </p:nvSpPr>
        <p:spPr>
          <a:xfrm>
            <a:off x="4544657" y="2975094"/>
            <a:ext cx="7397261" cy="2031325"/>
          </a:xfrm>
          <a:prstGeom prst="rect">
            <a:avLst/>
          </a:prstGeom>
          <a:noFill/>
        </p:spPr>
        <p:txBody>
          <a:bodyPr wrap="square">
            <a:spAutoFit/>
          </a:bodyPr>
          <a:lstStyle/>
          <a:p>
            <a:r>
              <a:rPr lang="en-CA" dirty="0"/>
              <a:t>Purpose: Digital Marketplace for the Performing Arts where the selling side (artists and agents) and the buying side (presenters, venues and presenting networks) can discover each other and do business. Help artists develop current performance videos for editing and use on the Pitch.</a:t>
            </a:r>
            <a:r>
              <a:rPr lang="en-CA" b="1" dirty="0"/>
              <a:t> </a:t>
            </a:r>
          </a:p>
          <a:p>
            <a:r>
              <a:rPr lang="en-CA" b="1" dirty="0"/>
              <a:t>In Beta launch mode still – complete in next 2 weeks then full launch in April</a:t>
            </a:r>
          </a:p>
          <a:p>
            <a:endParaRPr lang="en-CA" dirty="0"/>
          </a:p>
        </p:txBody>
      </p:sp>
      <p:sp>
        <p:nvSpPr>
          <p:cNvPr id="17" name="TextBox 16">
            <a:extLst>
              <a:ext uri="{FF2B5EF4-FFF2-40B4-BE49-F238E27FC236}">
                <a16:creationId xmlns:a16="http://schemas.microsoft.com/office/drawing/2014/main" id="{B9F5658E-62F1-4F18-8C09-DCC1BABA4A8F}"/>
              </a:ext>
            </a:extLst>
          </p:cNvPr>
          <p:cNvSpPr txBox="1"/>
          <p:nvPr/>
        </p:nvSpPr>
        <p:spPr>
          <a:xfrm>
            <a:off x="4544657" y="5048212"/>
            <a:ext cx="5943600" cy="923330"/>
          </a:xfrm>
          <a:prstGeom prst="rect">
            <a:avLst/>
          </a:prstGeom>
          <a:noFill/>
        </p:spPr>
        <p:txBody>
          <a:bodyPr wrap="square" rtlCol="0">
            <a:spAutoFit/>
          </a:bodyPr>
          <a:lstStyle/>
          <a:p>
            <a:r>
              <a:rPr lang="en-CA" dirty="0"/>
              <a:t>New tool that is designed for presenting networks to facilitate block booking. In development. Unclear whether it will become a tool for broader use.</a:t>
            </a:r>
          </a:p>
        </p:txBody>
      </p:sp>
    </p:spTree>
    <p:extLst>
      <p:ext uri="{BB962C8B-B14F-4D97-AF65-F5344CB8AC3E}">
        <p14:creationId xmlns:p14="http://schemas.microsoft.com/office/powerpoint/2010/main" val="3272445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67FD8-C6E2-45D5-BBEB-F8C811A8C61E}"/>
              </a:ext>
            </a:extLst>
          </p:cNvPr>
          <p:cNvSpPr>
            <a:spLocks noGrp="1"/>
          </p:cNvSpPr>
          <p:nvPr>
            <p:ph type="title"/>
          </p:nvPr>
        </p:nvSpPr>
        <p:spPr/>
        <p:txBody>
          <a:bodyPr/>
          <a:lstStyle/>
          <a:p>
            <a:r>
              <a:rPr lang="en-CA" dirty="0"/>
              <a:t>New project in ideation stage</a:t>
            </a:r>
          </a:p>
        </p:txBody>
      </p:sp>
      <p:sp>
        <p:nvSpPr>
          <p:cNvPr id="4" name="Slide Number Placeholder 3">
            <a:extLst>
              <a:ext uri="{FF2B5EF4-FFF2-40B4-BE49-F238E27FC236}">
                <a16:creationId xmlns:a16="http://schemas.microsoft.com/office/drawing/2014/main" id="{9A07D090-13CF-4DAD-95AB-EA6CBAE8DCB1}"/>
              </a:ext>
            </a:extLst>
          </p:cNvPr>
          <p:cNvSpPr>
            <a:spLocks noGrp="1"/>
          </p:cNvSpPr>
          <p:nvPr>
            <p:ph type="sldNum" sz="quarter" idx="12"/>
          </p:nvPr>
        </p:nvSpPr>
        <p:spPr/>
        <p:txBody>
          <a:bodyPr/>
          <a:lstStyle/>
          <a:p>
            <a:fld id="{7822AFE4-5680-4571-A999-D998AD940D14}" type="slidenum">
              <a:rPr lang="en-CA" smtClean="0"/>
              <a:t>13</a:t>
            </a:fld>
            <a:endParaRPr lang="en-CA"/>
          </a:p>
        </p:txBody>
      </p:sp>
      <p:pic>
        <p:nvPicPr>
          <p:cNvPr id="5" name="Content Placeholder 4" descr="Shape, circle&#10;&#10;Description automatically generated">
            <a:extLst>
              <a:ext uri="{FF2B5EF4-FFF2-40B4-BE49-F238E27FC236}">
                <a16:creationId xmlns:a16="http://schemas.microsoft.com/office/drawing/2014/main" id="{C06E20E0-AC46-4369-94B3-C6137D6D446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3360" y="1840523"/>
            <a:ext cx="3400608" cy="3400608"/>
          </a:xfrm>
          <a:prstGeom prst="rect">
            <a:avLst/>
          </a:prstGeom>
        </p:spPr>
      </p:pic>
      <p:sp>
        <p:nvSpPr>
          <p:cNvPr id="6" name="TextBox 5">
            <a:extLst>
              <a:ext uri="{FF2B5EF4-FFF2-40B4-BE49-F238E27FC236}">
                <a16:creationId xmlns:a16="http://schemas.microsoft.com/office/drawing/2014/main" id="{F1A5FFFB-AA7D-4AE8-A7CD-9746FA9A47AD}"/>
              </a:ext>
            </a:extLst>
          </p:cNvPr>
          <p:cNvSpPr txBox="1"/>
          <p:nvPr/>
        </p:nvSpPr>
        <p:spPr>
          <a:xfrm>
            <a:off x="4419600" y="2108265"/>
            <a:ext cx="6389077" cy="2308324"/>
          </a:xfrm>
          <a:prstGeom prst="rect">
            <a:avLst/>
          </a:prstGeom>
          <a:noFill/>
        </p:spPr>
        <p:txBody>
          <a:bodyPr wrap="square" rtlCol="0">
            <a:spAutoFit/>
          </a:bodyPr>
          <a:lstStyle/>
          <a:p>
            <a:endParaRPr lang="en-CA" dirty="0"/>
          </a:p>
          <a:p>
            <a:r>
              <a:rPr lang="en-CA" dirty="0"/>
              <a:t>Replacing Marcato festival event management tool</a:t>
            </a:r>
          </a:p>
          <a:p>
            <a:endParaRPr lang="en-CA" dirty="0"/>
          </a:p>
          <a:p>
            <a:r>
              <a:rPr lang="en-CA" dirty="0"/>
              <a:t>Looking at building a digital platform to share information between touring artists and host network on specific tours: schedule, technical needs, marketing, financial settlement etc.</a:t>
            </a:r>
          </a:p>
          <a:p>
            <a:endParaRPr lang="en-CA" dirty="0"/>
          </a:p>
          <a:p>
            <a:r>
              <a:rPr lang="en-CA" dirty="0"/>
              <a:t>One-stop shop, web interface, social media in</a:t>
            </a:r>
          </a:p>
        </p:txBody>
      </p:sp>
    </p:spTree>
    <p:extLst>
      <p:ext uri="{BB962C8B-B14F-4D97-AF65-F5344CB8AC3E}">
        <p14:creationId xmlns:p14="http://schemas.microsoft.com/office/powerpoint/2010/main" val="231866172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705CC-EFA0-4DEB-BB24-6DD7A6DC3796}"/>
              </a:ext>
            </a:extLst>
          </p:cNvPr>
          <p:cNvSpPr>
            <a:spLocks noGrp="1"/>
          </p:cNvSpPr>
          <p:nvPr>
            <p:ph type="title"/>
          </p:nvPr>
        </p:nvSpPr>
        <p:spPr/>
        <p:txBody>
          <a:bodyPr/>
          <a:lstStyle/>
          <a:p>
            <a:r>
              <a:rPr lang="en-CA" dirty="0"/>
              <a:t>The Big Players in Dissemination Platforms</a:t>
            </a:r>
          </a:p>
        </p:txBody>
      </p:sp>
      <p:sp>
        <p:nvSpPr>
          <p:cNvPr id="3" name="Content Placeholder 2">
            <a:extLst>
              <a:ext uri="{FF2B5EF4-FFF2-40B4-BE49-F238E27FC236}">
                <a16:creationId xmlns:a16="http://schemas.microsoft.com/office/drawing/2014/main" id="{F66329C9-CAA8-4AA0-8F12-E9FD45E3DBDE}"/>
              </a:ext>
            </a:extLst>
          </p:cNvPr>
          <p:cNvSpPr>
            <a:spLocks noGrp="1"/>
          </p:cNvSpPr>
          <p:nvPr>
            <p:ph idx="1"/>
          </p:nvPr>
        </p:nvSpPr>
        <p:spPr>
          <a:xfrm>
            <a:off x="413362" y="1457739"/>
            <a:ext cx="3209069" cy="4719224"/>
          </a:xfrm>
          <a:solidFill>
            <a:schemeClr val="accent2"/>
          </a:solidFill>
        </p:spPr>
        <p:txBody>
          <a:bodyPr>
            <a:normAutofit/>
          </a:bodyPr>
          <a:lstStyle/>
          <a:p>
            <a:r>
              <a:rPr lang="en-CA" sz="3200" dirty="0"/>
              <a:t>YouTube</a:t>
            </a:r>
          </a:p>
          <a:p>
            <a:r>
              <a:rPr lang="en-CA" sz="3200" dirty="0"/>
              <a:t>Vimeo</a:t>
            </a:r>
          </a:p>
          <a:p>
            <a:r>
              <a:rPr lang="en-CA" sz="3200" dirty="0"/>
              <a:t>Facebook</a:t>
            </a:r>
          </a:p>
          <a:p>
            <a:r>
              <a:rPr lang="en-CA" sz="3200" dirty="0"/>
              <a:t>Instagram</a:t>
            </a:r>
          </a:p>
          <a:p>
            <a:endParaRPr lang="en-CA" sz="3200" dirty="0"/>
          </a:p>
          <a:p>
            <a:r>
              <a:rPr lang="en-CA" sz="3200" dirty="0"/>
              <a:t>Zoom</a:t>
            </a:r>
          </a:p>
          <a:p>
            <a:endParaRPr lang="en-CA" sz="3200" dirty="0"/>
          </a:p>
        </p:txBody>
      </p:sp>
      <p:sp>
        <p:nvSpPr>
          <p:cNvPr id="4" name="Slide Number Placeholder 3">
            <a:extLst>
              <a:ext uri="{FF2B5EF4-FFF2-40B4-BE49-F238E27FC236}">
                <a16:creationId xmlns:a16="http://schemas.microsoft.com/office/drawing/2014/main" id="{17BFDAE1-55EF-42AB-8C92-459560891359}"/>
              </a:ext>
            </a:extLst>
          </p:cNvPr>
          <p:cNvSpPr>
            <a:spLocks noGrp="1"/>
          </p:cNvSpPr>
          <p:nvPr>
            <p:ph type="sldNum" sz="quarter" idx="12"/>
          </p:nvPr>
        </p:nvSpPr>
        <p:spPr/>
        <p:txBody>
          <a:bodyPr/>
          <a:lstStyle/>
          <a:p>
            <a:fld id="{7822AFE4-5680-4571-A999-D998AD940D14}" type="slidenum">
              <a:rPr lang="en-CA" smtClean="0"/>
              <a:t>14</a:t>
            </a:fld>
            <a:endParaRPr lang="en-CA"/>
          </a:p>
        </p:txBody>
      </p:sp>
      <p:sp>
        <p:nvSpPr>
          <p:cNvPr id="5" name="TextBox 4">
            <a:extLst>
              <a:ext uri="{FF2B5EF4-FFF2-40B4-BE49-F238E27FC236}">
                <a16:creationId xmlns:a16="http://schemas.microsoft.com/office/drawing/2014/main" id="{84CDB209-8737-4502-87CC-861FFED6E21C}"/>
              </a:ext>
            </a:extLst>
          </p:cNvPr>
          <p:cNvSpPr txBox="1"/>
          <p:nvPr/>
        </p:nvSpPr>
        <p:spPr>
          <a:xfrm>
            <a:off x="4478214" y="1792632"/>
            <a:ext cx="7300424" cy="3231654"/>
          </a:xfrm>
          <a:prstGeom prst="rect">
            <a:avLst/>
          </a:prstGeom>
          <a:noFill/>
        </p:spPr>
        <p:txBody>
          <a:bodyPr wrap="square" rtlCol="0">
            <a:spAutoFit/>
          </a:bodyPr>
          <a:lstStyle/>
          <a:p>
            <a:r>
              <a:rPr lang="en-CA" sz="3200" b="1" dirty="0"/>
              <a:t>Issue: </a:t>
            </a:r>
          </a:p>
          <a:p>
            <a:r>
              <a:rPr lang="en-CA" sz="2800" dirty="0"/>
              <a:t>These platform generate large revenue streams from your content. Nearly impossible to generate revenue for your own work.</a:t>
            </a:r>
          </a:p>
          <a:p>
            <a:endParaRPr lang="en-CA" sz="2800" dirty="0"/>
          </a:p>
          <a:p>
            <a:r>
              <a:rPr lang="en-CA" sz="3200" b="1" dirty="0"/>
              <a:t>Solution: </a:t>
            </a:r>
          </a:p>
          <a:p>
            <a:r>
              <a:rPr lang="en-CA" sz="2800" dirty="0"/>
              <a:t>Platform ownership is key to revenue generation</a:t>
            </a:r>
          </a:p>
        </p:txBody>
      </p:sp>
    </p:spTree>
    <p:extLst>
      <p:ext uri="{BB962C8B-B14F-4D97-AF65-F5344CB8AC3E}">
        <p14:creationId xmlns:p14="http://schemas.microsoft.com/office/powerpoint/2010/main" val="336403513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607C954-F269-42FA-8DDC-BE4D8E20AE0B}"/>
              </a:ext>
            </a:extLst>
          </p:cNvPr>
          <p:cNvSpPr>
            <a:spLocks noGrp="1"/>
          </p:cNvSpPr>
          <p:nvPr>
            <p:ph type="title"/>
          </p:nvPr>
        </p:nvSpPr>
        <p:spPr/>
        <p:txBody>
          <a:bodyPr/>
          <a:lstStyle/>
          <a:p>
            <a:r>
              <a:rPr lang="en-CA" dirty="0"/>
              <a:t>B2C</a:t>
            </a:r>
          </a:p>
        </p:txBody>
      </p:sp>
      <p:sp>
        <p:nvSpPr>
          <p:cNvPr id="5" name="Slide Number Placeholder 4">
            <a:extLst>
              <a:ext uri="{FF2B5EF4-FFF2-40B4-BE49-F238E27FC236}">
                <a16:creationId xmlns:a16="http://schemas.microsoft.com/office/drawing/2014/main" id="{95810A1B-5ADB-49C4-B985-901B80A67C39}"/>
              </a:ext>
            </a:extLst>
          </p:cNvPr>
          <p:cNvSpPr>
            <a:spLocks noGrp="1"/>
          </p:cNvSpPr>
          <p:nvPr>
            <p:ph type="sldNum" sz="quarter" idx="12"/>
          </p:nvPr>
        </p:nvSpPr>
        <p:spPr/>
        <p:txBody>
          <a:bodyPr/>
          <a:lstStyle/>
          <a:p>
            <a:fld id="{7822AFE4-5680-4571-A999-D998AD940D14}" type="slidenum">
              <a:rPr lang="en-CA" smtClean="0"/>
              <a:t>15</a:t>
            </a:fld>
            <a:endParaRPr lang="en-CA"/>
          </a:p>
        </p:txBody>
      </p:sp>
      <p:pic>
        <p:nvPicPr>
          <p:cNvPr id="6" name="Picture 5">
            <a:extLst>
              <a:ext uri="{FF2B5EF4-FFF2-40B4-BE49-F238E27FC236}">
                <a16:creationId xmlns:a16="http://schemas.microsoft.com/office/drawing/2014/main" id="{605FEAFE-F2D7-4398-874E-58AB27892B76}"/>
              </a:ext>
            </a:extLst>
          </p:cNvPr>
          <p:cNvPicPr>
            <a:picLocks noChangeAspect="1"/>
          </p:cNvPicPr>
          <p:nvPr/>
        </p:nvPicPr>
        <p:blipFill>
          <a:blip r:embed="rId2"/>
          <a:stretch>
            <a:fillRect/>
          </a:stretch>
        </p:blipFill>
        <p:spPr>
          <a:xfrm>
            <a:off x="413360" y="1704258"/>
            <a:ext cx="3686175" cy="1170610"/>
          </a:xfrm>
          <a:prstGeom prst="rect">
            <a:avLst/>
          </a:prstGeom>
        </p:spPr>
      </p:pic>
      <p:pic>
        <p:nvPicPr>
          <p:cNvPr id="7" name="Picture 6">
            <a:extLst>
              <a:ext uri="{FF2B5EF4-FFF2-40B4-BE49-F238E27FC236}">
                <a16:creationId xmlns:a16="http://schemas.microsoft.com/office/drawing/2014/main" id="{C8B93D20-387A-4B03-89EB-9963E946DBFA}"/>
              </a:ext>
            </a:extLst>
          </p:cNvPr>
          <p:cNvPicPr>
            <a:picLocks noChangeAspect="1"/>
          </p:cNvPicPr>
          <p:nvPr/>
        </p:nvPicPr>
        <p:blipFill>
          <a:blip r:embed="rId3"/>
          <a:stretch>
            <a:fillRect/>
          </a:stretch>
        </p:blipFill>
        <p:spPr>
          <a:xfrm>
            <a:off x="413360" y="3293442"/>
            <a:ext cx="3686175" cy="1133475"/>
          </a:xfrm>
          <a:prstGeom prst="rect">
            <a:avLst/>
          </a:prstGeom>
        </p:spPr>
      </p:pic>
      <p:pic>
        <p:nvPicPr>
          <p:cNvPr id="8" name="Picture 7">
            <a:extLst>
              <a:ext uri="{FF2B5EF4-FFF2-40B4-BE49-F238E27FC236}">
                <a16:creationId xmlns:a16="http://schemas.microsoft.com/office/drawing/2014/main" id="{741CA902-9B6B-41DF-9A10-089C572BC2E8}"/>
              </a:ext>
            </a:extLst>
          </p:cNvPr>
          <p:cNvPicPr>
            <a:picLocks noChangeAspect="1"/>
          </p:cNvPicPr>
          <p:nvPr/>
        </p:nvPicPr>
        <p:blipFill rotWithShape="1">
          <a:blip r:embed="rId4"/>
          <a:srcRect r="8061" b="17256"/>
          <a:stretch/>
        </p:blipFill>
        <p:spPr>
          <a:xfrm>
            <a:off x="413360" y="4845491"/>
            <a:ext cx="2980989" cy="1131830"/>
          </a:xfrm>
          <a:prstGeom prst="rect">
            <a:avLst/>
          </a:prstGeom>
        </p:spPr>
      </p:pic>
      <p:sp>
        <p:nvSpPr>
          <p:cNvPr id="13" name="TextBox 12">
            <a:extLst>
              <a:ext uri="{FF2B5EF4-FFF2-40B4-BE49-F238E27FC236}">
                <a16:creationId xmlns:a16="http://schemas.microsoft.com/office/drawing/2014/main" id="{82708AEE-837E-4AFC-9292-0CCD123F1638}"/>
              </a:ext>
            </a:extLst>
          </p:cNvPr>
          <p:cNvSpPr txBox="1"/>
          <p:nvPr/>
        </p:nvSpPr>
        <p:spPr>
          <a:xfrm>
            <a:off x="4099535" y="1767298"/>
            <a:ext cx="7679106" cy="923330"/>
          </a:xfrm>
          <a:prstGeom prst="rect">
            <a:avLst/>
          </a:prstGeom>
          <a:noFill/>
        </p:spPr>
        <p:txBody>
          <a:bodyPr wrap="square">
            <a:spAutoFit/>
          </a:bodyPr>
          <a:lstStyle/>
          <a:p>
            <a:pPr marL="93663" lvl="2"/>
            <a:r>
              <a:rPr lang="en-CA" dirty="0"/>
              <a:t>Aspiration: The World’s Marketplace for artists, hosts and audiences</a:t>
            </a:r>
          </a:p>
          <a:p>
            <a:pPr marL="93663" lvl="2"/>
            <a:r>
              <a:rPr lang="en-CA" dirty="0"/>
              <a:t>Purpose: Ticketing and Zoom platform integration for live events </a:t>
            </a:r>
          </a:p>
          <a:p>
            <a:pPr marL="93663" lvl="2"/>
            <a:r>
              <a:rPr lang="en-CA" dirty="0">
                <a:hlinkClick r:id="rId5"/>
              </a:rPr>
              <a:t>https://sidedooraccess.com/home</a:t>
            </a:r>
            <a:r>
              <a:rPr lang="en-CA" dirty="0"/>
              <a:t> </a:t>
            </a:r>
          </a:p>
        </p:txBody>
      </p:sp>
      <p:sp>
        <p:nvSpPr>
          <p:cNvPr id="14" name="TextBox 13">
            <a:extLst>
              <a:ext uri="{FF2B5EF4-FFF2-40B4-BE49-F238E27FC236}">
                <a16:creationId xmlns:a16="http://schemas.microsoft.com/office/drawing/2014/main" id="{0354C475-3694-4444-8FF1-1F8267495BA8}"/>
              </a:ext>
            </a:extLst>
          </p:cNvPr>
          <p:cNvSpPr txBox="1"/>
          <p:nvPr/>
        </p:nvSpPr>
        <p:spPr>
          <a:xfrm>
            <a:off x="4188069" y="3213848"/>
            <a:ext cx="7821730" cy="1200329"/>
          </a:xfrm>
          <a:prstGeom prst="rect">
            <a:avLst/>
          </a:prstGeom>
          <a:noFill/>
        </p:spPr>
        <p:txBody>
          <a:bodyPr wrap="square">
            <a:spAutoFit/>
          </a:bodyPr>
          <a:lstStyle/>
          <a:p>
            <a:pPr marL="0" lvl="2"/>
            <a:r>
              <a:rPr lang="en-CA" dirty="0"/>
              <a:t>Aspiration: Keep Money in pockets of creators</a:t>
            </a:r>
          </a:p>
          <a:p>
            <a:pPr marL="0" lvl="2"/>
            <a:r>
              <a:rPr lang="en-CA" dirty="0"/>
              <a:t>Purpose: Digital distribution of video recordings after an event, with ability to unbundle shows into shorter segments, by song. Also partnership with Telus Optik for distribution </a:t>
            </a:r>
            <a:r>
              <a:rPr lang="en-CA" dirty="0">
                <a:hlinkClick r:id="rId6"/>
              </a:rPr>
              <a:t>https://www.thepublicplace.online/en/</a:t>
            </a:r>
            <a:r>
              <a:rPr lang="en-CA" dirty="0"/>
              <a:t> </a:t>
            </a:r>
          </a:p>
        </p:txBody>
      </p:sp>
      <p:sp>
        <p:nvSpPr>
          <p:cNvPr id="15" name="TextBox 14">
            <a:extLst>
              <a:ext uri="{FF2B5EF4-FFF2-40B4-BE49-F238E27FC236}">
                <a16:creationId xmlns:a16="http://schemas.microsoft.com/office/drawing/2014/main" id="{842A8798-8482-4CE1-9762-93D66A7CBC9B}"/>
              </a:ext>
            </a:extLst>
          </p:cNvPr>
          <p:cNvSpPr txBox="1"/>
          <p:nvPr/>
        </p:nvSpPr>
        <p:spPr>
          <a:xfrm>
            <a:off x="4188068" y="4845064"/>
            <a:ext cx="8109439" cy="1200329"/>
          </a:xfrm>
          <a:prstGeom prst="rect">
            <a:avLst/>
          </a:prstGeom>
          <a:noFill/>
        </p:spPr>
        <p:txBody>
          <a:bodyPr wrap="square">
            <a:spAutoFit/>
          </a:bodyPr>
          <a:lstStyle/>
          <a:p>
            <a:r>
              <a:rPr lang="en-US" b="0" i="0" dirty="0">
                <a:effectLst/>
              </a:rPr>
              <a:t>Performing arts intelligence company and data platform based in Toronto, Canada. We specialize in personalized recommendation solutions for audiences. Our mission is to increase the vibrancy and sustainability of the performing arts industry by connecting audiences with great performance. </a:t>
            </a:r>
            <a:r>
              <a:rPr lang="en-CA" dirty="0">
                <a:hlinkClick r:id="rId7"/>
              </a:rPr>
              <a:t>https://www.stagepage.ca/ </a:t>
            </a:r>
            <a:endParaRPr lang="en-CA" dirty="0"/>
          </a:p>
        </p:txBody>
      </p:sp>
    </p:spTree>
    <p:extLst>
      <p:ext uri="{BB962C8B-B14F-4D97-AF65-F5344CB8AC3E}">
        <p14:creationId xmlns:p14="http://schemas.microsoft.com/office/powerpoint/2010/main" val="702034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CEA59-8C76-41D0-8D59-E52D6B0F5090}"/>
              </a:ext>
            </a:extLst>
          </p:cNvPr>
          <p:cNvSpPr>
            <a:spLocks noGrp="1"/>
          </p:cNvSpPr>
          <p:nvPr>
            <p:ph type="title"/>
          </p:nvPr>
        </p:nvSpPr>
        <p:spPr/>
        <p:txBody>
          <a:bodyPr/>
          <a:lstStyle/>
          <a:p>
            <a:r>
              <a:rPr lang="en-CA" dirty="0"/>
              <a:t>P.A.D.E Workshop Series (2021 – 2022)</a:t>
            </a:r>
          </a:p>
        </p:txBody>
      </p:sp>
      <p:sp>
        <p:nvSpPr>
          <p:cNvPr id="3" name="Content Placeholder 2">
            <a:extLst>
              <a:ext uri="{FF2B5EF4-FFF2-40B4-BE49-F238E27FC236}">
                <a16:creationId xmlns:a16="http://schemas.microsoft.com/office/drawing/2014/main" id="{49FA8063-6A08-4579-9849-5C93318CB39A}"/>
              </a:ext>
            </a:extLst>
          </p:cNvPr>
          <p:cNvSpPr>
            <a:spLocks noGrp="1"/>
          </p:cNvSpPr>
          <p:nvPr>
            <p:ph sz="half" idx="1"/>
          </p:nvPr>
        </p:nvSpPr>
        <p:spPr>
          <a:xfrm>
            <a:off x="413359" y="1457739"/>
            <a:ext cx="5361140" cy="3308119"/>
          </a:xfrm>
        </p:spPr>
        <p:txBody>
          <a:bodyPr>
            <a:normAutofit/>
          </a:bodyPr>
          <a:lstStyle/>
          <a:p>
            <a:r>
              <a:rPr lang="en-CA" sz="2400" dirty="0">
                <a:solidFill>
                  <a:schemeClr val="accent6"/>
                </a:solidFill>
              </a:rPr>
              <a:t>Fundamentals</a:t>
            </a:r>
          </a:p>
          <a:p>
            <a:pPr marL="623888" lvl="1" indent="-314325">
              <a:buFont typeface="+mj-lt"/>
              <a:buAutoNum type="arabicPeriod"/>
            </a:pPr>
            <a:r>
              <a:rPr lang="en-CA" sz="2000" dirty="0">
                <a:solidFill>
                  <a:schemeClr val="tx2"/>
                </a:solidFill>
              </a:rPr>
              <a:t>Assessment: October 18 or 23</a:t>
            </a:r>
          </a:p>
          <a:p>
            <a:pPr marL="623888" lvl="1" indent="-314325">
              <a:buFont typeface="+mj-lt"/>
              <a:buAutoNum type="arabicPeriod"/>
            </a:pPr>
            <a:r>
              <a:rPr lang="en-CA" sz="2000" dirty="0">
                <a:solidFill>
                  <a:schemeClr val="tx2"/>
                </a:solidFill>
              </a:rPr>
              <a:t>Website content: October 25</a:t>
            </a:r>
          </a:p>
          <a:p>
            <a:pPr marL="623888" lvl="1" indent="-314325">
              <a:buFont typeface="+mj-lt"/>
              <a:buAutoNum type="arabicPeriod"/>
            </a:pPr>
            <a:r>
              <a:rPr lang="en-CA" sz="2000" dirty="0">
                <a:solidFill>
                  <a:schemeClr val="tx2"/>
                </a:solidFill>
              </a:rPr>
              <a:t>Social media content: November 1</a:t>
            </a:r>
          </a:p>
          <a:p>
            <a:pPr marL="623888" lvl="1" indent="-314325">
              <a:buFont typeface="+mj-lt"/>
              <a:buAutoNum type="arabicPeriod"/>
            </a:pPr>
            <a:r>
              <a:rPr lang="en-CA" sz="2000" dirty="0">
                <a:solidFill>
                  <a:schemeClr val="tx2"/>
                </a:solidFill>
              </a:rPr>
              <a:t>Mastering Google: November 29</a:t>
            </a:r>
          </a:p>
          <a:p>
            <a:pPr marL="623888" lvl="1" indent="-314325">
              <a:buFont typeface="+mj-lt"/>
              <a:buAutoNum type="arabicPeriod"/>
            </a:pPr>
            <a:r>
              <a:rPr lang="en-CA" sz="2000" dirty="0">
                <a:solidFill>
                  <a:schemeClr val="tx2"/>
                </a:solidFill>
              </a:rPr>
              <a:t>Review/Practice: December 4</a:t>
            </a:r>
          </a:p>
        </p:txBody>
      </p:sp>
      <p:sp>
        <p:nvSpPr>
          <p:cNvPr id="5" name="Content Placeholder 4">
            <a:extLst>
              <a:ext uri="{FF2B5EF4-FFF2-40B4-BE49-F238E27FC236}">
                <a16:creationId xmlns:a16="http://schemas.microsoft.com/office/drawing/2014/main" id="{10350C4A-9C98-4432-BAE8-753DA0F5F68F}"/>
              </a:ext>
            </a:extLst>
          </p:cNvPr>
          <p:cNvSpPr>
            <a:spLocks noGrp="1"/>
          </p:cNvSpPr>
          <p:nvPr>
            <p:ph sz="half" idx="2"/>
          </p:nvPr>
        </p:nvSpPr>
        <p:spPr>
          <a:xfrm>
            <a:off x="413360" y="3614530"/>
            <a:ext cx="5880710" cy="3571461"/>
          </a:xfrm>
        </p:spPr>
        <p:txBody>
          <a:bodyPr/>
          <a:lstStyle/>
          <a:p>
            <a:r>
              <a:rPr lang="en-CA" sz="2400" dirty="0">
                <a:solidFill>
                  <a:schemeClr val="accent6"/>
                </a:solidFill>
              </a:rPr>
              <a:t>Beyond Fundamentals</a:t>
            </a:r>
          </a:p>
          <a:p>
            <a:pPr marL="766763" lvl="1" indent="-457200">
              <a:buFont typeface="+mj-lt"/>
              <a:buAutoNum type="arabicPeriod"/>
            </a:pPr>
            <a:r>
              <a:rPr lang="en-CA" sz="2000" dirty="0">
                <a:solidFill>
                  <a:schemeClr val="tx1">
                    <a:lumMod val="65000"/>
                    <a:lumOff val="35000"/>
                  </a:schemeClr>
                </a:solidFill>
              </a:rPr>
              <a:t>Assess Advanced SEO: January 12</a:t>
            </a:r>
          </a:p>
          <a:p>
            <a:pPr marL="766763" lvl="1" indent="-457200">
              <a:buFont typeface="+mj-lt"/>
              <a:buAutoNum type="arabicPeriod"/>
            </a:pPr>
            <a:r>
              <a:rPr lang="en-CA" sz="2000" dirty="0">
                <a:solidFill>
                  <a:schemeClr val="tx1">
                    <a:lumMod val="65000"/>
                    <a:lumOff val="35000"/>
                  </a:schemeClr>
                </a:solidFill>
              </a:rPr>
              <a:t>Machine-readable content: January 15 or 19</a:t>
            </a:r>
          </a:p>
          <a:p>
            <a:pPr marL="766763" lvl="1" indent="-457200">
              <a:buFont typeface="+mj-lt"/>
              <a:buAutoNum type="arabicPeriod"/>
            </a:pPr>
            <a:r>
              <a:rPr lang="en-CA" sz="2000" dirty="0" err="1">
                <a:solidFill>
                  <a:schemeClr val="tx1">
                    <a:lumMod val="65000"/>
                    <a:lumOff val="35000"/>
                  </a:schemeClr>
                </a:solidFill>
              </a:rPr>
              <a:t>Wikidata</a:t>
            </a:r>
            <a:r>
              <a:rPr lang="en-CA" sz="2000" dirty="0">
                <a:solidFill>
                  <a:schemeClr val="tx1">
                    <a:lumMod val="65000"/>
                    <a:lumOff val="35000"/>
                  </a:schemeClr>
                </a:solidFill>
              </a:rPr>
              <a:t>: January 26</a:t>
            </a:r>
          </a:p>
          <a:p>
            <a:pPr marL="766763" lvl="1" indent="-457200">
              <a:buFont typeface="+mj-lt"/>
              <a:buAutoNum type="arabicPeriod"/>
            </a:pPr>
            <a:r>
              <a:rPr lang="en-CA" sz="2000" dirty="0">
                <a:solidFill>
                  <a:schemeClr val="tx1">
                    <a:lumMod val="65000"/>
                    <a:lumOff val="35000"/>
                  </a:schemeClr>
                </a:solidFill>
              </a:rPr>
              <a:t>Review/Practice: </a:t>
            </a:r>
          </a:p>
          <a:p>
            <a:pPr marL="309563" lvl="1" indent="0" defTabSz="803275">
              <a:buNone/>
            </a:pPr>
            <a:r>
              <a:rPr lang="en-CA" sz="2000" dirty="0">
                <a:solidFill>
                  <a:schemeClr val="tx1">
                    <a:lumMod val="65000"/>
                    <a:lumOff val="35000"/>
                  </a:schemeClr>
                </a:solidFill>
              </a:rPr>
              <a:t>	January 29 or February 9</a:t>
            </a:r>
          </a:p>
          <a:p>
            <a:endParaRPr lang="en-CA" sz="2400" dirty="0"/>
          </a:p>
        </p:txBody>
      </p:sp>
      <p:sp>
        <p:nvSpPr>
          <p:cNvPr id="4" name="Slide Number Placeholder 3">
            <a:extLst>
              <a:ext uri="{FF2B5EF4-FFF2-40B4-BE49-F238E27FC236}">
                <a16:creationId xmlns:a16="http://schemas.microsoft.com/office/drawing/2014/main" id="{8BC45990-637C-48AC-95AB-BD8F9C9092DC}"/>
              </a:ext>
            </a:extLst>
          </p:cNvPr>
          <p:cNvSpPr>
            <a:spLocks noGrp="1"/>
          </p:cNvSpPr>
          <p:nvPr>
            <p:ph type="sldNum" sz="quarter" idx="12"/>
          </p:nvPr>
        </p:nvSpPr>
        <p:spPr/>
        <p:txBody>
          <a:bodyPr/>
          <a:lstStyle/>
          <a:p>
            <a:fld id="{7822AFE4-5680-4571-A999-D998AD940D14}" type="slidenum">
              <a:rPr lang="en-CA" smtClean="0"/>
              <a:t>16</a:t>
            </a:fld>
            <a:endParaRPr lang="en-CA"/>
          </a:p>
        </p:txBody>
      </p:sp>
      <p:sp>
        <p:nvSpPr>
          <p:cNvPr id="6" name="TextBox 5">
            <a:extLst>
              <a:ext uri="{FF2B5EF4-FFF2-40B4-BE49-F238E27FC236}">
                <a16:creationId xmlns:a16="http://schemas.microsoft.com/office/drawing/2014/main" id="{5266A8E0-B5C3-4D6E-B053-94F9000DBD6F}"/>
              </a:ext>
            </a:extLst>
          </p:cNvPr>
          <p:cNvSpPr txBox="1"/>
          <p:nvPr/>
        </p:nvSpPr>
        <p:spPr>
          <a:xfrm>
            <a:off x="5383221" y="1556522"/>
            <a:ext cx="6626578" cy="1384995"/>
          </a:xfrm>
          <a:prstGeom prst="rect">
            <a:avLst/>
          </a:prstGeom>
          <a:noFill/>
        </p:spPr>
        <p:txBody>
          <a:bodyPr wrap="square" rtlCol="0">
            <a:spAutoFit/>
          </a:bodyPr>
          <a:lstStyle/>
          <a:p>
            <a:pPr marL="179388" indent="-179388">
              <a:buFont typeface="Wingdings" panose="05000000000000000000" pitchFamily="2" charset="2"/>
              <a:buChar char="§"/>
            </a:pPr>
            <a:r>
              <a:rPr lang="en-CA" sz="2400" b="1" dirty="0">
                <a:solidFill>
                  <a:schemeClr val="accent6"/>
                </a:solidFill>
              </a:rPr>
              <a:t>Digital Business / Revenue</a:t>
            </a:r>
          </a:p>
          <a:p>
            <a:pPr marL="738188" indent="-457200">
              <a:buFont typeface="+mj-lt"/>
              <a:buAutoNum type="arabicPeriod"/>
            </a:pPr>
            <a:r>
              <a:rPr lang="en-CA" sz="2000" b="1" dirty="0">
                <a:solidFill>
                  <a:schemeClr val="tx1">
                    <a:lumMod val="65000"/>
                    <a:lumOff val="35000"/>
                  </a:schemeClr>
                </a:solidFill>
              </a:rPr>
              <a:t>Digital Value Chain: February 16 or 19</a:t>
            </a:r>
          </a:p>
          <a:p>
            <a:pPr marL="738188" indent="-457200">
              <a:buFont typeface="+mj-lt"/>
              <a:buAutoNum type="arabicPeriod"/>
            </a:pPr>
            <a:r>
              <a:rPr lang="en-CA" sz="2000" b="1" dirty="0">
                <a:solidFill>
                  <a:schemeClr val="tx1">
                    <a:lumMod val="65000"/>
                    <a:lumOff val="35000"/>
                  </a:schemeClr>
                </a:solidFill>
              </a:rPr>
              <a:t>Hybrid Business Models: February 23</a:t>
            </a:r>
          </a:p>
          <a:p>
            <a:pPr marL="738188" indent="-457200">
              <a:buFont typeface="+mj-lt"/>
              <a:buAutoNum type="arabicPeriod"/>
            </a:pPr>
            <a:r>
              <a:rPr lang="en-CA" sz="2000" b="1" dirty="0">
                <a:solidFill>
                  <a:schemeClr val="tx2"/>
                </a:solidFill>
              </a:rPr>
              <a:t>Digital Business Tools / Revenue Streams: March 9</a:t>
            </a:r>
          </a:p>
        </p:txBody>
      </p:sp>
      <p:pic>
        <p:nvPicPr>
          <p:cNvPr id="8" name="Picture 7" descr="Company name&#10;&#10;Description automatically generated">
            <a:extLst>
              <a:ext uri="{FF2B5EF4-FFF2-40B4-BE49-F238E27FC236}">
                <a16:creationId xmlns:a16="http://schemas.microsoft.com/office/drawing/2014/main" id="{AA99EC24-16FE-4486-BE23-87CB19716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797" y="241017"/>
            <a:ext cx="2893934" cy="543709"/>
          </a:xfrm>
          <a:prstGeom prst="rect">
            <a:avLst/>
          </a:prstGeom>
        </p:spPr>
      </p:pic>
      <p:sp>
        <p:nvSpPr>
          <p:cNvPr id="7" name="TextBox 6">
            <a:extLst>
              <a:ext uri="{FF2B5EF4-FFF2-40B4-BE49-F238E27FC236}">
                <a16:creationId xmlns:a16="http://schemas.microsoft.com/office/drawing/2014/main" id="{E3F3E19E-B061-4062-BFC6-692D2F0B761D}"/>
              </a:ext>
            </a:extLst>
          </p:cNvPr>
          <p:cNvSpPr txBox="1"/>
          <p:nvPr/>
        </p:nvSpPr>
        <p:spPr>
          <a:xfrm>
            <a:off x="6604000" y="4442692"/>
            <a:ext cx="4097867" cy="1200329"/>
          </a:xfrm>
          <a:prstGeom prst="rect">
            <a:avLst/>
          </a:prstGeom>
          <a:noFill/>
        </p:spPr>
        <p:txBody>
          <a:bodyPr wrap="square" rtlCol="0">
            <a:spAutoFit/>
          </a:bodyPr>
          <a:lstStyle/>
          <a:p>
            <a:r>
              <a:rPr lang="en-CA" dirty="0"/>
              <a:t>Community of Practice working meetings</a:t>
            </a:r>
          </a:p>
          <a:p>
            <a:pPr marL="285750" indent="-285750">
              <a:buFontTx/>
              <a:buChar char="-"/>
            </a:pPr>
            <a:r>
              <a:rPr lang="en-CA" dirty="0"/>
              <a:t>Activate community of practice</a:t>
            </a:r>
          </a:p>
          <a:p>
            <a:pPr marL="285750" indent="-285750">
              <a:buFontTx/>
              <a:buChar char="-"/>
            </a:pPr>
            <a:r>
              <a:rPr lang="en-CA" dirty="0"/>
              <a:t>Consult on digital opportunities, March to May 2022</a:t>
            </a:r>
          </a:p>
        </p:txBody>
      </p:sp>
    </p:spTree>
    <p:extLst>
      <p:ext uri="{BB962C8B-B14F-4D97-AF65-F5344CB8AC3E}">
        <p14:creationId xmlns:p14="http://schemas.microsoft.com/office/powerpoint/2010/main" val="89118909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96681" y="4327557"/>
            <a:ext cx="4626321" cy="1620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2000" b="1" dirty="0"/>
          </a:p>
        </p:txBody>
      </p:sp>
      <p:sp>
        <p:nvSpPr>
          <p:cNvPr id="11" name="Title 10">
            <a:extLst>
              <a:ext uri="{FF2B5EF4-FFF2-40B4-BE49-F238E27FC236}">
                <a16:creationId xmlns:a16="http://schemas.microsoft.com/office/drawing/2014/main" id="{1CDBF55A-E162-45D1-8A40-EB578FC7B74C}"/>
              </a:ext>
            </a:extLst>
          </p:cNvPr>
          <p:cNvSpPr>
            <a:spLocks noGrp="1"/>
          </p:cNvSpPr>
          <p:nvPr>
            <p:ph type="title"/>
          </p:nvPr>
        </p:nvSpPr>
        <p:spPr>
          <a:xfrm>
            <a:off x="413360" y="365129"/>
            <a:ext cx="9764613" cy="940105"/>
          </a:xfrm>
        </p:spPr>
        <p:txBody>
          <a:bodyPr>
            <a:normAutofit/>
          </a:bodyPr>
          <a:lstStyle/>
          <a:p>
            <a:r>
              <a:rPr lang="en-CA" dirty="0"/>
              <a:t>LET’S STAY IN TOUCH</a:t>
            </a:r>
          </a:p>
        </p:txBody>
      </p:sp>
      <p:sp>
        <p:nvSpPr>
          <p:cNvPr id="12" name="Content Placeholder 11">
            <a:extLst>
              <a:ext uri="{FF2B5EF4-FFF2-40B4-BE49-F238E27FC236}">
                <a16:creationId xmlns:a16="http://schemas.microsoft.com/office/drawing/2014/main" id="{39D96F6F-5F89-4438-AB88-E3F123189DCE}"/>
              </a:ext>
            </a:extLst>
          </p:cNvPr>
          <p:cNvSpPr>
            <a:spLocks noGrp="1"/>
          </p:cNvSpPr>
          <p:nvPr>
            <p:ph sz="half" idx="1"/>
          </p:nvPr>
        </p:nvSpPr>
        <p:spPr>
          <a:xfrm>
            <a:off x="412750" y="2250469"/>
            <a:ext cx="5360988" cy="3926493"/>
          </a:xfrm>
        </p:spPr>
        <p:txBody>
          <a:bodyPr/>
          <a:lstStyle/>
          <a:p>
            <a:pPr marL="0" indent="0">
              <a:buNone/>
            </a:pPr>
            <a:r>
              <a:rPr lang="en-CA" sz="2400" dirty="0"/>
              <a:t>Inga Petri</a:t>
            </a:r>
          </a:p>
          <a:p>
            <a:pPr marL="0" indent="0">
              <a:buNone/>
            </a:pPr>
            <a:r>
              <a:rPr lang="en-CA" sz="2400" dirty="0"/>
              <a:t>Strategic Moves </a:t>
            </a:r>
          </a:p>
          <a:p>
            <a:pPr marL="0" indent="0">
              <a:buNone/>
            </a:pPr>
            <a:r>
              <a:rPr lang="en-CA" sz="2400" dirty="0"/>
              <a:t>Whitehorse, Yukon</a:t>
            </a:r>
          </a:p>
          <a:p>
            <a:pPr marL="0" indent="0">
              <a:buNone/>
            </a:pPr>
            <a:endParaRPr lang="en-CA" sz="2400" dirty="0"/>
          </a:p>
          <a:p>
            <a:pPr marL="0" indent="0">
              <a:buNone/>
            </a:pPr>
            <a:r>
              <a:rPr lang="en-CA" sz="2400" dirty="0"/>
              <a:t>www.strategicmoves.ca	 </a:t>
            </a:r>
          </a:p>
          <a:p>
            <a:pPr marL="0" indent="0">
              <a:buNone/>
            </a:pPr>
            <a:r>
              <a:rPr lang="en-CA" sz="2400" dirty="0"/>
              <a:t>ipetri@strategicmoves.ca	</a:t>
            </a:r>
          </a:p>
          <a:p>
            <a:pPr marL="0" indent="0">
              <a:buNone/>
            </a:pPr>
            <a:r>
              <a:rPr lang="en-CA" sz="2400" dirty="0"/>
              <a:t>613.558.8433 (mobile, Canada-wide)</a:t>
            </a:r>
          </a:p>
          <a:p>
            <a:pPr marL="0" indent="0">
              <a:buNone/>
            </a:pPr>
            <a:r>
              <a:rPr lang="en-CA" sz="2400" dirty="0"/>
              <a:t>@ipetri</a:t>
            </a:r>
          </a:p>
          <a:p>
            <a:endParaRPr lang="en-CA" dirty="0"/>
          </a:p>
        </p:txBody>
      </p:sp>
      <p:sp>
        <p:nvSpPr>
          <p:cNvPr id="3" name="Slide Number Placeholder 2"/>
          <p:cNvSpPr>
            <a:spLocks noGrp="1"/>
          </p:cNvSpPr>
          <p:nvPr>
            <p:ph type="sldNum" sz="quarter" idx="12"/>
          </p:nvPr>
        </p:nvSpPr>
        <p:spPr>
          <a:xfrm>
            <a:off x="9266599" y="6311904"/>
            <a:ext cx="2743200" cy="365125"/>
          </a:xfrm>
        </p:spPr>
        <p:txBody>
          <a:bodyPr/>
          <a:lstStyle/>
          <a:p>
            <a:fld id="{7822AFE4-5680-4571-A999-D998AD940D14}" type="slidenum">
              <a:rPr lang="en-CA" smtClean="0"/>
              <a:pPr/>
              <a:t>17</a:t>
            </a:fld>
            <a:endParaRPr lang="en-CA"/>
          </a:p>
        </p:txBody>
      </p:sp>
      <p:pic>
        <p:nvPicPr>
          <p:cNvPr id="18" name="Content Placeholder 17">
            <a:extLst>
              <a:ext uri="{FF2B5EF4-FFF2-40B4-BE49-F238E27FC236}">
                <a16:creationId xmlns:a16="http://schemas.microsoft.com/office/drawing/2014/main" id="{24AC2D96-AF21-4F39-A9A3-06783EB2D041}"/>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b="21061"/>
          <a:stretch/>
        </p:blipFill>
        <p:spPr>
          <a:xfrm>
            <a:off x="7291127" y="2250470"/>
            <a:ext cx="2772295" cy="313334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3831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0887" y="1523999"/>
            <a:ext cx="11255023" cy="4662311"/>
          </a:xfrm>
        </p:spPr>
        <p:txBody>
          <a:bodyPr anchor="ctr">
            <a:noAutofit/>
          </a:bodyPr>
          <a:lstStyle/>
          <a:p>
            <a:pPr marL="0" indent="0" algn="l" fontAlgn="base">
              <a:buNone/>
            </a:pPr>
            <a:r>
              <a:rPr lang="en-US" sz="1800" dirty="0">
                <a:effectLst/>
              </a:rPr>
              <a:t>We wish to </a:t>
            </a:r>
            <a:r>
              <a:rPr lang="en-US" sz="1800" dirty="0" err="1">
                <a:effectLst/>
              </a:rPr>
              <a:t>honour</a:t>
            </a:r>
            <a:r>
              <a:rPr lang="en-US" sz="1800" dirty="0">
                <a:effectLst/>
              </a:rPr>
              <a:t> the Anishinaabe, the Haudenosaunee Confederacy, the Wendat, and the Neutral Nation who are the traditional custodians of the land upon which we stand and the waters that flow through it. It is our privilege to share this land, which has been the site of imagination since the beginning of human experience.  </a:t>
            </a:r>
          </a:p>
          <a:p>
            <a:pPr marL="0" indent="0" algn="l" fontAlgn="base">
              <a:buNone/>
            </a:pPr>
            <a:r>
              <a:rPr lang="en-US" sz="1800" dirty="0">
                <a:effectLst/>
              </a:rPr>
              <a:t> </a:t>
            </a:r>
          </a:p>
          <a:p>
            <a:pPr marL="0" indent="0" algn="l" fontAlgn="base">
              <a:buNone/>
            </a:pPr>
            <a:r>
              <a:rPr lang="en-US" sz="1800" dirty="0">
                <a:effectLst/>
              </a:rPr>
              <a:t>Hermione Presents ~ </a:t>
            </a:r>
            <a:r>
              <a:rPr lang="en-US" sz="1800" dirty="0" err="1">
                <a:effectLst/>
              </a:rPr>
              <a:t>SpringWorks</a:t>
            </a:r>
            <a:r>
              <a:rPr lang="en-US" sz="1800" dirty="0">
                <a:effectLst/>
              </a:rPr>
              <a:t> is located on land governed by both the Dish With One Spoon Wampum Belt Covenant of 1701 and the Huron Tract Treaty of 1827. We are mindful of broken covenants and the need for us to respectfully listen, to learn from our mutual history and to strive continuously for reconciliation at all levels. </a:t>
            </a:r>
          </a:p>
          <a:p>
            <a:pPr marL="0" indent="0" algn="l" fontAlgn="base">
              <a:buNone/>
            </a:pPr>
            <a:r>
              <a:rPr lang="en-US" sz="1800" dirty="0">
                <a:effectLst/>
              </a:rPr>
              <a:t> </a:t>
            </a:r>
          </a:p>
          <a:p>
            <a:pPr marL="0" indent="0" algn="l" fontAlgn="base">
              <a:buNone/>
            </a:pPr>
            <a:r>
              <a:rPr lang="en-US" sz="1800" dirty="0">
                <a:effectLst/>
              </a:rPr>
              <a:t>The responsibility to nurture this land and protect the future falls to us all and in so doing, we actively </a:t>
            </a:r>
            <a:r>
              <a:rPr lang="en-US" sz="1800" dirty="0" err="1">
                <a:effectLst/>
              </a:rPr>
              <a:t>honour</a:t>
            </a:r>
            <a:r>
              <a:rPr lang="en-US" sz="1800" dirty="0">
                <a:effectLst/>
              </a:rPr>
              <a:t> the wisdom of those who came before us.</a:t>
            </a:r>
          </a:p>
          <a:p>
            <a:pPr marL="0" indent="0" algn="ctr">
              <a:lnSpc>
                <a:spcPct val="100000"/>
              </a:lnSpc>
              <a:spcBef>
                <a:spcPts val="0"/>
              </a:spcBef>
              <a:buNone/>
            </a:pPr>
            <a:endParaRPr lang="en-CA" sz="1800" dirty="0">
              <a:solidFill>
                <a:schemeClr val="accent6"/>
              </a:solidFill>
            </a:endParaRPr>
          </a:p>
          <a:p>
            <a:pPr marL="0" indent="0">
              <a:lnSpc>
                <a:spcPct val="100000"/>
              </a:lnSpc>
              <a:spcBef>
                <a:spcPts val="0"/>
              </a:spcBef>
              <a:buNone/>
            </a:pPr>
            <a:r>
              <a:rPr lang="en-CA" sz="1800" dirty="0">
                <a:solidFill>
                  <a:schemeClr val="accent6"/>
                </a:solidFill>
              </a:rPr>
              <a:t>Strategic Moves operates on the Traditional Territories of the  Ta’an </a:t>
            </a:r>
            <a:r>
              <a:rPr lang="en-CA" sz="1800" dirty="0" err="1">
                <a:solidFill>
                  <a:schemeClr val="accent6"/>
                </a:solidFill>
              </a:rPr>
              <a:t>Kwäch’än</a:t>
            </a:r>
            <a:r>
              <a:rPr lang="en-CA" sz="1800" dirty="0">
                <a:solidFill>
                  <a:schemeClr val="accent6"/>
                </a:solidFill>
              </a:rPr>
              <a:t> Council and Kwanlin Dün First Nation, self-governing nations that negotiated modern treaties (2002; 2005) under the Umbrella Final Agreement between the 14 Yukon First Nations and the Governments of Canada and Yukon.</a:t>
            </a:r>
          </a:p>
          <a:p>
            <a:pPr marL="0" indent="0" algn="ctr">
              <a:lnSpc>
                <a:spcPct val="100000"/>
              </a:lnSpc>
              <a:spcBef>
                <a:spcPts val="0"/>
              </a:spcBef>
              <a:buNone/>
            </a:pPr>
            <a:endParaRPr lang="en-CA" sz="1800" dirty="0">
              <a:solidFill>
                <a:schemeClr val="tx1"/>
              </a:solidFill>
            </a:endParaRPr>
          </a:p>
        </p:txBody>
      </p:sp>
      <p:sp>
        <p:nvSpPr>
          <p:cNvPr id="4" name="Slide Number Placeholder 3"/>
          <p:cNvSpPr>
            <a:spLocks noGrp="1"/>
          </p:cNvSpPr>
          <p:nvPr>
            <p:ph type="sldNum" sz="quarter" idx="12"/>
          </p:nvPr>
        </p:nvSpPr>
        <p:spPr/>
        <p:txBody>
          <a:bodyPr/>
          <a:lstStyle/>
          <a:p>
            <a:fld id="{2D4968CD-B254-421D-95FF-8AE414667F1B}" type="slidenum">
              <a:rPr lang="en-CA" smtClean="0"/>
              <a:pPr/>
              <a:t>2</a:t>
            </a:fld>
            <a:endParaRPr lang="en-CA"/>
          </a:p>
        </p:txBody>
      </p:sp>
      <p:sp>
        <p:nvSpPr>
          <p:cNvPr id="5" name="Title 1">
            <a:extLst>
              <a:ext uri="{FF2B5EF4-FFF2-40B4-BE49-F238E27FC236}">
                <a16:creationId xmlns:a16="http://schemas.microsoft.com/office/drawing/2014/main" id="{BAA10A13-BF16-4A7B-915D-ABAEE2096C05}"/>
              </a:ext>
            </a:extLst>
          </p:cNvPr>
          <p:cNvSpPr>
            <a:spLocks noGrp="1"/>
          </p:cNvSpPr>
          <p:nvPr>
            <p:ph type="title"/>
          </p:nvPr>
        </p:nvSpPr>
        <p:spPr>
          <a:xfrm>
            <a:off x="413360" y="365129"/>
            <a:ext cx="9764613" cy="940105"/>
          </a:xfrm>
        </p:spPr>
        <p:txBody>
          <a:bodyPr/>
          <a:lstStyle/>
          <a:p>
            <a:r>
              <a:rPr lang="en-US" dirty="0"/>
              <a:t>A</a:t>
            </a:r>
            <a:r>
              <a:rPr lang="en-CA" dirty="0" err="1"/>
              <a:t>cknowledgement</a:t>
            </a:r>
            <a:endParaRPr lang="en-CA" dirty="0"/>
          </a:p>
        </p:txBody>
      </p:sp>
    </p:spTree>
    <p:extLst>
      <p:ext uri="{BB962C8B-B14F-4D97-AF65-F5344CB8AC3E}">
        <p14:creationId xmlns:p14="http://schemas.microsoft.com/office/powerpoint/2010/main" val="375858078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822AFE4-5680-4571-A999-D998AD940D14}" type="slidenum">
              <a:rPr lang="en-CA" smtClean="0"/>
              <a:t>3</a:t>
            </a:fld>
            <a:endParaRPr lang="en-CA" dirty="0"/>
          </a:p>
        </p:txBody>
      </p:sp>
      <p:sp>
        <p:nvSpPr>
          <p:cNvPr id="15" name="Rectangle 14">
            <a:extLst>
              <a:ext uri="{FF2B5EF4-FFF2-40B4-BE49-F238E27FC236}">
                <a16:creationId xmlns:a16="http://schemas.microsoft.com/office/drawing/2014/main" id="{06907E97-B087-4612-93DA-F57C8A2E125E}"/>
              </a:ext>
            </a:extLst>
          </p:cNvPr>
          <p:cNvSpPr/>
          <p:nvPr/>
        </p:nvSpPr>
        <p:spPr>
          <a:xfrm>
            <a:off x="12000" y="1458434"/>
            <a:ext cx="12168000" cy="47345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3" name="Content Placeholder 12">
            <a:extLst>
              <a:ext uri="{FF2B5EF4-FFF2-40B4-BE49-F238E27FC236}">
                <a16:creationId xmlns:a16="http://schemas.microsoft.com/office/drawing/2014/main" id="{61593C6F-A8AE-4176-9070-FF9622DA6CE7}"/>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t="3906" b="24733"/>
          <a:stretch/>
        </p:blipFill>
        <p:spPr>
          <a:xfrm>
            <a:off x="602753" y="1204333"/>
            <a:ext cx="6096000" cy="3992136"/>
          </a:xfrm>
        </p:spPr>
      </p:pic>
      <p:pic>
        <p:nvPicPr>
          <p:cNvPr id="14" name="Content Placeholder 13">
            <a:extLst>
              <a:ext uri="{FF2B5EF4-FFF2-40B4-BE49-F238E27FC236}">
                <a16:creationId xmlns:a16="http://schemas.microsoft.com/office/drawing/2014/main" id="{38212F05-69B3-4DD3-82A8-3A4DA47AEBBC}"/>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289505" y="3081692"/>
            <a:ext cx="4514568" cy="960871"/>
          </a:xfrm>
          <a:prstGeom prst="rect">
            <a:avLst/>
          </a:prstGeom>
        </p:spPr>
      </p:pic>
    </p:spTree>
    <p:extLst>
      <p:ext uri="{BB962C8B-B14F-4D97-AF65-F5344CB8AC3E}">
        <p14:creationId xmlns:p14="http://schemas.microsoft.com/office/powerpoint/2010/main" val="312109735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CEA59-8C76-41D0-8D59-E52D6B0F5090}"/>
              </a:ext>
            </a:extLst>
          </p:cNvPr>
          <p:cNvSpPr>
            <a:spLocks noGrp="1"/>
          </p:cNvSpPr>
          <p:nvPr>
            <p:ph type="title"/>
          </p:nvPr>
        </p:nvSpPr>
        <p:spPr/>
        <p:txBody>
          <a:bodyPr/>
          <a:lstStyle/>
          <a:p>
            <a:r>
              <a:rPr lang="en-CA" dirty="0"/>
              <a:t>P.A.D.E Workshop Series (2021 – 2022)</a:t>
            </a:r>
          </a:p>
        </p:txBody>
      </p:sp>
      <p:sp>
        <p:nvSpPr>
          <p:cNvPr id="3" name="Content Placeholder 2">
            <a:extLst>
              <a:ext uri="{FF2B5EF4-FFF2-40B4-BE49-F238E27FC236}">
                <a16:creationId xmlns:a16="http://schemas.microsoft.com/office/drawing/2014/main" id="{49FA8063-6A08-4579-9849-5C93318CB39A}"/>
              </a:ext>
            </a:extLst>
          </p:cNvPr>
          <p:cNvSpPr>
            <a:spLocks noGrp="1"/>
          </p:cNvSpPr>
          <p:nvPr>
            <p:ph sz="half" idx="1"/>
          </p:nvPr>
        </p:nvSpPr>
        <p:spPr>
          <a:xfrm>
            <a:off x="413359" y="1457739"/>
            <a:ext cx="5361140" cy="3308119"/>
          </a:xfrm>
        </p:spPr>
        <p:txBody>
          <a:bodyPr/>
          <a:lstStyle/>
          <a:p>
            <a:r>
              <a:rPr lang="en-CA" dirty="0">
                <a:solidFill>
                  <a:schemeClr val="accent6"/>
                </a:solidFill>
              </a:rPr>
              <a:t>Fundamentals</a:t>
            </a:r>
          </a:p>
          <a:p>
            <a:pPr marL="623888" lvl="1" indent="-314325">
              <a:buFont typeface="+mj-lt"/>
              <a:buAutoNum type="arabicPeriod"/>
            </a:pPr>
            <a:r>
              <a:rPr lang="en-CA" dirty="0">
                <a:solidFill>
                  <a:schemeClr val="tx2"/>
                </a:solidFill>
              </a:rPr>
              <a:t>Assessment: October 18 or 23</a:t>
            </a:r>
          </a:p>
          <a:p>
            <a:pPr marL="623888" lvl="1" indent="-314325">
              <a:buFont typeface="+mj-lt"/>
              <a:buAutoNum type="arabicPeriod"/>
            </a:pPr>
            <a:r>
              <a:rPr lang="en-CA" dirty="0">
                <a:solidFill>
                  <a:schemeClr val="tx2"/>
                </a:solidFill>
              </a:rPr>
              <a:t>Website content: October 25</a:t>
            </a:r>
          </a:p>
          <a:p>
            <a:pPr marL="623888" lvl="1" indent="-314325">
              <a:buFont typeface="+mj-lt"/>
              <a:buAutoNum type="arabicPeriod"/>
            </a:pPr>
            <a:r>
              <a:rPr lang="en-CA" dirty="0">
                <a:solidFill>
                  <a:schemeClr val="tx2"/>
                </a:solidFill>
              </a:rPr>
              <a:t>Social media content: November 1</a:t>
            </a:r>
          </a:p>
          <a:p>
            <a:pPr marL="623888" lvl="1" indent="-314325">
              <a:buFont typeface="+mj-lt"/>
              <a:buAutoNum type="arabicPeriod"/>
            </a:pPr>
            <a:r>
              <a:rPr lang="en-CA" dirty="0">
                <a:solidFill>
                  <a:schemeClr val="tx2"/>
                </a:solidFill>
              </a:rPr>
              <a:t>Mastering Google: November 29</a:t>
            </a:r>
          </a:p>
          <a:p>
            <a:pPr marL="623888" lvl="1" indent="-314325">
              <a:buFont typeface="+mj-lt"/>
              <a:buAutoNum type="arabicPeriod"/>
            </a:pPr>
            <a:r>
              <a:rPr lang="en-CA" dirty="0">
                <a:solidFill>
                  <a:schemeClr val="tx2"/>
                </a:solidFill>
              </a:rPr>
              <a:t>Review/Practice: December 4</a:t>
            </a:r>
          </a:p>
        </p:txBody>
      </p:sp>
      <p:sp>
        <p:nvSpPr>
          <p:cNvPr id="5" name="Content Placeholder 4">
            <a:extLst>
              <a:ext uri="{FF2B5EF4-FFF2-40B4-BE49-F238E27FC236}">
                <a16:creationId xmlns:a16="http://schemas.microsoft.com/office/drawing/2014/main" id="{10350C4A-9C98-4432-BAE8-753DA0F5F68F}"/>
              </a:ext>
            </a:extLst>
          </p:cNvPr>
          <p:cNvSpPr>
            <a:spLocks noGrp="1"/>
          </p:cNvSpPr>
          <p:nvPr>
            <p:ph sz="half" idx="2"/>
          </p:nvPr>
        </p:nvSpPr>
        <p:spPr>
          <a:xfrm>
            <a:off x="5999970" y="1457739"/>
            <a:ext cx="5554721" cy="3571461"/>
          </a:xfrm>
        </p:spPr>
        <p:txBody>
          <a:bodyPr/>
          <a:lstStyle/>
          <a:p>
            <a:r>
              <a:rPr lang="en-CA" dirty="0">
                <a:solidFill>
                  <a:schemeClr val="accent6"/>
                </a:solidFill>
              </a:rPr>
              <a:t>Beyond Fundamentals</a:t>
            </a:r>
          </a:p>
          <a:p>
            <a:pPr marL="766763" lvl="1" indent="-457200">
              <a:buFont typeface="+mj-lt"/>
              <a:buAutoNum type="arabicPeriod"/>
            </a:pPr>
            <a:r>
              <a:rPr lang="en-CA" dirty="0">
                <a:solidFill>
                  <a:schemeClr val="tx1">
                    <a:lumMod val="65000"/>
                    <a:lumOff val="35000"/>
                  </a:schemeClr>
                </a:solidFill>
              </a:rPr>
              <a:t>Assess Advanced SEO: January 12</a:t>
            </a:r>
          </a:p>
          <a:p>
            <a:pPr marL="766763" lvl="1" indent="-457200">
              <a:buFont typeface="+mj-lt"/>
              <a:buAutoNum type="arabicPeriod"/>
            </a:pPr>
            <a:r>
              <a:rPr lang="en-CA" dirty="0">
                <a:solidFill>
                  <a:schemeClr val="tx1">
                    <a:lumMod val="65000"/>
                    <a:lumOff val="35000"/>
                  </a:schemeClr>
                </a:solidFill>
              </a:rPr>
              <a:t>Machine-readable content: January 15 or 19</a:t>
            </a:r>
          </a:p>
          <a:p>
            <a:pPr marL="766763" lvl="1" indent="-457200">
              <a:buFont typeface="+mj-lt"/>
              <a:buAutoNum type="arabicPeriod"/>
            </a:pPr>
            <a:r>
              <a:rPr lang="en-CA" dirty="0" err="1">
                <a:solidFill>
                  <a:schemeClr val="tx1">
                    <a:lumMod val="65000"/>
                    <a:lumOff val="35000"/>
                  </a:schemeClr>
                </a:solidFill>
              </a:rPr>
              <a:t>Wikidata</a:t>
            </a:r>
            <a:r>
              <a:rPr lang="en-CA" dirty="0">
                <a:solidFill>
                  <a:schemeClr val="tx1">
                    <a:lumMod val="65000"/>
                    <a:lumOff val="35000"/>
                  </a:schemeClr>
                </a:solidFill>
              </a:rPr>
              <a:t>: January 26</a:t>
            </a:r>
          </a:p>
          <a:p>
            <a:pPr marL="766763" lvl="1" indent="-457200">
              <a:buFont typeface="+mj-lt"/>
              <a:buAutoNum type="arabicPeriod"/>
            </a:pPr>
            <a:r>
              <a:rPr lang="en-CA" dirty="0">
                <a:solidFill>
                  <a:schemeClr val="tx1">
                    <a:lumMod val="65000"/>
                    <a:lumOff val="35000"/>
                  </a:schemeClr>
                </a:solidFill>
              </a:rPr>
              <a:t>Review/Practice: </a:t>
            </a:r>
          </a:p>
          <a:p>
            <a:pPr marL="309563" lvl="1" indent="0" defTabSz="803275">
              <a:buNone/>
            </a:pPr>
            <a:r>
              <a:rPr lang="en-CA" dirty="0">
                <a:solidFill>
                  <a:schemeClr val="tx1">
                    <a:lumMod val="65000"/>
                    <a:lumOff val="35000"/>
                  </a:schemeClr>
                </a:solidFill>
              </a:rPr>
              <a:t>	January 29 or February 9</a:t>
            </a:r>
          </a:p>
          <a:p>
            <a:endParaRPr lang="en-CA" dirty="0"/>
          </a:p>
        </p:txBody>
      </p:sp>
      <p:sp>
        <p:nvSpPr>
          <p:cNvPr id="4" name="Slide Number Placeholder 3">
            <a:extLst>
              <a:ext uri="{FF2B5EF4-FFF2-40B4-BE49-F238E27FC236}">
                <a16:creationId xmlns:a16="http://schemas.microsoft.com/office/drawing/2014/main" id="{8BC45990-637C-48AC-95AB-BD8F9C9092DC}"/>
              </a:ext>
            </a:extLst>
          </p:cNvPr>
          <p:cNvSpPr>
            <a:spLocks noGrp="1"/>
          </p:cNvSpPr>
          <p:nvPr>
            <p:ph type="sldNum" sz="quarter" idx="12"/>
          </p:nvPr>
        </p:nvSpPr>
        <p:spPr/>
        <p:txBody>
          <a:bodyPr/>
          <a:lstStyle/>
          <a:p>
            <a:fld id="{7822AFE4-5680-4571-A999-D998AD940D14}" type="slidenum">
              <a:rPr lang="en-CA" smtClean="0"/>
              <a:t>4</a:t>
            </a:fld>
            <a:endParaRPr lang="en-CA"/>
          </a:p>
        </p:txBody>
      </p:sp>
      <p:sp>
        <p:nvSpPr>
          <p:cNvPr id="6" name="TextBox 5">
            <a:extLst>
              <a:ext uri="{FF2B5EF4-FFF2-40B4-BE49-F238E27FC236}">
                <a16:creationId xmlns:a16="http://schemas.microsoft.com/office/drawing/2014/main" id="{5266A8E0-B5C3-4D6E-B053-94F9000DBD6F}"/>
              </a:ext>
            </a:extLst>
          </p:cNvPr>
          <p:cNvSpPr txBox="1"/>
          <p:nvPr/>
        </p:nvSpPr>
        <p:spPr>
          <a:xfrm>
            <a:off x="413359" y="4417346"/>
            <a:ext cx="10744459" cy="1631216"/>
          </a:xfrm>
          <a:prstGeom prst="rect">
            <a:avLst/>
          </a:prstGeom>
          <a:noFill/>
        </p:spPr>
        <p:txBody>
          <a:bodyPr wrap="square" rtlCol="0">
            <a:spAutoFit/>
          </a:bodyPr>
          <a:lstStyle/>
          <a:p>
            <a:pPr marL="179388" indent="-179388" algn="ctr">
              <a:buFont typeface="Wingdings" panose="05000000000000000000" pitchFamily="2" charset="2"/>
              <a:buChar char="§"/>
            </a:pPr>
            <a:r>
              <a:rPr lang="en-CA" sz="2800" b="1" dirty="0">
                <a:solidFill>
                  <a:schemeClr val="accent6"/>
                </a:solidFill>
              </a:rPr>
              <a:t>Digital Business / Revenue</a:t>
            </a:r>
          </a:p>
          <a:p>
            <a:pPr marL="738188" indent="-457200" algn="ctr">
              <a:buFont typeface="+mj-lt"/>
              <a:buAutoNum type="arabicPeriod"/>
            </a:pPr>
            <a:r>
              <a:rPr lang="en-CA" sz="2400" b="1" dirty="0">
                <a:solidFill>
                  <a:schemeClr val="tx1">
                    <a:lumMod val="65000"/>
                    <a:lumOff val="35000"/>
                  </a:schemeClr>
                </a:solidFill>
              </a:rPr>
              <a:t>Digital Value Chain: February 16 or 19</a:t>
            </a:r>
          </a:p>
          <a:p>
            <a:pPr marL="738188" indent="-457200" algn="ctr">
              <a:buFont typeface="+mj-lt"/>
              <a:buAutoNum type="arabicPeriod"/>
            </a:pPr>
            <a:r>
              <a:rPr lang="en-CA" sz="2400" b="1" dirty="0">
                <a:solidFill>
                  <a:schemeClr val="tx1">
                    <a:lumMod val="65000"/>
                    <a:lumOff val="35000"/>
                  </a:schemeClr>
                </a:solidFill>
              </a:rPr>
              <a:t>Hybrid Business Models: February 23</a:t>
            </a:r>
          </a:p>
          <a:p>
            <a:pPr marL="738188" indent="-457200" algn="ctr">
              <a:buFont typeface="+mj-lt"/>
              <a:buAutoNum type="arabicPeriod"/>
            </a:pPr>
            <a:r>
              <a:rPr lang="en-CA" sz="2400" b="1" dirty="0">
                <a:solidFill>
                  <a:schemeClr val="accent6"/>
                </a:solidFill>
              </a:rPr>
              <a:t>Digital Business Tools / Revenue Streams: March 9</a:t>
            </a:r>
          </a:p>
        </p:txBody>
      </p:sp>
      <p:pic>
        <p:nvPicPr>
          <p:cNvPr id="8" name="Picture 7" descr="Company name&#10;&#10;Description automatically generated">
            <a:extLst>
              <a:ext uri="{FF2B5EF4-FFF2-40B4-BE49-F238E27FC236}">
                <a16:creationId xmlns:a16="http://schemas.microsoft.com/office/drawing/2014/main" id="{AA99EC24-16FE-4486-BE23-87CB19716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797" y="241017"/>
            <a:ext cx="2893934" cy="543709"/>
          </a:xfrm>
          <a:prstGeom prst="rect">
            <a:avLst/>
          </a:prstGeom>
        </p:spPr>
      </p:pic>
    </p:spTree>
    <p:extLst>
      <p:ext uri="{BB962C8B-B14F-4D97-AF65-F5344CB8AC3E}">
        <p14:creationId xmlns:p14="http://schemas.microsoft.com/office/powerpoint/2010/main" val="341354551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Digital Disruption </a:t>
            </a:r>
            <a:r>
              <a:rPr lang="en-CA" dirty="0">
                <a:sym typeface="Wingdings" panose="05000000000000000000" pitchFamily="2" charset="2"/>
              </a:rPr>
              <a:t> </a:t>
            </a:r>
            <a:r>
              <a:rPr lang="en-CA" dirty="0"/>
              <a:t>Big Questions</a:t>
            </a:r>
          </a:p>
        </p:txBody>
      </p:sp>
      <p:sp>
        <p:nvSpPr>
          <p:cNvPr id="3" name="Slide Number Placeholder 2"/>
          <p:cNvSpPr>
            <a:spLocks noGrp="1"/>
          </p:cNvSpPr>
          <p:nvPr>
            <p:ph type="sldNum" sz="quarter" idx="10"/>
          </p:nvPr>
        </p:nvSpPr>
        <p:spPr/>
        <p:txBody>
          <a:bodyPr/>
          <a:lstStyle/>
          <a:p>
            <a:fld id="{7822AFE4-5680-4571-A999-D998AD940D14}" type="slidenum">
              <a:rPr lang="en-CA" smtClean="0"/>
              <a:t>5</a:t>
            </a:fld>
            <a:endParaRPr lang="en-CA"/>
          </a:p>
        </p:txBody>
      </p:sp>
      <p:sp>
        <p:nvSpPr>
          <p:cNvPr id="4" name="Content Placeholder 3"/>
          <p:cNvSpPr>
            <a:spLocks noGrp="1"/>
          </p:cNvSpPr>
          <p:nvPr>
            <p:ph idx="1"/>
          </p:nvPr>
        </p:nvSpPr>
        <p:spPr/>
        <p:txBody>
          <a:bodyPr>
            <a:normAutofit/>
          </a:bodyPr>
          <a:lstStyle/>
          <a:p>
            <a:pPr marL="0" indent="0" algn="ctr">
              <a:spcBef>
                <a:spcPct val="0"/>
              </a:spcBef>
              <a:buNone/>
            </a:pPr>
            <a:endParaRPr lang="en-CA" altLang="en-US" sz="3200" dirty="0"/>
          </a:p>
          <a:p>
            <a:pPr marL="0" indent="0" algn="ctr">
              <a:spcBef>
                <a:spcPct val="0"/>
              </a:spcBef>
              <a:buNone/>
            </a:pPr>
            <a:r>
              <a:rPr lang="en-CA" altLang="en-US" sz="3200" dirty="0">
                <a:solidFill>
                  <a:srgbClr val="7030A0"/>
                </a:solidFill>
              </a:rPr>
              <a:t>What should a Canadian digital </a:t>
            </a:r>
          </a:p>
          <a:p>
            <a:pPr marL="0" indent="0" algn="ctr">
              <a:spcBef>
                <a:spcPct val="0"/>
              </a:spcBef>
              <a:buNone/>
            </a:pPr>
            <a:r>
              <a:rPr lang="en-CA" altLang="en-US" sz="3200" dirty="0">
                <a:solidFill>
                  <a:srgbClr val="7030A0"/>
                </a:solidFill>
              </a:rPr>
              <a:t>performing arts eco-system look like?</a:t>
            </a:r>
          </a:p>
          <a:p>
            <a:pPr marL="0" indent="0" algn="ctr">
              <a:spcBef>
                <a:spcPct val="0"/>
              </a:spcBef>
              <a:buNone/>
            </a:pPr>
            <a:endParaRPr lang="en-CA" altLang="en-US" sz="3200" dirty="0"/>
          </a:p>
          <a:p>
            <a:pPr marL="0" indent="0" algn="ctr">
              <a:spcBef>
                <a:spcPct val="0"/>
              </a:spcBef>
              <a:buNone/>
            </a:pPr>
            <a:r>
              <a:rPr lang="en-CA" altLang="en-US" sz="3200" dirty="0">
                <a:solidFill>
                  <a:schemeClr val="tx2"/>
                </a:solidFill>
              </a:rPr>
              <a:t>How is revenue generated and shared </a:t>
            </a:r>
          </a:p>
          <a:p>
            <a:pPr marL="0" indent="0" algn="ctr">
              <a:spcBef>
                <a:spcPct val="0"/>
              </a:spcBef>
              <a:buNone/>
            </a:pPr>
            <a:r>
              <a:rPr lang="en-CA" altLang="en-US" sz="3200" dirty="0">
                <a:solidFill>
                  <a:schemeClr val="tx2"/>
                </a:solidFill>
              </a:rPr>
              <a:t>in the digital world? </a:t>
            </a:r>
            <a:endParaRPr lang="en-CA" sz="3200" dirty="0"/>
          </a:p>
        </p:txBody>
      </p:sp>
    </p:spTree>
    <p:extLst>
      <p:ext uri="{BB962C8B-B14F-4D97-AF65-F5344CB8AC3E}">
        <p14:creationId xmlns:p14="http://schemas.microsoft.com/office/powerpoint/2010/main" val="46508791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DF4EABDB-C2B4-47F0-A4EE-3ECBDFB7D17F}"/>
              </a:ext>
            </a:extLst>
          </p:cNvPr>
          <p:cNvSpPr/>
          <p:nvPr/>
        </p:nvSpPr>
        <p:spPr>
          <a:xfrm>
            <a:off x="880289" y="3527789"/>
            <a:ext cx="4888089" cy="21702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2800" dirty="0">
                <a:latin typeface="Barlow ExtraBold" panose="00000900000000000000" pitchFamily="2" charset="0"/>
              </a:rPr>
              <a:t>Business-to-Business Collaboration</a:t>
            </a:r>
          </a:p>
          <a:p>
            <a:pPr algn="ctr"/>
            <a:r>
              <a:rPr lang="en-CA" sz="2400" dirty="0">
                <a:latin typeface="Bahnschrift SemiBold" panose="020B0502040204020203" pitchFamily="34" charset="0"/>
              </a:rPr>
              <a:t>Enabling Business Transactions and Relationships</a:t>
            </a:r>
          </a:p>
        </p:txBody>
      </p:sp>
      <p:sp>
        <p:nvSpPr>
          <p:cNvPr id="10" name="Rectangle: Rounded Corners 9">
            <a:extLst>
              <a:ext uri="{FF2B5EF4-FFF2-40B4-BE49-F238E27FC236}">
                <a16:creationId xmlns:a16="http://schemas.microsoft.com/office/drawing/2014/main" id="{5A03B38C-55C5-4E84-9708-072072B258D7}"/>
              </a:ext>
            </a:extLst>
          </p:cNvPr>
          <p:cNvSpPr/>
          <p:nvPr/>
        </p:nvSpPr>
        <p:spPr>
          <a:xfrm>
            <a:off x="6095999" y="3575761"/>
            <a:ext cx="4888089" cy="212231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2800" dirty="0">
                <a:latin typeface="Barlow ExtraBold" panose="00000900000000000000" pitchFamily="2" charset="0"/>
              </a:rPr>
              <a:t>Business-to-Consumer</a:t>
            </a:r>
          </a:p>
          <a:p>
            <a:pPr algn="ctr"/>
            <a:r>
              <a:rPr lang="en-CA" sz="2400" dirty="0">
                <a:latin typeface="Bahnschrift SemiBold" panose="020B0502040204020203" pitchFamily="34" charset="0"/>
              </a:rPr>
              <a:t>Enabling Revenue Models for Digital Presentation and Dissemination</a:t>
            </a:r>
          </a:p>
        </p:txBody>
      </p:sp>
      <p:sp>
        <p:nvSpPr>
          <p:cNvPr id="6" name="Rectangle: Rounded Corners 5">
            <a:extLst>
              <a:ext uri="{FF2B5EF4-FFF2-40B4-BE49-F238E27FC236}">
                <a16:creationId xmlns:a16="http://schemas.microsoft.com/office/drawing/2014/main" id="{9009D434-0818-4F5A-A174-F2FCCAADC3CC}"/>
              </a:ext>
            </a:extLst>
          </p:cNvPr>
          <p:cNvSpPr/>
          <p:nvPr/>
        </p:nvSpPr>
        <p:spPr>
          <a:xfrm>
            <a:off x="880289" y="1571967"/>
            <a:ext cx="4888089" cy="175824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2800" dirty="0">
                <a:latin typeface="Barlow ExtraBold" panose="00000900000000000000" pitchFamily="2" charset="0"/>
              </a:rPr>
              <a:t>Data Strategy Initiatives</a:t>
            </a:r>
          </a:p>
          <a:p>
            <a:pPr algn="ctr"/>
            <a:endParaRPr lang="en-CA" sz="1400" dirty="0">
              <a:latin typeface="Bahnschrift SemiBold" panose="020B0502040204020203" pitchFamily="34" charset="0"/>
            </a:endParaRPr>
          </a:p>
          <a:p>
            <a:pPr algn="ctr"/>
            <a:r>
              <a:rPr lang="en-CA" sz="2400" dirty="0">
                <a:latin typeface="Bahnschrift SemiBold" panose="020B0502040204020203" pitchFamily="34" charset="0"/>
              </a:rPr>
              <a:t>Digital Data Standards</a:t>
            </a:r>
          </a:p>
        </p:txBody>
      </p:sp>
      <p:sp>
        <p:nvSpPr>
          <p:cNvPr id="7" name="Rectangle: Rounded Corners 6">
            <a:extLst>
              <a:ext uri="{FF2B5EF4-FFF2-40B4-BE49-F238E27FC236}">
                <a16:creationId xmlns:a16="http://schemas.microsoft.com/office/drawing/2014/main" id="{16D28930-7C8E-4348-B0A9-7CC638DE0D45}"/>
              </a:ext>
            </a:extLst>
          </p:cNvPr>
          <p:cNvSpPr/>
          <p:nvPr/>
        </p:nvSpPr>
        <p:spPr>
          <a:xfrm>
            <a:off x="6016734" y="1571967"/>
            <a:ext cx="4967354" cy="175824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CA" sz="2800" dirty="0">
                <a:latin typeface="Barlow ExtraBold" panose="00000900000000000000" pitchFamily="2" charset="0"/>
              </a:rPr>
              <a:t>Arts Services</a:t>
            </a:r>
          </a:p>
          <a:p>
            <a:pPr algn="ctr"/>
            <a:r>
              <a:rPr lang="en-CA" sz="2400" dirty="0">
                <a:latin typeface="Bahnschrift SemiBold" panose="020B0502040204020203" pitchFamily="34" charset="0"/>
              </a:rPr>
              <a:t>Know-how (literacy and intelligence)</a:t>
            </a:r>
          </a:p>
          <a:p>
            <a:pPr algn="ctr"/>
            <a:r>
              <a:rPr lang="en-CA" sz="2400" dirty="0">
                <a:latin typeface="Bahnschrift SemiBold" panose="020B0502040204020203" pitchFamily="34" charset="0"/>
              </a:rPr>
              <a:t>Equity, diversity and inclusion</a:t>
            </a:r>
          </a:p>
        </p:txBody>
      </p:sp>
    </p:spTree>
    <p:extLst>
      <p:ext uri="{BB962C8B-B14F-4D97-AF65-F5344CB8AC3E}">
        <p14:creationId xmlns:p14="http://schemas.microsoft.com/office/powerpoint/2010/main" val="3678320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6FA82-3B4B-4DDF-8761-4E6EE84D489B}"/>
              </a:ext>
            </a:extLst>
          </p:cNvPr>
          <p:cNvSpPr>
            <a:spLocks noGrp="1"/>
          </p:cNvSpPr>
          <p:nvPr>
            <p:ph type="title"/>
          </p:nvPr>
        </p:nvSpPr>
        <p:spPr/>
        <p:txBody>
          <a:bodyPr>
            <a:normAutofit fontScale="90000"/>
          </a:bodyPr>
          <a:lstStyle/>
          <a:p>
            <a:r>
              <a:rPr lang="en-CA" dirty="0"/>
              <a:t>Digital Know-How and information, workshop libraries</a:t>
            </a:r>
          </a:p>
        </p:txBody>
      </p:sp>
      <p:pic>
        <p:nvPicPr>
          <p:cNvPr id="6" name="Content Placeholder 5" descr="Text&#10;&#10;Description automatically generated">
            <a:hlinkClick r:id="rId2"/>
            <a:extLst>
              <a:ext uri="{FF2B5EF4-FFF2-40B4-BE49-F238E27FC236}">
                <a16:creationId xmlns:a16="http://schemas.microsoft.com/office/drawing/2014/main" id="{7901CF3B-F36E-47F6-98D9-CD3581BD616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3361" y="1826800"/>
            <a:ext cx="2552578" cy="1786805"/>
          </a:xfrm>
        </p:spPr>
      </p:pic>
      <p:sp>
        <p:nvSpPr>
          <p:cNvPr id="4" name="Slide Number Placeholder 3">
            <a:extLst>
              <a:ext uri="{FF2B5EF4-FFF2-40B4-BE49-F238E27FC236}">
                <a16:creationId xmlns:a16="http://schemas.microsoft.com/office/drawing/2014/main" id="{79C607D1-4A3E-4D0D-8086-384D4F1EC522}"/>
              </a:ext>
            </a:extLst>
          </p:cNvPr>
          <p:cNvSpPr>
            <a:spLocks noGrp="1"/>
          </p:cNvSpPr>
          <p:nvPr>
            <p:ph type="sldNum" sz="quarter" idx="12"/>
          </p:nvPr>
        </p:nvSpPr>
        <p:spPr/>
        <p:txBody>
          <a:bodyPr/>
          <a:lstStyle/>
          <a:p>
            <a:fld id="{7822AFE4-5680-4571-A999-D998AD940D14}" type="slidenum">
              <a:rPr lang="en-CA" smtClean="0"/>
              <a:t>7</a:t>
            </a:fld>
            <a:endParaRPr lang="en-CA"/>
          </a:p>
        </p:txBody>
      </p:sp>
      <p:sp>
        <p:nvSpPr>
          <p:cNvPr id="10" name="TextBox 9">
            <a:extLst>
              <a:ext uri="{FF2B5EF4-FFF2-40B4-BE49-F238E27FC236}">
                <a16:creationId xmlns:a16="http://schemas.microsoft.com/office/drawing/2014/main" id="{1A4A4E54-A378-4F48-9123-F40AB10A009A}"/>
              </a:ext>
            </a:extLst>
          </p:cNvPr>
          <p:cNvSpPr txBox="1"/>
          <p:nvPr/>
        </p:nvSpPr>
        <p:spPr>
          <a:xfrm>
            <a:off x="3953729" y="1720840"/>
            <a:ext cx="8056069" cy="2585323"/>
          </a:xfrm>
          <a:prstGeom prst="rect">
            <a:avLst/>
          </a:prstGeom>
          <a:noFill/>
        </p:spPr>
        <p:txBody>
          <a:bodyPr wrap="square">
            <a:spAutoFit/>
          </a:bodyPr>
          <a:lstStyle/>
          <a:p>
            <a:r>
              <a:rPr lang="en-CA" dirty="0">
                <a:solidFill>
                  <a:srgbClr val="F59E00"/>
                </a:solidFill>
                <a:hlinkClick r:id="rId2">
                  <a:extLst>
                    <a:ext uri="{A12FA001-AC4F-418D-AE19-62706E023703}">
                      <ahyp:hlinkClr xmlns:ahyp="http://schemas.microsoft.com/office/drawing/2018/hyperlinkcolor" val="tx"/>
                    </a:ext>
                  </a:extLst>
                </a:hlinkClick>
              </a:rPr>
              <a:t>https://digitalartsnation.ca/digital-playbook</a:t>
            </a:r>
            <a:r>
              <a:rPr lang="en-CA" dirty="0">
                <a:hlinkClick r:id="rId2">
                  <a:extLst>
                    <a:ext uri="{A12FA001-AC4F-418D-AE19-62706E023703}">
                      <ahyp:hlinkClr xmlns:ahyp="http://schemas.microsoft.com/office/drawing/2018/hyperlinkcolor" val="tx"/>
                    </a:ext>
                  </a:extLst>
                </a:hlinkClick>
              </a:rPr>
              <a:t>/</a:t>
            </a:r>
            <a:endParaRPr lang="en-CA" dirty="0"/>
          </a:p>
          <a:p>
            <a:r>
              <a:rPr lang="en-US" b="0" i="0" dirty="0">
                <a:effectLst/>
              </a:rPr>
              <a:t>This initiative brings practical digital know-how to participants across Canada, through custom workshops, online how-to tutorials and information-sharing. You will learn how to assess your actual digital footprint and how to use digital tools and methods to best effect, including semantic web / structured data, linked data.</a:t>
            </a:r>
            <a:br>
              <a:rPr lang="en-US" dirty="0"/>
            </a:br>
            <a:r>
              <a:rPr lang="en-US" b="0" i="0" dirty="0">
                <a:effectLst/>
              </a:rPr>
              <a:t>Geared toward managing directors, programmers, marketers, box office staff and webmasters alike, the workshops help participants 'speak digital' with confidence and join in sector-wide conversations about leading digital tools, emerging digital innovations, and new digital business models.</a:t>
            </a:r>
            <a:endParaRPr lang="en-CA" dirty="0"/>
          </a:p>
        </p:txBody>
      </p:sp>
      <p:pic>
        <p:nvPicPr>
          <p:cNvPr id="12" name="Picture 11">
            <a:hlinkClick r:id="rId4"/>
            <a:extLst>
              <a:ext uri="{FF2B5EF4-FFF2-40B4-BE49-F238E27FC236}">
                <a16:creationId xmlns:a16="http://schemas.microsoft.com/office/drawing/2014/main" id="{F90B9D25-541B-425A-A445-D87E58320C09}"/>
              </a:ext>
            </a:extLst>
          </p:cNvPr>
          <p:cNvPicPr>
            <a:picLocks noChangeAspect="1"/>
          </p:cNvPicPr>
          <p:nvPr/>
        </p:nvPicPr>
        <p:blipFill>
          <a:blip r:embed="rId5"/>
          <a:stretch>
            <a:fillRect/>
          </a:stretch>
        </p:blipFill>
        <p:spPr>
          <a:xfrm>
            <a:off x="413361" y="4606269"/>
            <a:ext cx="6854948" cy="620697"/>
          </a:xfrm>
          <a:prstGeom prst="rect">
            <a:avLst/>
          </a:prstGeom>
        </p:spPr>
      </p:pic>
      <p:sp>
        <p:nvSpPr>
          <p:cNvPr id="14" name="TextBox 13">
            <a:extLst>
              <a:ext uri="{FF2B5EF4-FFF2-40B4-BE49-F238E27FC236}">
                <a16:creationId xmlns:a16="http://schemas.microsoft.com/office/drawing/2014/main" id="{AE90A464-5975-4430-8A04-14FB83060314}"/>
              </a:ext>
            </a:extLst>
          </p:cNvPr>
          <p:cNvSpPr txBox="1"/>
          <p:nvPr/>
        </p:nvSpPr>
        <p:spPr>
          <a:xfrm>
            <a:off x="413361" y="5296300"/>
            <a:ext cx="6854948" cy="923330"/>
          </a:xfrm>
          <a:prstGeom prst="rect">
            <a:avLst/>
          </a:prstGeom>
          <a:noFill/>
        </p:spPr>
        <p:txBody>
          <a:bodyPr wrap="square">
            <a:spAutoFit/>
          </a:bodyPr>
          <a:lstStyle/>
          <a:p>
            <a:r>
              <a:rPr lang="en-US" dirty="0"/>
              <a:t>I</a:t>
            </a:r>
            <a:r>
              <a:rPr lang="en-US" b="0" i="0" dirty="0">
                <a:effectLst/>
              </a:rPr>
              <a:t>ncrease access to digital tools, resources and skills for puppeteers, multidisciplinary artists and arts organizations.</a:t>
            </a:r>
          </a:p>
          <a:p>
            <a:r>
              <a:rPr lang="en-CA" dirty="0">
                <a:hlinkClick r:id="rId4"/>
              </a:rPr>
              <a:t>https://www.springworksfestival.ca/pade</a:t>
            </a:r>
            <a:r>
              <a:rPr lang="en-US" dirty="0"/>
              <a:t> </a:t>
            </a:r>
            <a:endParaRPr lang="en-CA" dirty="0"/>
          </a:p>
        </p:txBody>
      </p:sp>
      <p:sp>
        <p:nvSpPr>
          <p:cNvPr id="16" name="TextBox 15">
            <a:extLst>
              <a:ext uri="{FF2B5EF4-FFF2-40B4-BE49-F238E27FC236}">
                <a16:creationId xmlns:a16="http://schemas.microsoft.com/office/drawing/2014/main" id="{D12356B9-9962-494E-906A-C60929833E59}"/>
              </a:ext>
            </a:extLst>
          </p:cNvPr>
          <p:cNvSpPr txBox="1"/>
          <p:nvPr/>
        </p:nvSpPr>
        <p:spPr>
          <a:xfrm>
            <a:off x="9141070" y="4425810"/>
            <a:ext cx="3050930" cy="1754326"/>
          </a:xfrm>
          <a:prstGeom prst="rect">
            <a:avLst/>
          </a:prstGeom>
          <a:noFill/>
        </p:spPr>
        <p:txBody>
          <a:bodyPr wrap="square">
            <a:spAutoFit/>
          </a:bodyPr>
          <a:lstStyle/>
          <a:p>
            <a:r>
              <a:rPr lang="en-CA" dirty="0">
                <a:hlinkClick r:id="rId6"/>
              </a:rPr>
              <a:t>https://www.digarts.ca</a:t>
            </a:r>
            <a:endParaRPr lang="en-CA" dirty="0"/>
          </a:p>
          <a:p>
            <a:r>
              <a:rPr lang="en-US" b="0" i="0" dirty="0">
                <a:solidFill>
                  <a:srgbClr val="303030"/>
                </a:solidFill>
                <a:effectLst/>
              </a:rPr>
              <a:t>Here are some digital resources prepared by our team as an output of the </a:t>
            </a:r>
            <a:r>
              <a:rPr lang="en-US" b="0" i="0" u="none" strike="noStrike" dirty="0">
                <a:solidFill>
                  <a:srgbClr val="E81589"/>
                </a:solidFill>
                <a:effectLst/>
                <a:hlinkClick r:id="rId7"/>
              </a:rPr>
              <a:t>IT assessment and optimization</a:t>
            </a:r>
            <a:r>
              <a:rPr lang="en-US" b="0" i="0" dirty="0">
                <a:solidFill>
                  <a:srgbClr val="303030"/>
                </a:solidFill>
                <a:effectLst/>
              </a:rPr>
              <a:t> process.</a:t>
            </a:r>
            <a:r>
              <a:rPr lang="en-CA" dirty="0"/>
              <a:t> </a:t>
            </a:r>
          </a:p>
        </p:txBody>
      </p:sp>
      <p:pic>
        <p:nvPicPr>
          <p:cNvPr id="1026" name="Picture 2">
            <a:extLst>
              <a:ext uri="{FF2B5EF4-FFF2-40B4-BE49-F238E27FC236}">
                <a16:creationId xmlns:a16="http://schemas.microsoft.com/office/drawing/2014/main" id="{D98BF153-D39C-4829-8B5A-9DCE43C2BF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8808" y="4475848"/>
            <a:ext cx="1603130" cy="1580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17377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05652-8147-466D-8CDC-66A2BC839373}"/>
              </a:ext>
            </a:extLst>
          </p:cNvPr>
          <p:cNvSpPr>
            <a:spLocks noGrp="1"/>
          </p:cNvSpPr>
          <p:nvPr>
            <p:ph type="title"/>
          </p:nvPr>
        </p:nvSpPr>
        <p:spPr/>
        <p:txBody>
          <a:bodyPr>
            <a:normAutofit/>
          </a:bodyPr>
          <a:lstStyle/>
          <a:p>
            <a:r>
              <a:rPr lang="en-CA" dirty="0"/>
              <a:t>Several emerging data strategy enablers </a:t>
            </a:r>
          </a:p>
        </p:txBody>
      </p:sp>
      <p:sp>
        <p:nvSpPr>
          <p:cNvPr id="3" name="Slide Number Placeholder 2">
            <a:extLst>
              <a:ext uri="{FF2B5EF4-FFF2-40B4-BE49-F238E27FC236}">
                <a16:creationId xmlns:a16="http://schemas.microsoft.com/office/drawing/2014/main" id="{C2B19948-1991-44F8-8AC9-EF8BAAAA1020}"/>
              </a:ext>
            </a:extLst>
          </p:cNvPr>
          <p:cNvSpPr>
            <a:spLocks noGrp="1"/>
          </p:cNvSpPr>
          <p:nvPr>
            <p:ph type="sldNum" sz="quarter" idx="12"/>
          </p:nvPr>
        </p:nvSpPr>
        <p:spPr/>
        <p:txBody>
          <a:bodyPr/>
          <a:lstStyle/>
          <a:p>
            <a:fld id="{7822AFE4-5680-4571-A999-D998AD940D14}" type="slidenum">
              <a:rPr lang="en-CA" smtClean="0"/>
              <a:t>8</a:t>
            </a:fld>
            <a:endParaRPr lang="en-CA"/>
          </a:p>
        </p:txBody>
      </p:sp>
      <p:sp>
        <p:nvSpPr>
          <p:cNvPr id="21" name="TextBox 20">
            <a:extLst>
              <a:ext uri="{FF2B5EF4-FFF2-40B4-BE49-F238E27FC236}">
                <a16:creationId xmlns:a16="http://schemas.microsoft.com/office/drawing/2014/main" id="{5F23764B-DB55-4A31-BD80-41CBC1B2BE85}"/>
              </a:ext>
            </a:extLst>
          </p:cNvPr>
          <p:cNvSpPr txBox="1"/>
          <p:nvPr/>
        </p:nvSpPr>
        <p:spPr>
          <a:xfrm>
            <a:off x="413361" y="1673825"/>
            <a:ext cx="3871362" cy="3477875"/>
          </a:xfrm>
          <a:prstGeom prst="rect">
            <a:avLst/>
          </a:prstGeom>
          <a:solidFill>
            <a:schemeClr val="accent2"/>
          </a:solidFill>
        </p:spPr>
        <p:txBody>
          <a:bodyPr wrap="square" rtlCol="0">
            <a:spAutoFit/>
          </a:bodyPr>
          <a:lstStyle/>
          <a:p>
            <a:r>
              <a:rPr lang="en-CA" sz="4000" b="1" dirty="0"/>
              <a:t>The BIG Players</a:t>
            </a:r>
          </a:p>
          <a:p>
            <a:endParaRPr lang="en-CA" sz="3600" dirty="0"/>
          </a:p>
          <a:p>
            <a:pPr marL="571500" indent="-571500">
              <a:buFont typeface="Arial" panose="020B0604020202020204" pitchFamily="34" charset="0"/>
              <a:buChar char="•"/>
            </a:pPr>
            <a:r>
              <a:rPr lang="en-CA" sz="3600" dirty="0"/>
              <a:t>Google</a:t>
            </a:r>
          </a:p>
          <a:p>
            <a:pPr marL="571500" indent="-571500">
              <a:buFont typeface="Arial" panose="020B0604020202020204" pitchFamily="34" charset="0"/>
              <a:buChar char="•"/>
            </a:pPr>
            <a:r>
              <a:rPr lang="en-CA" sz="3600" dirty="0"/>
              <a:t>Schema.org</a:t>
            </a:r>
          </a:p>
          <a:p>
            <a:pPr marL="571500" indent="-571500">
              <a:buFont typeface="Arial" panose="020B0604020202020204" pitchFamily="34" charset="0"/>
              <a:buChar char="•"/>
            </a:pPr>
            <a:r>
              <a:rPr lang="en-CA" sz="3600" dirty="0"/>
              <a:t>W3C</a:t>
            </a:r>
          </a:p>
          <a:p>
            <a:pPr marL="571500" indent="-571500">
              <a:buFont typeface="Arial" panose="020B0604020202020204" pitchFamily="34" charset="0"/>
              <a:buChar char="•"/>
            </a:pPr>
            <a:r>
              <a:rPr lang="en-CA" sz="3600" dirty="0"/>
              <a:t>Wikimedia</a:t>
            </a:r>
          </a:p>
        </p:txBody>
      </p:sp>
      <p:sp>
        <p:nvSpPr>
          <p:cNvPr id="26" name="Content Placeholder 3">
            <a:extLst>
              <a:ext uri="{FF2B5EF4-FFF2-40B4-BE49-F238E27FC236}">
                <a16:creationId xmlns:a16="http://schemas.microsoft.com/office/drawing/2014/main" id="{B775F9B7-6466-42E8-A42F-DF1AF66609C5}"/>
              </a:ext>
            </a:extLst>
          </p:cNvPr>
          <p:cNvSpPr>
            <a:spLocks noGrp="1"/>
          </p:cNvSpPr>
          <p:nvPr>
            <p:ph sz="half" idx="1"/>
          </p:nvPr>
        </p:nvSpPr>
        <p:spPr>
          <a:xfrm>
            <a:off x="4992744" y="1592680"/>
            <a:ext cx="5361140" cy="4719224"/>
          </a:xfrm>
        </p:spPr>
        <p:txBody>
          <a:bodyPr>
            <a:normAutofit/>
          </a:bodyPr>
          <a:lstStyle/>
          <a:p>
            <a:pPr marL="0" indent="0">
              <a:buNone/>
            </a:pPr>
            <a:r>
              <a:rPr lang="en-CA" sz="3600" dirty="0">
                <a:solidFill>
                  <a:srgbClr val="FF0000"/>
                </a:solidFill>
              </a:rPr>
              <a:t>Canadian Data Initiatives</a:t>
            </a:r>
          </a:p>
          <a:p>
            <a:endParaRPr lang="en-CA" sz="3600" dirty="0">
              <a:solidFill>
                <a:srgbClr val="FF0000"/>
              </a:solidFill>
            </a:endParaRPr>
          </a:p>
        </p:txBody>
      </p:sp>
      <p:grpSp>
        <p:nvGrpSpPr>
          <p:cNvPr id="27" name="Group 26">
            <a:extLst>
              <a:ext uri="{FF2B5EF4-FFF2-40B4-BE49-F238E27FC236}">
                <a16:creationId xmlns:a16="http://schemas.microsoft.com/office/drawing/2014/main" id="{01311B7E-30E6-4691-8391-38C93795C1C7}"/>
              </a:ext>
            </a:extLst>
          </p:cNvPr>
          <p:cNvGrpSpPr/>
          <p:nvPr/>
        </p:nvGrpSpPr>
        <p:grpSpPr>
          <a:xfrm>
            <a:off x="8740982" y="2216893"/>
            <a:ext cx="3225803" cy="1789184"/>
            <a:chOff x="6616771" y="3754024"/>
            <a:chExt cx="4051327" cy="2192634"/>
          </a:xfrm>
        </p:grpSpPr>
        <p:pic>
          <p:nvPicPr>
            <p:cNvPr id="28" name="Picture 27">
              <a:extLst>
                <a:ext uri="{FF2B5EF4-FFF2-40B4-BE49-F238E27FC236}">
                  <a16:creationId xmlns:a16="http://schemas.microsoft.com/office/drawing/2014/main" id="{B2AFAF3E-64FF-4653-AB20-D264E433B9A3}"/>
                </a:ext>
              </a:extLst>
            </p:cNvPr>
            <p:cNvPicPr preferRelativeResize="0">
              <a:picLocks/>
            </p:cNvPicPr>
            <p:nvPr/>
          </p:nvPicPr>
          <p:blipFill rotWithShape="1">
            <a:blip r:embed="rId2"/>
            <a:srcRect l="64853" t="-134" b="88769"/>
            <a:stretch/>
          </p:blipFill>
          <p:spPr>
            <a:xfrm>
              <a:off x="6616771" y="3754024"/>
              <a:ext cx="4051327" cy="2192634"/>
            </a:xfrm>
            <a:prstGeom prst="rect">
              <a:avLst/>
            </a:prstGeom>
          </p:spPr>
        </p:pic>
        <p:pic>
          <p:nvPicPr>
            <p:cNvPr id="29" name="Picture 28">
              <a:hlinkClick r:id="rId3"/>
              <a:extLst>
                <a:ext uri="{FF2B5EF4-FFF2-40B4-BE49-F238E27FC236}">
                  <a16:creationId xmlns:a16="http://schemas.microsoft.com/office/drawing/2014/main" id="{F14DF2FE-E9BB-4BDD-86E3-D225735FA56B}"/>
                </a:ext>
              </a:extLst>
            </p:cNvPr>
            <p:cNvPicPr>
              <a:picLocks noChangeAspect="1"/>
            </p:cNvPicPr>
            <p:nvPr/>
          </p:nvPicPr>
          <p:blipFill rotWithShape="1">
            <a:blip r:embed="rId2"/>
            <a:srcRect t="21633"/>
            <a:stretch/>
          </p:blipFill>
          <p:spPr>
            <a:xfrm>
              <a:off x="6616772" y="3772535"/>
              <a:ext cx="2060956" cy="2148822"/>
            </a:xfrm>
            <a:prstGeom prst="rect">
              <a:avLst/>
            </a:prstGeom>
          </p:spPr>
        </p:pic>
        <p:pic>
          <p:nvPicPr>
            <p:cNvPr id="30" name="Picture 29">
              <a:hlinkClick r:id="rId3"/>
              <a:extLst>
                <a:ext uri="{FF2B5EF4-FFF2-40B4-BE49-F238E27FC236}">
                  <a16:creationId xmlns:a16="http://schemas.microsoft.com/office/drawing/2014/main" id="{9D3ECDEB-B2C2-4316-BC45-1051DDE257BD}"/>
                </a:ext>
              </a:extLst>
            </p:cNvPr>
            <p:cNvPicPr>
              <a:picLocks noChangeAspect="1"/>
            </p:cNvPicPr>
            <p:nvPr/>
          </p:nvPicPr>
          <p:blipFill rotWithShape="1">
            <a:blip r:embed="rId2"/>
            <a:srcRect b="79050"/>
            <a:stretch/>
          </p:blipFill>
          <p:spPr>
            <a:xfrm>
              <a:off x="7890871" y="4454892"/>
              <a:ext cx="2764282" cy="770490"/>
            </a:xfrm>
            <a:prstGeom prst="rect">
              <a:avLst/>
            </a:prstGeom>
          </p:spPr>
        </p:pic>
      </p:grpSp>
      <p:pic>
        <p:nvPicPr>
          <p:cNvPr id="31" name="Picture 30">
            <a:hlinkClick r:id="rId4"/>
            <a:extLst>
              <a:ext uri="{FF2B5EF4-FFF2-40B4-BE49-F238E27FC236}">
                <a16:creationId xmlns:a16="http://schemas.microsoft.com/office/drawing/2014/main" id="{52183789-910B-4E94-9724-8D6D4C9798F6}"/>
              </a:ext>
            </a:extLst>
          </p:cNvPr>
          <p:cNvPicPr>
            <a:picLocks noChangeAspect="1"/>
          </p:cNvPicPr>
          <p:nvPr/>
        </p:nvPicPr>
        <p:blipFill>
          <a:blip r:embed="rId5"/>
          <a:stretch>
            <a:fillRect/>
          </a:stretch>
        </p:blipFill>
        <p:spPr>
          <a:xfrm>
            <a:off x="5171476" y="2553633"/>
            <a:ext cx="3215495" cy="1091680"/>
          </a:xfrm>
          <a:prstGeom prst="rect">
            <a:avLst/>
          </a:prstGeom>
        </p:spPr>
      </p:pic>
      <p:sp>
        <p:nvSpPr>
          <p:cNvPr id="32" name="TextBox 31">
            <a:extLst>
              <a:ext uri="{FF2B5EF4-FFF2-40B4-BE49-F238E27FC236}">
                <a16:creationId xmlns:a16="http://schemas.microsoft.com/office/drawing/2014/main" id="{03E04A25-A7B0-425E-9A95-FD7CCBAA986B}"/>
              </a:ext>
            </a:extLst>
          </p:cNvPr>
          <p:cNvSpPr txBox="1"/>
          <p:nvPr/>
        </p:nvSpPr>
        <p:spPr>
          <a:xfrm>
            <a:off x="5171476" y="4000537"/>
            <a:ext cx="6929601" cy="2031325"/>
          </a:xfrm>
          <a:prstGeom prst="rect">
            <a:avLst/>
          </a:prstGeom>
          <a:noFill/>
        </p:spPr>
        <p:txBody>
          <a:bodyPr wrap="square">
            <a:spAutoFit/>
          </a:bodyPr>
          <a:lstStyle/>
          <a:p>
            <a:pPr fontAlgn="base"/>
            <a:r>
              <a:rPr lang="en-US" b="0" i="0" dirty="0">
                <a:effectLst/>
              </a:rPr>
              <a:t>Knowledge Graph for the Arts: Digital access, agency and transformation</a:t>
            </a:r>
          </a:p>
          <a:p>
            <a:r>
              <a:rPr lang="en-US" b="0" i="0" dirty="0">
                <a:effectLst/>
              </a:rPr>
              <a:t>ArtsData.ca is </a:t>
            </a:r>
            <a:r>
              <a:rPr lang="en-US" b="0" i="0" dirty="0" err="1">
                <a:effectLst/>
              </a:rPr>
              <a:t>centred</a:t>
            </a:r>
            <a:r>
              <a:rPr lang="en-US" b="0" i="0" dirty="0">
                <a:effectLst/>
              </a:rPr>
              <a:t> on making the process simple for arts organizations and artists to generate, maintain, link, structure and share machine-readable metadata about their events and activities. In an AI-powered world, linked structured data is critical for discoverability.</a:t>
            </a:r>
            <a:endParaRPr lang="en-CA" dirty="0"/>
          </a:p>
        </p:txBody>
      </p:sp>
    </p:spTree>
    <p:extLst>
      <p:ext uri="{BB962C8B-B14F-4D97-AF65-F5344CB8AC3E}">
        <p14:creationId xmlns:p14="http://schemas.microsoft.com/office/powerpoint/2010/main" val="19281503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1+#ppt_w/2"/>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05652-8147-466D-8CDC-66A2BC839373}"/>
              </a:ext>
            </a:extLst>
          </p:cNvPr>
          <p:cNvSpPr>
            <a:spLocks noGrp="1"/>
          </p:cNvSpPr>
          <p:nvPr>
            <p:ph type="title"/>
          </p:nvPr>
        </p:nvSpPr>
        <p:spPr/>
        <p:txBody>
          <a:bodyPr>
            <a:normAutofit/>
          </a:bodyPr>
          <a:lstStyle/>
          <a:p>
            <a:r>
              <a:rPr lang="en-CA" dirty="0"/>
              <a:t>Several emerging data strategy enablers </a:t>
            </a:r>
          </a:p>
        </p:txBody>
      </p:sp>
      <p:sp>
        <p:nvSpPr>
          <p:cNvPr id="4" name="Content Placeholder 3">
            <a:extLst>
              <a:ext uri="{FF2B5EF4-FFF2-40B4-BE49-F238E27FC236}">
                <a16:creationId xmlns:a16="http://schemas.microsoft.com/office/drawing/2014/main" id="{50AF2174-4871-409D-827C-304F181765B5}"/>
              </a:ext>
            </a:extLst>
          </p:cNvPr>
          <p:cNvSpPr>
            <a:spLocks noGrp="1"/>
          </p:cNvSpPr>
          <p:nvPr>
            <p:ph sz="half" idx="1"/>
          </p:nvPr>
        </p:nvSpPr>
        <p:spPr>
          <a:xfrm>
            <a:off x="386878" y="1485416"/>
            <a:ext cx="5361140" cy="4719224"/>
          </a:xfrm>
        </p:spPr>
        <p:txBody>
          <a:bodyPr/>
          <a:lstStyle/>
          <a:p>
            <a:pPr marL="0" indent="0">
              <a:buNone/>
            </a:pPr>
            <a:r>
              <a:rPr lang="en-CA" sz="2800" dirty="0">
                <a:solidFill>
                  <a:srgbClr val="FF0000"/>
                </a:solidFill>
              </a:rPr>
              <a:t>Canadian Data Initiatives</a:t>
            </a:r>
          </a:p>
          <a:p>
            <a:endParaRPr lang="en-CA" dirty="0">
              <a:solidFill>
                <a:srgbClr val="FF0000"/>
              </a:solidFill>
            </a:endParaRPr>
          </a:p>
        </p:txBody>
      </p:sp>
      <p:sp>
        <p:nvSpPr>
          <p:cNvPr id="3" name="Slide Number Placeholder 2">
            <a:extLst>
              <a:ext uri="{FF2B5EF4-FFF2-40B4-BE49-F238E27FC236}">
                <a16:creationId xmlns:a16="http://schemas.microsoft.com/office/drawing/2014/main" id="{C2B19948-1991-44F8-8AC9-EF8BAAAA1020}"/>
              </a:ext>
            </a:extLst>
          </p:cNvPr>
          <p:cNvSpPr>
            <a:spLocks noGrp="1"/>
          </p:cNvSpPr>
          <p:nvPr>
            <p:ph type="sldNum" sz="quarter" idx="12"/>
          </p:nvPr>
        </p:nvSpPr>
        <p:spPr/>
        <p:txBody>
          <a:bodyPr/>
          <a:lstStyle/>
          <a:p>
            <a:fld id="{7822AFE4-5680-4571-A999-D998AD940D14}" type="slidenum">
              <a:rPr lang="en-CA" smtClean="0"/>
              <a:t>9</a:t>
            </a:fld>
            <a:endParaRPr lang="en-CA"/>
          </a:p>
        </p:txBody>
      </p:sp>
      <p:pic>
        <p:nvPicPr>
          <p:cNvPr id="13" name="Picture 12">
            <a:hlinkClick r:id="rId2"/>
            <a:extLst>
              <a:ext uri="{FF2B5EF4-FFF2-40B4-BE49-F238E27FC236}">
                <a16:creationId xmlns:a16="http://schemas.microsoft.com/office/drawing/2014/main" id="{65C5B9F8-78DD-41AC-A682-1A216CF5A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735" y="2449663"/>
            <a:ext cx="2857143" cy="1790476"/>
          </a:xfrm>
          <a:prstGeom prst="rect">
            <a:avLst/>
          </a:prstGeom>
        </p:spPr>
      </p:pic>
      <p:sp>
        <p:nvSpPr>
          <p:cNvPr id="23" name="TextBox 22">
            <a:extLst>
              <a:ext uri="{FF2B5EF4-FFF2-40B4-BE49-F238E27FC236}">
                <a16:creationId xmlns:a16="http://schemas.microsoft.com/office/drawing/2014/main" id="{F061C414-1FF8-4924-A71B-0552A3D4B111}"/>
              </a:ext>
            </a:extLst>
          </p:cNvPr>
          <p:cNvSpPr txBox="1"/>
          <p:nvPr/>
        </p:nvSpPr>
        <p:spPr>
          <a:xfrm>
            <a:off x="6636909" y="2254845"/>
            <a:ext cx="5011023" cy="3539430"/>
          </a:xfrm>
          <a:prstGeom prst="rect">
            <a:avLst/>
          </a:prstGeom>
          <a:noFill/>
        </p:spPr>
        <p:txBody>
          <a:bodyPr wrap="square">
            <a:spAutoFit/>
          </a:bodyPr>
          <a:lstStyle/>
          <a:p>
            <a:r>
              <a:rPr lang="en-CA" sz="3200" i="0" dirty="0">
                <a:solidFill>
                  <a:srgbClr val="3C4858"/>
                </a:solidFill>
                <a:effectLst/>
                <a:latin typeface="+mj-lt"/>
              </a:rPr>
              <a:t>Performing Arts Genome</a:t>
            </a:r>
          </a:p>
          <a:p>
            <a:endParaRPr lang="en-US" sz="1600" b="0" i="0" dirty="0">
              <a:solidFill>
                <a:srgbClr val="3C4858"/>
              </a:solidFill>
              <a:effectLst/>
            </a:endParaRPr>
          </a:p>
          <a:p>
            <a:r>
              <a:rPr lang="en-US" sz="1600" b="0" i="0" dirty="0">
                <a:solidFill>
                  <a:srgbClr val="3C4858"/>
                </a:solidFill>
                <a:effectLst/>
              </a:rPr>
              <a:t>The Performing Arts Genome Project is tackling two main challenges: a) modeling the individual dimensions, or “genes,” that dictate our preferences for live arts, such as genres, mood, tone, form, content and features, and b) measuring the collection of genes, the “genome,” for companies, artists, venues and works of live performance using a combination of machine learning and manual curation. This work has a number of applications, including matching algorithms, recommender systems and discovery tools that help people find work that fits their taste profile and needs.</a:t>
            </a:r>
            <a:endParaRPr lang="en-CA" sz="1600" dirty="0"/>
          </a:p>
        </p:txBody>
      </p:sp>
      <p:sp>
        <p:nvSpPr>
          <p:cNvPr id="17" name="TextBox 16">
            <a:extLst>
              <a:ext uri="{FF2B5EF4-FFF2-40B4-BE49-F238E27FC236}">
                <a16:creationId xmlns:a16="http://schemas.microsoft.com/office/drawing/2014/main" id="{33F9A049-E37D-4CEE-A9D1-226ED1FC9010}"/>
              </a:ext>
            </a:extLst>
          </p:cNvPr>
          <p:cNvSpPr txBox="1"/>
          <p:nvPr/>
        </p:nvSpPr>
        <p:spPr>
          <a:xfrm>
            <a:off x="665735" y="4147671"/>
            <a:ext cx="4803425" cy="1754326"/>
          </a:xfrm>
          <a:prstGeom prst="rect">
            <a:avLst/>
          </a:prstGeom>
          <a:noFill/>
        </p:spPr>
        <p:txBody>
          <a:bodyPr wrap="square">
            <a:spAutoFit/>
          </a:bodyPr>
          <a:lstStyle/>
          <a:p>
            <a:pPr fontAlgn="base"/>
            <a:r>
              <a:rPr lang="en-US" i="0" dirty="0">
                <a:effectLst/>
              </a:rPr>
              <a:t>LDFI seeks to enhance the discoverability of the performing arts. Our goal is to help the sector leverage the potential of linked data technologies and to foster collaboration along the performing arts value chain. There are five areas of focus.</a:t>
            </a:r>
          </a:p>
        </p:txBody>
      </p:sp>
    </p:spTree>
    <p:extLst>
      <p:ext uri="{BB962C8B-B14F-4D97-AF65-F5344CB8AC3E}">
        <p14:creationId xmlns:p14="http://schemas.microsoft.com/office/powerpoint/2010/main" val="2024378772"/>
      </p:ext>
    </p:extLst>
  </p:cSld>
  <p:clrMapOvr>
    <a:masterClrMapping/>
  </p:clrMapOvr>
  <p:transition>
    <p:fade/>
  </p:transition>
</p:sld>
</file>

<file path=ppt/theme/theme1.xml><?xml version="1.0" encoding="utf-8"?>
<a:theme xmlns:a="http://schemas.openxmlformats.org/drawingml/2006/main" name="MBT_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ustom 1">
      <a:majorFont>
        <a:latin typeface="Bahnschrift SemiBold"/>
        <a:ea typeface=""/>
        <a:cs typeface=""/>
      </a:majorFont>
      <a:minorFont>
        <a:latin typeface="Corbel"/>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BT_Template" id="{C85D3E76-2F5C-415D-9CCC-14472F4D8187}" vid="{06612D6B-7657-47F7-BD84-CDB17EBA50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MBT_Template</Template>
  <TotalTime>4455</TotalTime>
  <Words>1444</Words>
  <Application>Microsoft Office PowerPoint</Application>
  <PresentationFormat>Widescreen</PresentationFormat>
  <Paragraphs>158</Paragraphs>
  <Slides>17</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Aharoni</vt:lpstr>
      <vt:lpstr>Arial</vt:lpstr>
      <vt:lpstr>Bahnschrift</vt:lpstr>
      <vt:lpstr>Bahnschrift SemiBold</vt:lpstr>
      <vt:lpstr>Barlow ExtraBold</vt:lpstr>
      <vt:lpstr>Bauhaus 93</vt:lpstr>
      <vt:lpstr>Calibri</vt:lpstr>
      <vt:lpstr>Corbel</vt:lpstr>
      <vt:lpstr>Tahoma</vt:lpstr>
      <vt:lpstr>Wingdings</vt:lpstr>
      <vt:lpstr>MBT_Template</vt:lpstr>
      <vt:lpstr>Workshop  3 Hybrid Business Models</vt:lpstr>
      <vt:lpstr>Acknowledgement</vt:lpstr>
      <vt:lpstr>PowerPoint Presentation</vt:lpstr>
      <vt:lpstr>P.A.D.E Workshop Series (2021 – 2022)</vt:lpstr>
      <vt:lpstr>Digital Disruption  Big Questions</vt:lpstr>
      <vt:lpstr>PowerPoint Presentation</vt:lpstr>
      <vt:lpstr>Digital Know-How and information, workshop libraries</vt:lpstr>
      <vt:lpstr>Several emerging data strategy enablers </vt:lpstr>
      <vt:lpstr>Several emerging data strategy enablers </vt:lpstr>
      <vt:lpstr>Several emerging data strategy enablers </vt:lpstr>
      <vt:lpstr>PowerPoint Presentation</vt:lpstr>
      <vt:lpstr>B2B       </vt:lpstr>
      <vt:lpstr>New project in ideation stage</vt:lpstr>
      <vt:lpstr>The Big Players in Dissemination Platforms</vt:lpstr>
      <vt:lpstr>B2C</vt:lpstr>
      <vt:lpstr>P.A.D.E Workshop Series (2021 – 2022)</vt:lpstr>
      <vt:lpstr>LET’S STAY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Steering Committee Meeting   August 28, 2019</dc:title>
  <dc:creator>Inga Petri</dc:creator>
  <cp:lastModifiedBy>Inga Petri</cp:lastModifiedBy>
  <cp:revision>528</cp:revision>
  <cp:lastPrinted>2022-01-15T17:35:01Z</cp:lastPrinted>
  <dcterms:created xsi:type="dcterms:W3CDTF">2019-08-28T07:37:23Z</dcterms:created>
  <dcterms:modified xsi:type="dcterms:W3CDTF">2022-03-09T17:07:21Z</dcterms:modified>
</cp:coreProperties>
</file>