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5" r:id="rId3"/>
    <p:sldId id="405" r:id="rId4"/>
    <p:sldId id="382" r:id="rId5"/>
    <p:sldId id="387" r:id="rId6"/>
    <p:sldId id="402" r:id="rId7"/>
    <p:sldId id="404" r:id="rId8"/>
    <p:sldId id="390" r:id="rId9"/>
    <p:sldId id="375" r:id="rId10"/>
    <p:sldId id="352" r:id="rId11"/>
    <p:sldId id="364" r:id="rId12"/>
    <p:sldId id="360" r:id="rId13"/>
    <p:sldId id="361" r:id="rId14"/>
    <p:sldId id="403" r:id="rId15"/>
    <p:sldId id="273" r:id="rId16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AD4"/>
    <a:srgbClr val="418AB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1" autoAdjust="0"/>
    <p:restoredTop sz="86337" autoAdjust="0"/>
  </p:normalViewPr>
  <p:slideViewPr>
    <p:cSldViewPr snapToGrid="0">
      <p:cViewPr varScale="1">
        <p:scale>
          <a:sx n="75" d="100"/>
          <a:sy n="75" d="100"/>
        </p:scale>
        <p:origin x="120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95659F-4C32-4112-879D-75EE7AF601E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</dgm:pt>
    <dgm:pt modelId="{C729C01A-F028-4A2D-880F-1906E902B7E9}">
      <dgm:prSet phldrT="[Text]" custT="1"/>
      <dgm:spPr/>
      <dgm:t>
        <a:bodyPr/>
        <a:lstStyle/>
        <a:p>
          <a:r>
            <a:rPr lang="en-CA" sz="2800" b="1" dirty="0" err="1">
              <a:latin typeface="+mn-lt"/>
            </a:rPr>
            <a:t>Être</a:t>
          </a:r>
          <a:r>
            <a:rPr lang="en-CA" sz="2800" b="1" dirty="0">
              <a:latin typeface="+mn-lt"/>
            </a:rPr>
            <a:t> </a:t>
          </a:r>
          <a:r>
            <a:rPr lang="en-CA" sz="2800" b="1" dirty="0" err="1">
              <a:latin typeface="+mn-lt"/>
            </a:rPr>
            <a:t>en</a:t>
          </a:r>
          <a:r>
            <a:rPr lang="en-CA" sz="2800" b="1" dirty="0">
              <a:latin typeface="+mn-lt"/>
            </a:rPr>
            <a:t> </a:t>
          </a:r>
          <a:r>
            <a:rPr lang="en-CA" sz="2800" b="1" dirty="0" err="1">
              <a:latin typeface="+mn-lt"/>
            </a:rPr>
            <a:t>ligne</a:t>
          </a:r>
          <a:endParaRPr lang="en-CA" sz="2800" b="1" dirty="0">
            <a:latin typeface="+mn-lt"/>
          </a:endParaRPr>
        </a:p>
      </dgm:t>
    </dgm:pt>
    <dgm:pt modelId="{372CA69A-F95B-41C4-B83C-65EC02B74694}" type="parTrans" cxnId="{5D0955E5-A832-4BED-80CD-1BCACF496FF9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376CFAD2-6964-4156-B01F-7F9722301ECB}" type="sibTrans" cxnId="{5D0955E5-A832-4BED-80CD-1BCACF496FF9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0AA6E9F7-6EEB-406E-97DE-E136BDC4AB33}">
      <dgm:prSet phldrT="[Text]" custT="1"/>
      <dgm:spPr/>
      <dgm:t>
        <a:bodyPr/>
        <a:lstStyle/>
        <a:p>
          <a:r>
            <a:rPr lang="en-CA" sz="2800" b="0" dirty="0" err="1">
              <a:latin typeface="+mn-lt"/>
            </a:rPr>
            <a:t>Référencement</a:t>
          </a:r>
          <a:r>
            <a:rPr lang="en-CA" sz="2800" b="0" dirty="0">
              <a:latin typeface="+mn-lt"/>
            </a:rPr>
            <a:t> – Mots </a:t>
          </a:r>
          <a:r>
            <a:rPr lang="en-CA" sz="2800" b="0" dirty="0" err="1">
              <a:latin typeface="+mn-lt"/>
            </a:rPr>
            <a:t>clés</a:t>
          </a:r>
          <a:endParaRPr lang="en-CA" sz="2800" b="0" dirty="0">
            <a:latin typeface="+mn-lt"/>
          </a:endParaRPr>
        </a:p>
      </dgm:t>
    </dgm:pt>
    <dgm:pt modelId="{970B84F3-461D-403B-A531-B6A8D2884348}" type="parTrans" cxnId="{C7553778-7789-4D31-9048-EA34C85D88AA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45C035AA-C4CD-42F8-A321-1EADDA9A1E34}" type="sibTrans" cxnId="{C7553778-7789-4D31-9048-EA34C85D88AA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EF09A800-9562-4532-AD8F-1073B8C9C435}">
      <dgm:prSet phldrT="[Text]" custT="1"/>
      <dgm:spPr/>
      <dgm:t>
        <a:bodyPr/>
        <a:lstStyle/>
        <a:p>
          <a:r>
            <a:rPr lang="en-CA" sz="2800" b="1" dirty="0" err="1">
              <a:latin typeface="+mn-lt"/>
            </a:rPr>
            <a:t>Trouvez</a:t>
          </a:r>
          <a:r>
            <a:rPr lang="en-CA" sz="2800" b="1" dirty="0">
              <a:latin typeface="+mn-lt"/>
            </a:rPr>
            <a:t> des </a:t>
          </a:r>
          <a:r>
            <a:rPr lang="en-CA" sz="2800" b="1" dirty="0" err="1">
              <a:latin typeface="+mn-lt"/>
            </a:rPr>
            <a:t>réponses</a:t>
          </a:r>
          <a:endParaRPr lang="en-CA" sz="2800" b="1" dirty="0">
            <a:latin typeface="+mn-lt"/>
          </a:endParaRPr>
        </a:p>
      </dgm:t>
    </dgm:pt>
    <dgm:pt modelId="{0FAA2A9B-7B21-49DE-9456-E8AF6BEC5154}" type="parTrans" cxnId="{886D3CF8-E4A2-45C3-9278-E97BD24A867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09FB351E-8959-490E-A5EB-98127CC7B182}" type="sibTrans" cxnId="{886D3CF8-E4A2-45C3-9278-E97BD24A867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6D106361-4881-4407-9439-29406BC42632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en-CA" sz="2800" b="1" dirty="0" err="1">
              <a:latin typeface="+mn-lt"/>
            </a:rPr>
            <a:t>Découvrabilité</a:t>
          </a:r>
          <a:endParaRPr lang="en-CA" sz="2800" b="1" dirty="0">
            <a:latin typeface="+mn-lt"/>
          </a:endParaRPr>
        </a:p>
      </dgm:t>
    </dgm:pt>
    <dgm:pt modelId="{716847D5-0A82-458F-B4DC-911514FDC840}" type="parTrans" cxnId="{6E5D6DA3-B8CD-4356-9367-7EE797EFC44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AC1BA11F-A4A0-4E53-8714-90242AB69368}" type="sibTrans" cxnId="{6E5D6DA3-B8CD-4356-9367-7EE797EFC440}">
      <dgm:prSet/>
      <dgm:spPr/>
      <dgm:t>
        <a:bodyPr/>
        <a:lstStyle/>
        <a:p>
          <a:endParaRPr lang="en-CA" sz="2800" b="1">
            <a:latin typeface="+mn-lt"/>
          </a:endParaRPr>
        </a:p>
      </dgm:t>
    </dgm:pt>
    <dgm:pt modelId="{EA980DFE-5727-4EDE-A0F3-437D2E3AD5C0}">
      <dgm:prSet phldrT="[Text]" custT="1"/>
      <dgm:spPr/>
      <dgm:t>
        <a:bodyPr/>
        <a:lstStyle/>
        <a:p>
          <a:r>
            <a:rPr lang="en-CA" sz="2800" b="0" dirty="0" err="1">
              <a:latin typeface="+mn-lt"/>
            </a:rPr>
            <a:t>Votre</a:t>
          </a:r>
          <a:r>
            <a:rPr lang="en-CA" sz="2800" b="0" dirty="0">
              <a:latin typeface="+mn-lt"/>
            </a:rPr>
            <a:t> Site-web</a:t>
          </a:r>
        </a:p>
      </dgm:t>
    </dgm:pt>
    <dgm:pt modelId="{B19239B3-F113-488B-B284-81AF8F130EFB}" type="parTrans" cxnId="{234D0565-4A61-4C65-BB62-772A6E65AC9E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DE5BF459-9344-457D-807C-03AC7450953C}" type="sibTrans" cxnId="{234D0565-4A61-4C65-BB62-772A6E65AC9E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D0C5707C-A6D9-4E98-985C-167076002F8B}">
      <dgm:prSet phldrT="[Text]" custT="1"/>
      <dgm:spPr/>
      <dgm:t>
        <a:bodyPr/>
        <a:lstStyle/>
        <a:p>
          <a:r>
            <a:rPr lang="en-CA" sz="2800" b="1" dirty="0" err="1">
              <a:latin typeface="+mn-lt"/>
            </a:rPr>
            <a:t>Rechercher</a:t>
          </a:r>
          <a:endParaRPr lang="en-CA" sz="2800" b="1" dirty="0">
            <a:latin typeface="+mn-lt"/>
          </a:endParaRPr>
        </a:p>
      </dgm:t>
    </dgm:pt>
    <dgm:pt modelId="{C421C5CB-3403-4D50-9593-70589F04D134}" type="parTrans" cxnId="{DB320567-F1D7-4CA8-9E36-A8795EA77981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0D26864F-CF3C-47E1-8041-395C886E000A}" type="sibTrans" cxnId="{DB320567-F1D7-4CA8-9E36-A8795EA77981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39322BAE-6E10-45AD-920D-3060EC8509ED}">
      <dgm:prSet phldrT="[Text]" custT="1"/>
      <dgm:spPr/>
      <dgm:t>
        <a:bodyPr/>
        <a:lstStyle/>
        <a:p>
          <a:r>
            <a:rPr lang="en-CA" sz="2400" b="0" dirty="0">
              <a:latin typeface="+mn-lt"/>
            </a:rPr>
            <a:t> </a:t>
          </a:r>
          <a:r>
            <a:rPr lang="en-CA" sz="2400" b="0" dirty="0" err="1">
              <a:latin typeface="+mn-lt"/>
            </a:rPr>
            <a:t>Référencement</a:t>
          </a:r>
          <a:r>
            <a:rPr lang="en-CA" sz="2400" b="0" dirty="0">
              <a:latin typeface="+mn-lt"/>
            </a:rPr>
            <a:t> </a:t>
          </a:r>
          <a:r>
            <a:rPr lang="en-CA" sz="2400" b="0" dirty="0" err="1">
              <a:latin typeface="+mn-lt"/>
            </a:rPr>
            <a:t>avancé</a:t>
          </a:r>
          <a:r>
            <a:rPr lang="en-CA" sz="2400" b="0" dirty="0">
              <a:latin typeface="+mn-lt"/>
            </a:rPr>
            <a:t>, </a:t>
          </a:r>
          <a:r>
            <a:rPr lang="en-CA" sz="2400" b="0" dirty="0" err="1">
              <a:latin typeface="+mn-lt"/>
            </a:rPr>
            <a:t>référencement</a:t>
          </a:r>
          <a:r>
            <a:rPr lang="en-CA" sz="2400" b="0" dirty="0">
              <a:latin typeface="+mn-lt"/>
            </a:rPr>
            <a:t> technique, et les n</a:t>
          </a:r>
          <a:r>
            <a:rPr lang="fr-FR" sz="2400" dirty="0"/>
            <a:t>ormes de métadonnées structurées</a:t>
          </a:r>
          <a:endParaRPr lang="en-CA" sz="2400" b="0" dirty="0">
            <a:latin typeface="+mn-lt"/>
          </a:endParaRPr>
        </a:p>
      </dgm:t>
    </dgm:pt>
    <dgm:pt modelId="{4B98718C-7AB8-4E09-81F7-4D6ED57F407D}" type="parTrans" cxnId="{038C3CD8-149B-482A-B331-0E7C664D83BF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5658E731-E97A-4FBF-B72E-BDDEECD192F8}" type="sibTrans" cxnId="{038C3CD8-149B-482A-B331-0E7C664D83BF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7D4A8601-3910-40B3-979B-766171F4F0B0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fr-FR" sz="2800" dirty="0"/>
            <a:t>Répertoires de données ouvertes liés</a:t>
          </a:r>
          <a:endParaRPr lang="en-CA" sz="2800" b="0" dirty="0">
            <a:latin typeface="+mn-lt"/>
          </a:endParaRPr>
        </a:p>
      </dgm:t>
    </dgm:pt>
    <dgm:pt modelId="{42595A93-43B1-432B-B6E0-6AA4082DCA22}" type="parTrans" cxnId="{50BDA50C-6EDC-49A9-B7F9-68DEE084D487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2FD95DE6-B257-475B-81FD-38BF48934A78}" type="sibTrans" cxnId="{50BDA50C-6EDC-49A9-B7F9-68DEE084D487}">
      <dgm:prSet/>
      <dgm:spPr/>
      <dgm:t>
        <a:bodyPr/>
        <a:lstStyle/>
        <a:p>
          <a:endParaRPr lang="en-CA" sz="2800">
            <a:latin typeface="+mn-lt"/>
          </a:endParaRPr>
        </a:p>
      </dgm:t>
    </dgm:pt>
    <dgm:pt modelId="{EFB6CC12-5CF8-4003-8638-42A31723C764}" type="pres">
      <dgm:prSet presAssocID="{3A95659F-4C32-4112-879D-75EE7AF601EF}" presName="Name0" presStyleCnt="0">
        <dgm:presLayoutVars>
          <dgm:dir/>
          <dgm:animLvl val="lvl"/>
          <dgm:resizeHandles val="exact"/>
        </dgm:presLayoutVars>
      </dgm:prSet>
      <dgm:spPr/>
    </dgm:pt>
    <dgm:pt modelId="{99C68E4B-BAAF-4364-96BB-2BE6607776CA}" type="pres">
      <dgm:prSet presAssocID="{C729C01A-F028-4A2D-880F-1906E902B7E9}" presName="linNode" presStyleCnt="0"/>
      <dgm:spPr/>
    </dgm:pt>
    <dgm:pt modelId="{C843EF8F-85BD-408E-9E00-6E7100AFE4CA}" type="pres">
      <dgm:prSet presAssocID="{C729C01A-F028-4A2D-880F-1906E902B7E9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D0113A8-1DFC-41CB-A442-CF1D0DE490A5}" type="pres">
      <dgm:prSet presAssocID="{C729C01A-F028-4A2D-880F-1906E902B7E9}" presName="descendantText" presStyleLbl="alignAccFollowNode1" presStyleIdx="0" presStyleCnt="4">
        <dgm:presLayoutVars>
          <dgm:bulletEnabled val="1"/>
        </dgm:presLayoutVars>
      </dgm:prSet>
      <dgm:spPr/>
    </dgm:pt>
    <dgm:pt modelId="{04F2D223-5C5E-479C-B17E-087E9BB244A1}" type="pres">
      <dgm:prSet presAssocID="{376CFAD2-6964-4156-B01F-7F9722301ECB}" presName="sp" presStyleCnt="0"/>
      <dgm:spPr/>
    </dgm:pt>
    <dgm:pt modelId="{C0E735FA-FD9E-4082-87D1-AFF5768F1ECE}" type="pres">
      <dgm:prSet presAssocID="{D0C5707C-A6D9-4E98-985C-167076002F8B}" presName="linNode" presStyleCnt="0"/>
      <dgm:spPr/>
    </dgm:pt>
    <dgm:pt modelId="{877F566D-78D0-49FB-8095-65D7A7EC87D7}" type="pres">
      <dgm:prSet presAssocID="{D0C5707C-A6D9-4E98-985C-167076002F8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6BB855BF-BDE6-46F5-B14A-75842EB5390D}" type="pres">
      <dgm:prSet presAssocID="{D0C5707C-A6D9-4E98-985C-167076002F8B}" presName="descendantText" presStyleLbl="alignAccFollowNode1" presStyleIdx="1" presStyleCnt="4">
        <dgm:presLayoutVars>
          <dgm:bulletEnabled val="1"/>
        </dgm:presLayoutVars>
      </dgm:prSet>
      <dgm:spPr/>
    </dgm:pt>
    <dgm:pt modelId="{FCA9D4F7-FD92-4801-BD5B-2743459754CC}" type="pres">
      <dgm:prSet presAssocID="{0D26864F-CF3C-47E1-8041-395C886E000A}" presName="sp" presStyleCnt="0"/>
      <dgm:spPr/>
    </dgm:pt>
    <dgm:pt modelId="{D70FE17B-0379-4982-B20A-C3F3422B4C21}" type="pres">
      <dgm:prSet presAssocID="{EF09A800-9562-4532-AD8F-1073B8C9C435}" presName="linNode" presStyleCnt="0"/>
      <dgm:spPr/>
    </dgm:pt>
    <dgm:pt modelId="{8D79ADA8-37D4-4A9A-AA99-73A01A1D7C23}" type="pres">
      <dgm:prSet presAssocID="{EF09A800-9562-4532-AD8F-1073B8C9C43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27E51666-BFC1-4ABB-AAE0-F9E9102B7520}" type="pres">
      <dgm:prSet presAssocID="{EF09A800-9562-4532-AD8F-1073B8C9C435}" presName="descendantText" presStyleLbl="alignAccFollowNode1" presStyleIdx="2" presStyleCnt="4">
        <dgm:presLayoutVars>
          <dgm:bulletEnabled val="1"/>
        </dgm:presLayoutVars>
      </dgm:prSet>
      <dgm:spPr/>
    </dgm:pt>
    <dgm:pt modelId="{05D41167-94B5-47B6-9494-3FD8126D5871}" type="pres">
      <dgm:prSet presAssocID="{09FB351E-8959-490E-A5EB-98127CC7B182}" presName="sp" presStyleCnt="0"/>
      <dgm:spPr/>
    </dgm:pt>
    <dgm:pt modelId="{1622414F-5EE2-41A5-8986-7714FEB879DC}" type="pres">
      <dgm:prSet presAssocID="{6D106361-4881-4407-9439-29406BC42632}" presName="linNode" presStyleCnt="0"/>
      <dgm:spPr/>
    </dgm:pt>
    <dgm:pt modelId="{155892A7-269A-43A6-A64D-B4B2688BBDE2}" type="pres">
      <dgm:prSet presAssocID="{6D106361-4881-4407-9439-29406BC426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C147F42F-42A9-407C-BEA3-AD3EF4E7BEA4}" type="pres">
      <dgm:prSet presAssocID="{6D106361-4881-4407-9439-29406BC426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D8BCAC04-C419-4576-87C8-1D3590DFB961}" type="presOf" srcId="{C729C01A-F028-4A2D-880F-1906E902B7E9}" destId="{C843EF8F-85BD-408E-9E00-6E7100AFE4CA}" srcOrd="0" destOrd="0" presId="urn:microsoft.com/office/officeart/2005/8/layout/vList5"/>
    <dgm:cxn modelId="{09721508-8461-4F15-A958-89071DF24CD5}" type="presOf" srcId="{EF09A800-9562-4532-AD8F-1073B8C9C435}" destId="{8D79ADA8-37D4-4A9A-AA99-73A01A1D7C23}" srcOrd="0" destOrd="0" presId="urn:microsoft.com/office/officeart/2005/8/layout/vList5"/>
    <dgm:cxn modelId="{50BDA50C-6EDC-49A9-B7F9-68DEE084D487}" srcId="{6D106361-4881-4407-9439-29406BC42632}" destId="{7D4A8601-3910-40B3-979B-766171F4F0B0}" srcOrd="0" destOrd="0" parTransId="{42595A93-43B1-432B-B6E0-6AA4082DCA22}" sibTransId="{2FD95DE6-B257-475B-81FD-38BF48934A78}"/>
    <dgm:cxn modelId="{2B1C2A25-4BC0-492C-BF02-1B9F0F58655B}" type="presOf" srcId="{3A95659F-4C32-4112-879D-75EE7AF601EF}" destId="{EFB6CC12-5CF8-4003-8638-42A31723C764}" srcOrd="0" destOrd="0" presId="urn:microsoft.com/office/officeart/2005/8/layout/vList5"/>
    <dgm:cxn modelId="{9AB27F2A-C68F-4A02-80D5-D065ED6C440B}" type="presOf" srcId="{39322BAE-6E10-45AD-920D-3060EC8509ED}" destId="{27E51666-BFC1-4ABB-AAE0-F9E9102B7520}" srcOrd="0" destOrd="0" presId="urn:microsoft.com/office/officeart/2005/8/layout/vList5"/>
    <dgm:cxn modelId="{0AFEA949-4858-4D5C-B56A-85282328A5FB}" type="presOf" srcId="{6D106361-4881-4407-9439-29406BC42632}" destId="{155892A7-269A-43A6-A64D-B4B2688BBDE2}" srcOrd="0" destOrd="0" presId="urn:microsoft.com/office/officeart/2005/8/layout/vList5"/>
    <dgm:cxn modelId="{477C7257-9438-471B-8CC3-807F2217DD82}" type="presOf" srcId="{7D4A8601-3910-40B3-979B-766171F4F0B0}" destId="{C147F42F-42A9-407C-BEA3-AD3EF4E7BEA4}" srcOrd="0" destOrd="0" presId="urn:microsoft.com/office/officeart/2005/8/layout/vList5"/>
    <dgm:cxn modelId="{234D0565-4A61-4C65-BB62-772A6E65AC9E}" srcId="{C729C01A-F028-4A2D-880F-1906E902B7E9}" destId="{EA980DFE-5727-4EDE-A0F3-437D2E3AD5C0}" srcOrd="0" destOrd="0" parTransId="{B19239B3-F113-488B-B284-81AF8F130EFB}" sibTransId="{DE5BF459-9344-457D-807C-03AC7450953C}"/>
    <dgm:cxn modelId="{DB320567-F1D7-4CA8-9E36-A8795EA77981}" srcId="{3A95659F-4C32-4112-879D-75EE7AF601EF}" destId="{D0C5707C-A6D9-4E98-985C-167076002F8B}" srcOrd="1" destOrd="0" parTransId="{C421C5CB-3403-4D50-9593-70589F04D134}" sibTransId="{0D26864F-CF3C-47E1-8041-395C886E000A}"/>
    <dgm:cxn modelId="{C7553778-7789-4D31-9048-EA34C85D88AA}" srcId="{D0C5707C-A6D9-4E98-985C-167076002F8B}" destId="{0AA6E9F7-6EEB-406E-97DE-E136BDC4AB33}" srcOrd="0" destOrd="0" parTransId="{970B84F3-461D-403B-A531-B6A8D2884348}" sibTransId="{45C035AA-C4CD-42F8-A321-1EADDA9A1E34}"/>
    <dgm:cxn modelId="{050B2E85-B2AE-4147-BAB6-04F532380BBF}" type="presOf" srcId="{EA980DFE-5727-4EDE-A0F3-437D2E3AD5C0}" destId="{CD0113A8-1DFC-41CB-A442-CF1D0DE490A5}" srcOrd="0" destOrd="0" presId="urn:microsoft.com/office/officeart/2005/8/layout/vList5"/>
    <dgm:cxn modelId="{29B4F094-67B9-45A6-B1EE-7CCC5752EAAC}" type="presOf" srcId="{D0C5707C-A6D9-4E98-985C-167076002F8B}" destId="{877F566D-78D0-49FB-8095-65D7A7EC87D7}" srcOrd="0" destOrd="0" presId="urn:microsoft.com/office/officeart/2005/8/layout/vList5"/>
    <dgm:cxn modelId="{6E5D6DA3-B8CD-4356-9367-7EE797EFC440}" srcId="{3A95659F-4C32-4112-879D-75EE7AF601EF}" destId="{6D106361-4881-4407-9439-29406BC42632}" srcOrd="3" destOrd="0" parTransId="{716847D5-0A82-458F-B4DC-911514FDC840}" sibTransId="{AC1BA11F-A4A0-4E53-8714-90242AB69368}"/>
    <dgm:cxn modelId="{F1F03EC6-9590-4B9E-8243-B6E20A86EB5B}" type="presOf" srcId="{0AA6E9F7-6EEB-406E-97DE-E136BDC4AB33}" destId="{6BB855BF-BDE6-46F5-B14A-75842EB5390D}" srcOrd="0" destOrd="0" presId="urn:microsoft.com/office/officeart/2005/8/layout/vList5"/>
    <dgm:cxn modelId="{038C3CD8-149B-482A-B331-0E7C664D83BF}" srcId="{EF09A800-9562-4532-AD8F-1073B8C9C435}" destId="{39322BAE-6E10-45AD-920D-3060EC8509ED}" srcOrd="0" destOrd="0" parTransId="{4B98718C-7AB8-4E09-81F7-4D6ED57F407D}" sibTransId="{5658E731-E97A-4FBF-B72E-BDDEECD192F8}"/>
    <dgm:cxn modelId="{5D0955E5-A832-4BED-80CD-1BCACF496FF9}" srcId="{3A95659F-4C32-4112-879D-75EE7AF601EF}" destId="{C729C01A-F028-4A2D-880F-1906E902B7E9}" srcOrd="0" destOrd="0" parTransId="{372CA69A-F95B-41C4-B83C-65EC02B74694}" sibTransId="{376CFAD2-6964-4156-B01F-7F9722301ECB}"/>
    <dgm:cxn modelId="{886D3CF8-E4A2-45C3-9278-E97BD24A8670}" srcId="{3A95659F-4C32-4112-879D-75EE7AF601EF}" destId="{EF09A800-9562-4532-AD8F-1073B8C9C435}" srcOrd="2" destOrd="0" parTransId="{0FAA2A9B-7B21-49DE-9456-E8AF6BEC5154}" sibTransId="{09FB351E-8959-490E-A5EB-98127CC7B182}"/>
    <dgm:cxn modelId="{91862903-4A0E-4FFF-ABC5-EB20AC1D0C3D}" type="presParOf" srcId="{EFB6CC12-5CF8-4003-8638-42A31723C764}" destId="{99C68E4B-BAAF-4364-96BB-2BE6607776CA}" srcOrd="0" destOrd="0" presId="urn:microsoft.com/office/officeart/2005/8/layout/vList5"/>
    <dgm:cxn modelId="{D052757C-3B47-4CE9-82C9-7FDC9C53005A}" type="presParOf" srcId="{99C68E4B-BAAF-4364-96BB-2BE6607776CA}" destId="{C843EF8F-85BD-408E-9E00-6E7100AFE4CA}" srcOrd="0" destOrd="0" presId="urn:microsoft.com/office/officeart/2005/8/layout/vList5"/>
    <dgm:cxn modelId="{3B5881E9-D02F-4039-AD3E-6ECBF16A1BCF}" type="presParOf" srcId="{99C68E4B-BAAF-4364-96BB-2BE6607776CA}" destId="{CD0113A8-1DFC-41CB-A442-CF1D0DE490A5}" srcOrd="1" destOrd="0" presId="urn:microsoft.com/office/officeart/2005/8/layout/vList5"/>
    <dgm:cxn modelId="{340B89E2-FFE3-48E9-B18A-F4CB2195FBA7}" type="presParOf" srcId="{EFB6CC12-5CF8-4003-8638-42A31723C764}" destId="{04F2D223-5C5E-479C-B17E-087E9BB244A1}" srcOrd="1" destOrd="0" presId="urn:microsoft.com/office/officeart/2005/8/layout/vList5"/>
    <dgm:cxn modelId="{56256E06-DA40-474F-8D97-C8FC0E5777C9}" type="presParOf" srcId="{EFB6CC12-5CF8-4003-8638-42A31723C764}" destId="{C0E735FA-FD9E-4082-87D1-AFF5768F1ECE}" srcOrd="2" destOrd="0" presId="urn:microsoft.com/office/officeart/2005/8/layout/vList5"/>
    <dgm:cxn modelId="{EFDD8754-A3A6-4188-950C-04DBFEFD4623}" type="presParOf" srcId="{C0E735FA-FD9E-4082-87D1-AFF5768F1ECE}" destId="{877F566D-78D0-49FB-8095-65D7A7EC87D7}" srcOrd="0" destOrd="0" presId="urn:microsoft.com/office/officeart/2005/8/layout/vList5"/>
    <dgm:cxn modelId="{D2962BF4-7765-46BA-A5F0-E329708994B1}" type="presParOf" srcId="{C0E735FA-FD9E-4082-87D1-AFF5768F1ECE}" destId="{6BB855BF-BDE6-46F5-B14A-75842EB5390D}" srcOrd="1" destOrd="0" presId="urn:microsoft.com/office/officeart/2005/8/layout/vList5"/>
    <dgm:cxn modelId="{B56E94F2-9E4E-4719-BDA7-9E4A42730AC4}" type="presParOf" srcId="{EFB6CC12-5CF8-4003-8638-42A31723C764}" destId="{FCA9D4F7-FD92-4801-BD5B-2743459754CC}" srcOrd="3" destOrd="0" presId="urn:microsoft.com/office/officeart/2005/8/layout/vList5"/>
    <dgm:cxn modelId="{E8527E8F-E292-4250-9F7C-A55E5FB98C26}" type="presParOf" srcId="{EFB6CC12-5CF8-4003-8638-42A31723C764}" destId="{D70FE17B-0379-4982-B20A-C3F3422B4C21}" srcOrd="4" destOrd="0" presId="urn:microsoft.com/office/officeart/2005/8/layout/vList5"/>
    <dgm:cxn modelId="{E6EE3B67-2A25-4ACF-AAB2-AA7204A1E7AB}" type="presParOf" srcId="{D70FE17B-0379-4982-B20A-C3F3422B4C21}" destId="{8D79ADA8-37D4-4A9A-AA99-73A01A1D7C23}" srcOrd="0" destOrd="0" presId="urn:microsoft.com/office/officeart/2005/8/layout/vList5"/>
    <dgm:cxn modelId="{07A5AA38-0ADD-4DA6-814F-019743277E61}" type="presParOf" srcId="{D70FE17B-0379-4982-B20A-C3F3422B4C21}" destId="{27E51666-BFC1-4ABB-AAE0-F9E9102B7520}" srcOrd="1" destOrd="0" presId="urn:microsoft.com/office/officeart/2005/8/layout/vList5"/>
    <dgm:cxn modelId="{1B95A7BE-DE43-47B8-90AF-E160AC1D9CFC}" type="presParOf" srcId="{EFB6CC12-5CF8-4003-8638-42A31723C764}" destId="{05D41167-94B5-47B6-9494-3FD8126D5871}" srcOrd="5" destOrd="0" presId="urn:microsoft.com/office/officeart/2005/8/layout/vList5"/>
    <dgm:cxn modelId="{5041C394-9E79-47D5-86AA-0D8A00889EB5}" type="presParOf" srcId="{EFB6CC12-5CF8-4003-8638-42A31723C764}" destId="{1622414F-5EE2-41A5-8986-7714FEB879DC}" srcOrd="6" destOrd="0" presId="urn:microsoft.com/office/officeart/2005/8/layout/vList5"/>
    <dgm:cxn modelId="{A4DBFFA9-262D-4410-A880-27952621BA00}" type="presParOf" srcId="{1622414F-5EE2-41A5-8986-7714FEB879DC}" destId="{155892A7-269A-43A6-A64D-B4B2688BBDE2}" srcOrd="0" destOrd="0" presId="urn:microsoft.com/office/officeart/2005/8/layout/vList5"/>
    <dgm:cxn modelId="{1869C75A-3C04-4BAF-8706-D8E1C5418BF0}" type="presParOf" srcId="{1622414F-5EE2-41A5-8986-7714FEB879DC}" destId="{C147F42F-42A9-407C-BEA3-AD3EF4E7BEA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113A8-1DFC-41CB-A442-CF1D0DE490A5}">
      <dsp:nvSpPr>
        <dsp:cNvPr id="0" name=""/>
        <dsp:cNvSpPr/>
      </dsp:nvSpPr>
      <dsp:spPr>
        <a:xfrm rot="5400000">
          <a:off x="7418927" y="-3137692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800" b="0" kern="1200" dirty="0" err="1">
              <a:latin typeface="+mn-lt"/>
            </a:rPr>
            <a:t>Votre</a:t>
          </a:r>
          <a:r>
            <a:rPr lang="en-CA" sz="2800" b="0" kern="1200" dirty="0">
              <a:latin typeface="+mn-lt"/>
            </a:rPr>
            <a:t> Site-web</a:t>
          </a:r>
        </a:p>
      </dsp:txBody>
      <dsp:txXfrm rot="-5400000">
        <a:off x="4166235" y="158996"/>
        <a:ext cx="7362644" cy="813263"/>
      </dsp:txXfrm>
    </dsp:sp>
    <dsp:sp modelId="{C843EF8F-85BD-408E-9E00-6E7100AFE4CA}">
      <dsp:nvSpPr>
        <dsp:cNvPr id="0" name=""/>
        <dsp:cNvSpPr/>
      </dsp:nvSpPr>
      <dsp:spPr>
        <a:xfrm>
          <a:off x="0" y="2342"/>
          <a:ext cx="4166235" cy="112656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 err="1">
              <a:latin typeface="+mn-lt"/>
            </a:rPr>
            <a:t>Être</a:t>
          </a:r>
          <a:r>
            <a:rPr lang="en-CA" sz="2800" b="1" kern="1200" dirty="0">
              <a:latin typeface="+mn-lt"/>
            </a:rPr>
            <a:t> </a:t>
          </a:r>
          <a:r>
            <a:rPr lang="en-CA" sz="2800" b="1" kern="1200" dirty="0" err="1">
              <a:latin typeface="+mn-lt"/>
            </a:rPr>
            <a:t>en</a:t>
          </a:r>
          <a:r>
            <a:rPr lang="en-CA" sz="2800" b="1" kern="1200" dirty="0">
              <a:latin typeface="+mn-lt"/>
            </a:rPr>
            <a:t> </a:t>
          </a:r>
          <a:r>
            <a:rPr lang="en-CA" sz="2800" b="1" kern="1200" dirty="0" err="1">
              <a:latin typeface="+mn-lt"/>
            </a:rPr>
            <a:t>ligne</a:t>
          </a:r>
          <a:endParaRPr lang="en-CA" sz="2800" b="1" kern="1200" dirty="0">
            <a:latin typeface="+mn-lt"/>
          </a:endParaRPr>
        </a:p>
      </dsp:txBody>
      <dsp:txXfrm>
        <a:off x="54995" y="57337"/>
        <a:ext cx="4056245" cy="1016579"/>
      </dsp:txXfrm>
    </dsp:sp>
    <dsp:sp modelId="{6BB855BF-BDE6-46F5-B14A-75842EB5390D}">
      <dsp:nvSpPr>
        <dsp:cNvPr id="0" name=""/>
        <dsp:cNvSpPr/>
      </dsp:nvSpPr>
      <dsp:spPr>
        <a:xfrm rot="5400000">
          <a:off x="7418927" y="-1954794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702629"/>
            <a:satOff val="32820"/>
            <a:lumOff val="1633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702629"/>
              <a:satOff val="32820"/>
              <a:lumOff val="16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800" b="0" kern="1200" dirty="0" err="1">
              <a:latin typeface="+mn-lt"/>
            </a:rPr>
            <a:t>Référencement</a:t>
          </a:r>
          <a:r>
            <a:rPr lang="en-CA" sz="2800" b="0" kern="1200" dirty="0">
              <a:latin typeface="+mn-lt"/>
            </a:rPr>
            <a:t> – Mots </a:t>
          </a:r>
          <a:r>
            <a:rPr lang="en-CA" sz="2800" b="0" kern="1200" dirty="0" err="1">
              <a:latin typeface="+mn-lt"/>
            </a:rPr>
            <a:t>clés</a:t>
          </a:r>
          <a:endParaRPr lang="en-CA" sz="2800" b="0" kern="1200" dirty="0">
            <a:latin typeface="+mn-lt"/>
          </a:endParaRPr>
        </a:p>
      </dsp:txBody>
      <dsp:txXfrm rot="-5400000">
        <a:off x="4166235" y="1341894"/>
        <a:ext cx="7362644" cy="813263"/>
      </dsp:txXfrm>
    </dsp:sp>
    <dsp:sp modelId="{877F566D-78D0-49FB-8095-65D7A7EC87D7}">
      <dsp:nvSpPr>
        <dsp:cNvPr id="0" name=""/>
        <dsp:cNvSpPr/>
      </dsp:nvSpPr>
      <dsp:spPr>
        <a:xfrm>
          <a:off x="0" y="1185240"/>
          <a:ext cx="4166235" cy="1126569"/>
        </a:xfrm>
        <a:prstGeom prst="roundRect">
          <a:avLst/>
        </a:prstGeom>
        <a:solidFill>
          <a:schemeClr val="accent4">
            <a:hueOff val="914518"/>
            <a:satOff val="33067"/>
            <a:lumOff val="-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 err="1">
              <a:latin typeface="+mn-lt"/>
            </a:rPr>
            <a:t>Rechercher</a:t>
          </a:r>
          <a:endParaRPr lang="en-CA" sz="2800" b="1" kern="1200" dirty="0">
            <a:latin typeface="+mn-lt"/>
          </a:endParaRPr>
        </a:p>
      </dsp:txBody>
      <dsp:txXfrm>
        <a:off x="54995" y="1240235"/>
        <a:ext cx="4056245" cy="1016579"/>
      </dsp:txXfrm>
    </dsp:sp>
    <dsp:sp modelId="{27E51666-BFC1-4ABB-AAE0-F9E9102B7520}">
      <dsp:nvSpPr>
        <dsp:cNvPr id="0" name=""/>
        <dsp:cNvSpPr/>
      </dsp:nvSpPr>
      <dsp:spPr>
        <a:xfrm rot="5400000">
          <a:off x="7418927" y="-771895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1405259"/>
            <a:satOff val="65640"/>
            <a:lumOff val="326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405259"/>
              <a:satOff val="65640"/>
              <a:lumOff val="32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400" b="0" kern="1200" dirty="0">
              <a:latin typeface="+mn-lt"/>
            </a:rPr>
            <a:t> </a:t>
          </a:r>
          <a:r>
            <a:rPr lang="en-CA" sz="2400" b="0" kern="1200" dirty="0" err="1">
              <a:latin typeface="+mn-lt"/>
            </a:rPr>
            <a:t>Référencement</a:t>
          </a:r>
          <a:r>
            <a:rPr lang="en-CA" sz="2400" b="0" kern="1200" dirty="0">
              <a:latin typeface="+mn-lt"/>
            </a:rPr>
            <a:t> </a:t>
          </a:r>
          <a:r>
            <a:rPr lang="en-CA" sz="2400" b="0" kern="1200" dirty="0" err="1">
              <a:latin typeface="+mn-lt"/>
            </a:rPr>
            <a:t>avancé</a:t>
          </a:r>
          <a:r>
            <a:rPr lang="en-CA" sz="2400" b="0" kern="1200" dirty="0">
              <a:latin typeface="+mn-lt"/>
            </a:rPr>
            <a:t>, </a:t>
          </a:r>
          <a:r>
            <a:rPr lang="en-CA" sz="2400" b="0" kern="1200" dirty="0" err="1">
              <a:latin typeface="+mn-lt"/>
            </a:rPr>
            <a:t>référencement</a:t>
          </a:r>
          <a:r>
            <a:rPr lang="en-CA" sz="2400" b="0" kern="1200" dirty="0">
              <a:latin typeface="+mn-lt"/>
            </a:rPr>
            <a:t> technique, et les n</a:t>
          </a:r>
          <a:r>
            <a:rPr lang="fr-FR" sz="2400" kern="1200" dirty="0"/>
            <a:t>ormes de métadonnées structurées</a:t>
          </a:r>
          <a:endParaRPr lang="en-CA" sz="2400" b="0" kern="1200" dirty="0">
            <a:latin typeface="+mn-lt"/>
          </a:endParaRPr>
        </a:p>
      </dsp:txBody>
      <dsp:txXfrm rot="-5400000">
        <a:off x="4166235" y="2524793"/>
        <a:ext cx="7362644" cy="813263"/>
      </dsp:txXfrm>
    </dsp:sp>
    <dsp:sp modelId="{8D79ADA8-37D4-4A9A-AA99-73A01A1D7C23}">
      <dsp:nvSpPr>
        <dsp:cNvPr id="0" name=""/>
        <dsp:cNvSpPr/>
      </dsp:nvSpPr>
      <dsp:spPr>
        <a:xfrm>
          <a:off x="0" y="2368139"/>
          <a:ext cx="4166235" cy="1126569"/>
        </a:xfrm>
        <a:prstGeom prst="roundRect">
          <a:avLst/>
        </a:prstGeom>
        <a:solidFill>
          <a:schemeClr val="accent4">
            <a:hueOff val="1829036"/>
            <a:satOff val="66133"/>
            <a:lumOff val="-2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 err="1">
              <a:latin typeface="+mn-lt"/>
            </a:rPr>
            <a:t>Trouvez</a:t>
          </a:r>
          <a:r>
            <a:rPr lang="en-CA" sz="2800" b="1" kern="1200" dirty="0">
              <a:latin typeface="+mn-lt"/>
            </a:rPr>
            <a:t> des </a:t>
          </a:r>
          <a:r>
            <a:rPr lang="en-CA" sz="2800" b="1" kern="1200" dirty="0" err="1">
              <a:latin typeface="+mn-lt"/>
            </a:rPr>
            <a:t>réponses</a:t>
          </a:r>
          <a:endParaRPr lang="en-CA" sz="2800" b="1" kern="1200" dirty="0">
            <a:latin typeface="+mn-lt"/>
          </a:endParaRPr>
        </a:p>
      </dsp:txBody>
      <dsp:txXfrm>
        <a:off x="54995" y="2423134"/>
        <a:ext cx="4056245" cy="1016579"/>
      </dsp:txXfrm>
    </dsp:sp>
    <dsp:sp modelId="{C147F42F-42A9-407C-BEA3-AD3EF4E7BEA4}">
      <dsp:nvSpPr>
        <dsp:cNvPr id="0" name=""/>
        <dsp:cNvSpPr/>
      </dsp:nvSpPr>
      <dsp:spPr>
        <a:xfrm rot="5400000">
          <a:off x="7418927" y="411002"/>
          <a:ext cx="901255" cy="7406640"/>
        </a:xfrm>
        <a:prstGeom prst="round2SameRect">
          <a:avLst/>
        </a:prstGeom>
        <a:solidFill>
          <a:schemeClr val="accent4">
            <a:tint val="40000"/>
            <a:alpha val="90000"/>
            <a:hueOff val="2107888"/>
            <a:satOff val="98460"/>
            <a:lumOff val="490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2107888"/>
              <a:satOff val="98460"/>
              <a:lumOff val="49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fr-FR" sz="2800" kern="1200" dirty="0"/>
            <a:t>Répertoires de données ouvertes liés</a:t>
          </a:r>
          <a:endParaRPr lang="en-CA" sz="2800" b="0" kern="1200" dirty="0">
            <a:latin typeface="+mn-lt"/>
          </a:endParaRPr>
        </a:p>
      </dsp:txBody>
      <dsp:txXfrm rot="-5400000">
        <a:off x="4166235" y="3707690"/>
        <a:ext cx="7362644" cy="813263"/>
      </dsp:txXfrm>
    </dsp:sp>
    <dsp:sp modelId="{155892A7-269A-43A6-A64D-B4B2688BBDE2}">
      <dsp:nvSpPr>
        <dsp:cNvPr id="0" name=""/>
        <dsp:cNvSpPr/>
      </dsp:nvSpPr>
      <dsp:spPr>
        <a:xfrm>
          <a:off x="0" y="3551037"/>
          <a:ext cx="4166235" cy="1126569"/>
        </a:xfrm>
        <a:prstGeom prst="roundRect">
          <a:avLst/>
        </a:prstGeom>
        <a:solidFill>
          <a:schemeClr val="accent4">
            <a:hueOff val="2743554"/>
            <a:satOff val="99200"/>
            <a:lumOff val="-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2800" b="1" kern="1200" dirty="0" err="1">
              <a:latin typeface="+mn-lt"/>
            </a:rPr>
            <a:t>Découvrabilité</a:t>
          </a:r>
          <a:endParaRPr lang="en-CA" sz="2800" b="1" kern="1200" dirty="0">
            <a:latin typeface="+mn-lt"/>
          </a:endParaRPr>
        </a:p>
      </dsp:txBody>
      <dsp:txXfrm>
        <a:off x="54995" y="3606032"/>
        <a:ext cx="4056245" cy="1016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D0CD48E-1873-4A8A-8593-4CDC15ACEE7B}" type="datetimeFigureOut">
              <a:rPr lang="en-CA" smtClean="0"/>
              <a:t>2022-01-12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A0D491A0-14C7-4EB1-A572-BDE639DAC7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8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36BCEA-3605-4382-8648-861EBD8EEAFF}" type="datetimeFigureOut">
              <a:rPr lang="en-CA" smtClean="0"/>
              <a:t>2022-01-12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079BF4C-B195-47B7-AC08-8FBE53E0CD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2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25500" y="1228725"/>
            <a:ext cx="5899150" cy="331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Replace with specific acknowledgement for the presenter</a:t>
            </a:r>
            <a:r>
              <a:rPr lang="en-CA" baseline="0" dirty="0"/>
              <a:t> – </a:t>
            </a:r>
            <a:r>
              <a:rPr lang="en-CA" baseline="0" dirty="0" err="1"/>
              <a:t>ie</a:t>
            </a:r>
            <a:r>
              <a:rPr lang="en-CA" baseline="0" dirty="0"/>
              <a:t> Montreal and workshops location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BB8B-AEE4-4BC2-B5DB-075F8908323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297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AC5C2D16-86A9-BE4D-9F45-A9B68EAD6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3F46881E-A3F9-194B-9BF6-612BBFFFB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altLang="en-US"/>
              <a:t>Standard project slide for background and promote project website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24D165BE-3F4B-B947-A2DD-3D47477A1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B8DC37-6220-DB4E-8BC5-2EAF4A146FCB}" type="slidenum">
              <a:rPr lang="en-CA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Review a report in full – refer them to other </a:t>
            </a:r>
            <a:r>
              <a:rPr lang="en-CA" dirty="0" err="1"/>
              <a:t>soruces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60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10:50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38AA4-4A37-4B59-BFFB-217987D567F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79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Demonstrate </a:t>
            </a:r>
            <a:r>
              <a:rPr lang="en-CA" dirty="0" err="1"/>
              <a:t>DigitalArtsNation</a:t>
            </a:r>
            <a:r>
              <a:rPr lang="en-CA" dirty="0"/>
              <a:t> and </a:t>
            </a:r>
            <a:r>
              <a:rPr lang="en-CA" dirty="0" err="1"/>
              <a:t>ThePitch</a:t>
            </a:r>
            <a:r>
              <a:rPr lang="en-CA" dirty="0"/>
              <a:t>, Strategic Moves – re interplay of Yoast SEO and Text, Images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79BF4C-B195-47B7-AC08-8FBE53E0CD9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085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90047" y="1801091"/>
            <a:ext cx="3501953" cy="2715562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0" baseline="0">
                <a:solidFill>
                  <a:sysClr val="windowText" lastClr="00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 -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90046" y="4766250"/>
            <a:ext cx="3501954" cy="114933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presenter, company, date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56245" y="6165181"/>
            <a:ext cx="4728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schemeClr val="accent6"/>
                </a:solidFill>
              </a:rPr>
              <a:t>License: Creative Commons CC-BY SA 4.0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10B4E58-57C9-460A-9B89-26A94FD87F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" t="1" r="1474" b="1913"/>
          <a:stretch/>
        </p:blipFill>
        <p:spPr>
          <a:xfrm>
            <a:off x="207818" y="292709"/>
            <a:ext cx="8354292" cy="566651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3668845-A4A1-4E53-AE20-165D4374B66F}"/>
              </a:ext>
            </a:extLst>
          </p:cNvPr>
          <p:cNvSpPr/>
          <p:nvPr userDrawn="1"/>
        </p:nvSpPr>
        <p:spPr>
          <a:xfrm>
            <a:off x="0" y="609599"/>
            <a:ext cx="7356764" cy="1413163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ysClr val="windowText" lastClr="000000"/>
                </a:solidFill>
                <a:latin typeface="Bahnschrift" panose="020B0502040204020203" pitchFamily="34" charset="0"/>
              </a:rPr>
              <a:t>P.A.D.E. Beyond Fundamentals</a:t>
            </a:r>
          </a:p>
        </p:txBody>
      </p:sp>
    </p:spTree>
    <p:extLst>
      <p:ext uri="{BB962C8B-B14F-4D97-AF65-F5344CB8AC3E}">
        <p14:creationId xmlns:p14="http://schemas.microsoft.com/office/powerpoint/2010/main" val="22670480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622" y="773908"/>
            <a:ext cx="8320559" cy="2049797"/>
          </a:xfrm>
        </p:spPr>
        <p:txBody>
          <a:bodyPr anchor="t">
            <a:noAutofit/>
          </a:bodyPr>
          <a:lstStyle>
            <a:lvl1pPr algn="l">
              <a:defRPr sz="4800" b="1" baseline="0">
                <a:latin typeface="Bahnschrift" panose="020B0502040204020203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3010" y="3468976"/>
            <a:ext cx="8283171" cy="1149334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803464" y="6161915"/>
            <a:ext cx="462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chemeClr val="accent1"/>
                </a:solidFill>
              </a:rPr>
              <a:t>License: Creative Commons CC-BY SA 4.0</a:t>
            </a:r>
          </a:p>
        </p:txBody>
      </p:sp>
    </p:spTree>
    <p:extLst>
      <p:ext uri="{BB962C8B-B14F-4D97-AF65-F5344CB8AC3E}">
        <p14:creationId xmlns:p14="http://schemas.microsoft.com/office/powerpoint/2010/main" val="38140529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F56C1EF-2C40-437D-A9AF-046B675C3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049415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8BD38D2-DCD3-4C00-B148-2DAA9E96DE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422450"/>
            <a:ext cx="8627165" cy="94010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497496"/>
            <a:ext cx="11572477" cy="467946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498676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97759ED-5A49-4884-B6C9-AAC19AF08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53816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801688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077913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1339850" indent="-228600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2284483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1EA07877-D153-40B4-83E5-20195F7DD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40414" r="9422" b="5007"/>
          <a:stretch/>
        </p:blipFill>
        <p:spPr>
          <a:xfrm>
            <a:off x="0" y="1477488"/>
            <a:ext cx="12229586" cy="5380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933" y="3387927"/>
            <a:ext cx="9787518" cy="1500188"/>
          </a:xfrm>
        </p:spPr>
        <p:txBody>
          <a:bodyPr anchor="ctr">
            <a:normAutofit/>
          </a:bodyPr>
          <a:lstStyle>
            <a:lvl1pPr>
              <a:lnSpc>
                <a:spcPct val="150000"/>
              </a:lnSpc>
              <a:defRPr sz="4400">
                <a:solidFill>
                  <a:schemeClr val="tx1"/>
                </a:solidFill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9933" y="4964514"/>
            <a:ext cx="9787518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41199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D160406-9B70-4A73-8BDD-7C7C0A61D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353833" cy="4719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59460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7AE68B5-33EB-4287-AFF1-BE0869FD3E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" t="35776" r="2419" b="55834"/>
          <a:stretch/>
        </p:blipFill>
        <p:spPr>
          <a:xfrm>
            <a:off x="0" y="6176963"/>
            <a:ext cx="12204000" cy="721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 b="1">
                <a:latin typeface="Bahnschrif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ctr">
            <a:normAutofit/>
          </a:bodyPr>
          <a:lstStyle>
            <a:lvl1pPr marL="0" indent="0">
              <a:buNone/>
              <a:defRPr sz="2400" b="0" u="sng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4683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8920C-05FA-43D0-853D-8C367EC680B0}"/>
              </a:ext>
            </a:extLst>
          </p:cNvPr>
          <p:cNvSpPr/>
          <p:nvPr userDrawn="1"/>
        </p:nvSpPr>
        <p:spPr>
          <a:xfrm>
            <a:off x="0" y="1457739"/>
            <a:ext cx="12192000" cy="5400261"/>
          </a:xfrm>
          <a:prstGeom prst="rect">
            <a:avLst/>
          </a:prstGeom>
          <a:solidFill>
            <a:srgbClr val="418AB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362" y="1457739"/>
            <a:ext cx="10940441" cy="4719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6599" y="63119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2AFE4-5680-4571-A999-D998AD940D14}" type="slidenum">
              <a:rPr lang="en-CA" smtClean="0"/>
              <a:t>‹#›</a:t>
            </a:fld>
            <a:endParaRPr lang="en-CA"/>
          </a:p>
        </p:txBody>
      </p:sp>
      <p:pic>
        <p:nvPicPr>
          <p:cNvPr id="5" name="Picture 4" descr="Company name&#10;&#10;Description automatically generated">
            <a:extLst>
              <a:ext uri="{FF2B5EF4-FFF2-40B4-BE49-F238E27FC236}">
                <a16:creationId xmlns:a16="http://schemas.microsoft.com/office/drawing/2014/main" id="{57CBA868-9C9B-436D-8B62-809AF9A24C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27" y="212624"/>
            <a:ext cx="2935072" cy="55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21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70" r:id="rId5"/>
    <p:sldLayoutId id="2147483671" r:id="rId6"/>
    <p:sldLayoutId id="2147483672" r:id="rId7"/>
    <p:sldLayoutId id="2147483673" r:id="rId8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28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01688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77913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339850" indent="-23812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eositecheckup.com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eositecheckup.com/seo-audit" TargetMode="Externa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0047" y="1801091"/>
            <a:ext cx="3501953" cy="2715562"/>
          </a:xfrm>
        </p:spPr>
        <p:txBody>
          <a:bodyPr/>
          <a:lstStyle/>
          <a:p>
            <a:r>
              <a:rPr lang="en-US" i="1" dirty="0"/>
              <a:t>Atelier 1</a:t>
            </a:r>
            <a:br>
              <a:rPr lang="en-US" i="1" dirty="0"/>
            </a:br>
            <a:r>
              <a:rPr lang="en-US" dirty="0" err="1"/>
              <a:t>Référencement</a:t>
            </a:r>
            <a:r>
              <a:rPr lang="en-US" dirty="0"/>
              <a:t> </a:t>
            </a:r>
            <a:r>
              <a:rPr lang="en-US" dirty="0" err="1"/>
              <a:t>avancé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90046" y="4766250"/>
            <a:ext cx="3501954" cy="1149334"/>
          </a:xfrm>
        </p:spPr>
        <p:txBody>
          <a:bodyPr>
            <a:normAutofit fontScale="92500" lnSpcReduction="10000"/>
          </a:bodyPr>
          <a:lstStyle/>
          <a:p>
            <a:r>
              <a:rPr lang="en-CA" dirty="0" err="1"/>
              <a:t>Crée</a:t>
            </a:r>
            <a:r>
              <a:rPr lang="en-CA" dirty="0"/>
              <a:t> et </a:t>
            </a:r>
            <a:r>
              <a:rPr lang="en-CA" dirty="0" err="1"/>
              <a:t>présenté</a:t>
            </a:r>
            <a:r>
              <a:rPr lang="en-CA" dirty="0"/>
              <a:t> par</a:t>
            </a:r>
          </a:p>
          <a:p>
            <a:r>
              <a:rPr lang="en-CA" dirty="0"/>
              <a:t>Inga Petri, Strategic Moves</a:t>
            </a:r>
          </a:p>
          <a:p>
            <a:r>
              <a:rPr lang="en-CA" dirty="0"/>
              <a:t>January 12, 2022</a:t>
            </a:r>
          </a:p>
          <a:p>
            <a:r>
              <a:rPr lang="en-CA" dirty="0"/>
              <a:t>1 pm to 2:15 pm HNE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600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2424113" algn="l"/>
              </a:tabLst>
            </a:pPr>
            <a:r>
              <a:rPr lang="en-CA" dirty="0" err="1"/>
              <a:t>Référencement</a:t>
            </a:r>
            <a:r>
              <a:rPr lang="en-CA" dirty="0"/>
              <a:t> (Mots-</a:t>
            </a:r>
            <a:r>
              <a:rPr lang="en-CA" dirty="0" err="1"/>
              <a:t>clés</a:t>
            </a:r>
            <a:r>
              <a:rPr lang="en-CA" dirty="0"/>
              <a:t>) </a:t>
            </a:r>
            <a:r>
              <a:rPr lang="en-CA" dirty="0" err="1"/>
              <a:t>Trasitionel</a:t>
            </a:r>
            <a:r>
              <a:rPr lang="en-CA" dirty="0"/>
              <a:t>: </a:t>
            </a:r>
            <a:r>
              <a:rPr lang="en-CA" dirty="0">
                <a:solidFill>
                  <a:schemeClr val="accent6"/>
                </a:solidFill>
              </a:rPr>
              <a:t>Fait pour les </a:t>
            </a:r>
            <a:r>
              <a:rPr lang="en-CA" dirty="0" err="1">
                <a:solidFill>
                  <a:schemeClr val="accent6"/>
                </a:solidFill>
              </a:rPr>
              <a:t>moteurs</a:t>
            </a:r>
            <a:r>
              <a:rPr lang="en-CA" dirty="0">
                <a:solidFill>
                  <a:schemeClr val="accent6"/>
                </a:solidFill>
              </a:rPr>
              <a:t> de recherche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95712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fr-FR" dirty="0"/>
              <a:t>URL (</a:t>
            </a:r>
            <a:r>
              <a:rPr lang="fr-FR" dirty="0" err="1"/>
              <a:t>uniform</a:t>
            </a:r>
            <a:r>
              <a:rPr lang="fr-FR" dirty="0"/>
              <a:t> </a:t>
            </a:r>
            <a:r>
              <a:rPr lang="fr-FR" dirty="0" err="1"/>
              <a:t>resource</a:t>
            </a:r>
            <a:r>
              <a:rPr lang="fr-FR" dirty="0"/>
              <a:t> </a:t>
            </a:r>
            <a:r>
              <a:rPr lang="fr-FR" dirty="0" err="1"/>
              <a:t>locator</a:t>
            </a:r>
            <a:r>
              <a:rPr lang="fr-FR" dirty="0"/>
              <a:t>) = adresse Web Utilisez des mots, et non des acronymes ou des chiffres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/>
              <a:t>URL  nom des pages:</a:t>
            </a:r>
          </a:p>
          <a:p>
            <a:pPr lvl="1">
              <a:lnSpc>
                <a:spcPct val="110000"/>
              </a:lnSpc>
            </a:pPr>
            <a:r>
              <a:rPr lang="en-CA" dirty="0" err="1"/>
              <a:t>Chaque</a:t>
            </a:r>
            <a:r>
              <a:rPr lang="en-CA" dirty="0"/>
              <a:t> service, </a:t>
            </a:r>
            <a:r>
              <a:rPr lang="en-CA" dirty="0" err="1"/>
              <a:t>produit</a:t>
            </a:r>
            <a:r>
              <a:rPr lang="en-CA" dirty="0"/>
              <a:t>, </a:t>
            </a:r>
            <a:r>
              <a:rPr lang="en-CA" dirty="0" err="1"/>
              <a:t>expérioce</a:t>
            </a:r>
            <a:r>
              <a:rPr lang="en-CA" dirty="0"/>
              <a:t> a </a:t>
            </a:r>
            <a:r>
              <a:rPr lang="en-CA" dirty="0" err="1"/>
              <a:t>sa</a:t>
            </a:r>
            <a:r>
              <a:rPr lang="en-CA" dirty="0"/>
              <a:t> propre page</a:t>
            </a:r>
          </a:p>
          <a:p>
            <a:pPr lvl="1">
              <a:lnSpc>
                <a:spcPct val="110000"/>
              </a:lnSpc>
            </a:pPr>
            <a:r>
              <a:rPr lang="en-CA" dirty="0" err="1"/>
              <a:t>Utilisez</a:t>
            </a:r>
            <a:r>
              <a:rPr lang="en-CA" dirty="0"/>
              <a:t> des mots </a:t>
            </a:r>
            <a:r>
              <a:rPr lang="en-CA" dirty="0" err="1"/>
              <a:t>clés</a:t>
            </a:r>
            <a:r>
              <a:rPr lang="en-CA" dirty="0"/>
              <a:t> </a:t>
            </a:r>
            <a:r>
              <a:rPr lang="en-CA" dirty="0" err="1"/>
              <a:t>pertinents</a:t>
            </a:r>
            <a:endParaRPr lang="en-CA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 err="1"/>
              <a:t>Balises</a:t>
            </a:r>
            <a:r>
              <a:rPr lang="en-CA" dirty="0"/>
              <a:t> de titre</a:t>
            </a:r>
          </a:p>
          <a:p>
            <a:pPr lvl="1">
              <a:lnSpc>
                <a:spcPct val="110000"/>
              </a:lnSpc>
            </a:pPr>
            <a:r>
              <a:rPr lang="en-CA" dirty="0" err="1"/>
              <a:t>Apparaissent</a:t>
            </a:r>
            <a:r>
              <a:rPr lang="en-CA" dirty="0"/>
              <a:t> dans les onglets du </a:t>
            </a:r>
            <a:r>
              <a:rPr lang="en-CA" dirty="0" err="1"/>
              <a:t>navigateur</a:t>
            </a:r>
            <a:endParaRPr lang="en-CA" dirty="0"/>
          </a:p>
          <a:p>
            <a:pPr lvl="1">
              <a:lnSpc>
                <a:spcPct val="110000"/>
              </a:lnSpc>
            </a:pPr>
            <a:r>
              <a:rPr lang="en-CA" dirty="0" err="1"/>
              <a:t>Moteurs</a:t>
            </a:r>
            <a:r>
              <a:rPr lang="en-CA" dirty="0"/>
              <a:t> de recherche et Facebook les utilised </a:t>
            </a:r>
            <a:r>
              <a:rPr lang="en-CA" dirty="0" err="1"/>
              <a:t>en</a:t>
            </a:r>
            <a:r>
              <a:rPr lang="en-CA" dirty="0"/>
              <a:t> tant que titres dans la recherche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57738"/>
            <a:ext cx="5682641" cy="521929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CA" dirty="0"/>
              <a:t>Titres </a:t>
            </a:r>
            <a:r>
              <a:rPr lang="en-CA" dirty="0" err="1"/>
              <a:t>principaux</a:t>
            </a:r>
            <a:r>
              <a:rPr lang="en-CA" dirty="0"/>
              <a:t> (H1)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CA" dirty="0"/>
              <a:t>Description Alt des Images</a:t>
            </a:r>
          </a:p>
          <a:p>
            <a:pPr lvl="1">
              <a:lnSpc>
                <a:spcPct val="110000"/>
              </a:lnSpc>
            </a:pPr>
            <a:r>
              <a:rPr lang="en-CA" dirty="0" err="1"/>
              <a:t>Utilisez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</a:t>
            </a:r>
            <a:r>
              <a:rPr lang="en-CA" dirty="0" err="1"/>
              <a:t>texte</a:t>
            </a:r>
            <a:r>
              <a:rPr lang="en-CA" dirty="0"/>
              <a:t> pour </a:t>
            </a:r>
            <a:r>
              <a:rPr lang="en-CA" dirty="0" err="1"/>
              <a:t>inclure</a:t>
            </a:r>
            <a:r>
              <a:rPr lang="en-CA" dirty="0"/>
              <a:t> un description riche </a:t>
            </a:r>
            <a:r>
              <a:rPr lang="en-CA" dirty="0" err="1"/>
              <a:t>en</a:t>
            </a:r>
            <a:r>
              <a:rPr lang="en-CA" dirty="0"/>
              <a:t> mot </a:t>
            </a:r>
            <a:r>
              <a:rPr lang="en-CA" dirty="0" err="1"/>
              <a:t>clés</a:t>
            </a:r>
            <a:r>
              <a:rPr lang="en-CA" dirty="0"/>
              <a:t>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CA" dirty="0"/>
              <a:t>Description meta </a:t>
            </a:r>
          </a:p>
          <a:p>
            <a:pPr lvl="1">
              <a:lnSpc>
                <a:spcPct val="110000"/>
              </a:lnSpc>
            </a:pPr>
            <a:r>
              <a:rPr lang="en-CA" dirty="0" err="1"/>
              <a:t>C’est</a:t>
            </a:r>
            <a:r>
              <a:rPr lang="en-CA" dirty="0"/>
              <a:t> </a:t>
            </a:r>
            <a:r>
              <a:rPr lang="en-CA" dirty="0" err="1"/>
              <a:t>une</a:t>
            </a:r>
            <a:r>
              <a:rPr lang="en-CA" dirty="0"/>
              <a:t> phrase résumé de la page</a:t>
            </a:r>
          </a:p>
          <a:p>
            <a:pPr lvl="1">
              <a:lnSpc>
                <a:spcPct val="110000"/>
              </a:lnSpc>
            </a:pPr>
            <a:r>
              <a:rPr lang="en-CA" dirty="0"/>
              <a:t>Les </a:t>
            </a:r>
            <a:r>
              <a:rPr lang="en-CA" dirty="0" err="1"/>
              <a:t>moteurs</a:t>
            </a:r>
            <a:r>
              <a:rPr lang="en-CA" dirty="0"/>
              <a:t> de recherche et </a:t>
            </a:r>
            <a:r>
              <a:rPr lang="en-CA" dirty="0" err="1"/>
              <a:t>d’autres</a:t>
            </a:r>
            <a:r>
              <a:rPr lang="en-CA" dirty="0"/>
              <a:t> sites </a:t>
            </a:r>
            <a:r>
              <a:rPr lang="en-CA" dirty="0" err="1"/>
              <a:t>l’utilisent</a:t>
            </a:r>
            <a:r>
              <a:rPr lang="en-CA" dirty="0"/>
              <a:t> dans les </a:t>
            </a:r>
            <a:r>
              <a:rPr lang="en-CA" dirty="0" err="1"/>
              <a:t>résultats</a:t>
            </a:r>
            <a:r>
              <a:rPr lang="en-CA" dirty="0"/>
              <a:t> </a:t>
            </a:r>
            <a:r>
              <a:rPr lang="en-CA" dirty="0" err="1"/>
              <a:t>qu’ils</a:t>
            </a:r>
            <a:r>
              <a:rPr lang="en-CA" dirty="0"/>
              <a:t> </a:t>
            </a:r>
            <a:r>
              <a:rPr lang="en-CA" dirty="0" err="1"/>
              <a:t>montrent</a:t>
            </a:r>
            <a:r>
              <a:rPr lang="en-CA" dirty="0"/>
              <a:t>.</a:t>
            </a:r>
          </a:p>
          <a:p>
            <a:pPr>
              <a:lnSpc>
                <a:spcPct val="110000"/>
              </a:lnSpc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CBDF-E83B-4CB5-B33F-0347BA26AAC5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550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Référencement</a:t>
            </a:r>
            <a:r>
              <a:rPr lang="en-CA" dirty="0"/>
              <a:t> technique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3362" y="1457739"/>
            <a:ext cx="11404390" cy="4719224"/>
          </a:xfrm>
        </p:spPr>
        <p:txBody>
          <a:bodyPr>
            <a:normAutofit/>
          </a:bodyPr>
          <a:lstStyle/>
          <a:p>
            <a:r>
              <a:rPr lang="en-CA" dirty="0"/>
              <a:t>Backlinks – Liens </a:t>
            </a:r>
            <a:r>
              <a:rPr lang="en-CA" dirty="0" err="1"/>
              <a:t>vers</a:t>
            </a:r>
            <a:r>
              <a:rPr lang="en-CA" dirty="0"/>
              <a:t> </a:t>
            </a:r>
            <a:r>
              <a:rPr lang="en-CA" dirty="0" err="1"/>
              <a:t>d’autres</a:t>
            </a:r>
            <a:r>
              <a:rPr lang="en-CA" dirty="0"/>
              <a:t> site-webs, qui </a:t>
            </a:r>
            <a:r>
              <a:rPr lang="en-CA" dirty="0" err="1"/>
              <a:t>sont</a:t>
            </a:r>
            <a:r>
              <a:rPr lang="en-CA" dirty="0"/>
              <a:t> </a:t>
            </a:r>
            <a:r>
              <a:rPr lang="en-CA" dirty="0" err="1"/>
              <a:t>sécuritaires</a:t>
            </a:r>
            <a:r>
              <a:rPr lang="en-CA" dirty="0"/>
              <a:t> et </a:t>
            </a:r>
            <a:r>
              <a:rPr lang="en-CA" dirty="0" err="1"/>
              <a:t>utiles</a:t>
            </a:r>
            <a:r>
              <a:rPr lang="en-CA" dirty="0"/>
              <a:t> </a:t>
            </a:r>
            <a:r>
              <a:rPr lang="en-CA" dirty="0" err="1"/>
              <a:t>comme</a:t>
            </a:r>
            <a:r>
              <a:rPr lang="en-CA" dirty="0"/>
              <a:t> le </a:t>
            </a:r>
            <a:r>
              <a:rPr lang="en-CA" dirty="0" err="1"/>
              <a:t>vôtre</a:t>
            </a:r>
            <a:endParaRPr lang="en-CA" dirty="0"/>
          </a:p>
          <a:p>
            <a:r>
              <a:rPr lang="en-CA" dirty="0"/>
              <a:t>Liens internes </a:t>
            </a:r>
          </a:p>
          <a:p>
            <a:r>
              <a:rPr lang="en-CA" dirty="0" err="1"/>
              <a:t>Chargement</a:t>
            </a:r>
            <a:r>
              <a:rPr lang="en-CA" dirty="0"/>
              <a:t> </a:t>
            </a:r>
            <a:r>
              <a:rPr lang="en-CA" dirty="0" err="1"/>
              <a:t>rapide</a:t>
            </a:r>
            <a:r>
              <a:rPr lang="en-CA" dirty="0"/>
              <a:t> de la page (pas de photo haute resolution, pas de </a:t>
            </a:r>
            <a:r>
              <a:rPr lang="en-CA" dirty="0" err="1"/>
              <a:t>vidéos</a:t>
            </a:r>
            <a:r>
              <a:rPr lang="en-CA" dirty="0"/>
              <a:t> qui </a:t>
            </a:r>
            <a:r>
              <a:rPr lang="en-CA" dirty="0" err="1"/>
              <a:t>jouent</a:t>
            </a:r>
            <a:r>
              <a:rPr lang="en-CA" dirty="0"/>
              <a:t> </a:t>
            </a:r>
            <a:r>
              <a:rPr lang="en-CA" dirty="0" err="1"/>
              <a:t>automatiquement</a:t>
            </a:r>
            <a:r>
              <a:rPr lang="en-CA" dirty="0"/>
              <a:t>)</a:t>
            </a:r>
          </a:p>
          <a:p>
            <a:r>
              <a:rPr lang="en-CA" dirty="0"/>
              <a:t>Encryption SSL http</a:t>
            </a:r>
            <a:r>
              <a:rPr lang="en-CA" dirty="0">
                <a:solidFill>
                  <a:srgbClr val="FF0000"/>
                </a:solidFill>
              </a:rPr>
              <a:t>s</a:t>
            </a:r>
            <a:r>
              <a:rPr lang="en-CA" dirty="0"/>
              <a:t>://</a:t>
            </a:r>
          </a:p>
          <a:p>
            <a:r>
              <a:rPr lang="en-CA" dirty="0"/>
              <a:t>Sitemap.xml </a:t>
            </a:r>
          </a:p>
          <a:p>
            <a:r>
              <a:rPr lang="en-CA" dirty="0"/>
              <a:t>Robot.txt</a:t>
            </a:r>
          </a:p>
          <a:p>
            <a:r>
              <a:rPr lang="en-CA" dirty="0"/>
              <a:t>Installer les </a:t>
            </a:r>
            <a:r>
              <a:rPr lang="en-CA" dirty="0" err="1"/>
              <a:t>analytiques</a:t>
            </a:r>
            <a:r>
              <a:rPr lang="en-CA" dirty="0"/>
              <a:t> web pour </a:t>
            </a:r>
            <a:r>
              <a:rPr lang="en-CA" dirty="0" err="1"/>
              <a:t>surveiller</a:t>
            </a:r>
            <a:r>
              <a:rPr lang="en-CA" dirty="0"/>
              <a:t> et </a:t>
            </a:r>
            <a:r>
              <a:rPr lang="en-CA" dirty="0" err="1"/>
              <a:t>ajuster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CBDF-E83B-4CB5-B33F-0347BA26AAC5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917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Aller de la recherche </a:t>
            </a:r>
            <a:r>
              <a:rPr lang="en-CA" dirty="0" err="1"/>
              <a:t>à</a:t>
            </a:r>
            <a:r>
              <a:rPr lang="en-CA" dirty="0"/>
              <a:t> la </a:t>
            </a:r>
            <a:r>
              <a:rPr lang="en-CA" dirty="0" err="1"/>
              <a:t>découverte</a:t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1354668"/>
            <a:ext cx="7341604" cy="4754563"/>
          </a:xfrm>
          <a:ln>
            <a:solidFill>
              <a:schemeClr val="accent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667000" y="2528048"/>
            <a:ext cx="7140388" cy="22456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23597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De </a:t>
            </a:r>
            <a:r>
              <a:rPr lang="en-CA" dirty="0" err="1"/>
              <a:t>chercher</a:t>
            </a:r>
            <a:r>
              <a:rPr lang="en-CA" dirty="0"/>
              <a:t> </a:t>
            </a:r>
            <a:r>
              <a:rPr lang="en-CA" dirty="0" err="1"/>
              <a:t>à</a:t>
            </a:r>
            <a:r>
              <a:rPr lang="en-CA" dirty="0"/>
              <a:t> </a:t>
            </a:r>
            <a:r>
              <a:rPr lang="en-CA" dirty="0" err="1"/>
              <a:t>trouver</a:t>
            </a:r>
            <a:r>
              <a:rPr lang="en-CA" dirty="0"/>
              <a:t> des </a:t>
            </a:r>
            <a:r>
              <a:rPr lang="en-CA" dirty="0" err="1"/>
              <a:t>réponses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13</a:t>
            </a:fld>
            <a:endParaRPr lang="en-CA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1288562"/>
            <a:ext cx="7843838" cy="5287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657048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83916-21B1-4694-A053-5B968F1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/>
          <a:lstStyle/>
          <a:p>
            <a:r>
              <a:rPr lang="en-CA" dirty="0" err="1"/>
              <a:t>Référencement</a:t>
            </a:r>
            <a:r>
              <a:rPr lang="en-CA" dirty="0"/>
              <a:t> </a:t>
            </a:r>
            <a:r>
              <a:rPr lang="en-CA" dirty="0" err="1"/>
              <a:t>Avancé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61E1-95C5-49A5-B783-3D0C718EB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2" y="1457739"/>
            <a:ext cx="10940441" cy="4719224"/>
          </a:xfrm>
        </p:spPr>
        <p:txBody>
          <a:bodyPr>
            <a:normAutofit fontScale="92500"/>
          </a:bodyPr>
          <a:lstStyle/>
          <a:p>
            <a:r>
              <a:rPr lang="fr-FR" dirty="0"/>
              <a:t>Web sémantique – Web de données</a:t>
            </a:r>
            <a:r>
              <a:rPr lang="en-CA" dirty="0"/>
              <a:t>	</a:t>
            </a:r>
          </a:p>
          <a:p>
            <a:pPr lvl="1"/>
            <a:r>
              <a:rPr lang="fr-FR" dirty="0"/>
              <a:t>La sémantique fait simplement référence à la signification d'un mot, ou d’une phrase</a:t>
            </a:r>
          </a:p>
          <a:p>
            <a:pPr lvl="1"/>
            <a:r>
              <a:rPr lang="fr-FR" dirty="0"/>
              <a:t>Devient la réponse</a:t>
            </a:r>
            <a:endParaRPr lang="en-CA" dirty="0"/>
          </a:p>
          <a:p>
            <a:pPr lvl="1"/>
            <a:r>
              <a:rPr lang="en-CA" dirty="0"/>
              <a:t>Active le web ’</a:t>
            </a:r>
            <a:r>
              <a:rPr lang="en-CA" dirty="0" err="1"/>
              <a:t>parlé</a:t>
            </a:r>
            <a:r>
              <a:rPr lang="en-CA" dirty="0"/>
              <a:t>’</a:t>
            </a:r>
          </a:p>
          <a:p>
            <a:r>
              <a:rPr lang="en-CA" dirty="0"/>
              <a:t>Data </a:t>
            </a:r>
            <a:r>
              <a:rPr lang="en-CA" dirty="0" err="1"/>
              <a:t>Structuré</a:t>
            </a:r>
            <a:r>
              <a:rPr lang="en-CA" dirty="0"/>
              <a:t> – </a:t>
            </a:r>
            <a:r>
              <a:rPr lang="en-CA" dirty="0" err="1"/>
              <a:t>schema.org</a:t>
            </a:r>
            <a:r>
              <a:rPr lang="en-CA" dirty="0"/>
              <a:t> pour les </a:t>
            </a:r>
            <a:r>
              <a:rPr lang="en-CA" dirty="0" err="1"/>
              <a:t>moteurs</a:t>
            </a:r>
            <a:r>
              <a:rPr lang="en-CA" dirty="0"/>
              <a:t> de recherche</a:t>
            </a:r>
          </a:p>
          <a:p>
            <a:pPr lvl="1"/>
            <a:r>
              <a:rPr lang="fr-FR" dirty="0"/>
              <a:t>Des protocoles normalisés et des balises de métadonnées qui permettent de comprendre de manière cohérente et fiable le contenu des sites Web pour pouvoir fournir des réponses </a:t>
            </a:r>
          </a:p>
          <a:p>
            <a:pPr lvl="1"/>
            <a:r>
              <a:rPr lang="fr-FR" dirty="0"/>
              <a:t>Événements Google</a:t>
            </a:r>
            <a:endParaRPr lang="en-CA" dirty="0"/>
          </a:p>
          <a:p>
            <a:r>
              <a:rPr lang="en-CA" dirty="0" err="1"/>
              <a:t>Découvrabilité</a:t>
            </a:r>
            <a:endParaRPr lang="en-CA" dirty="0"/>
          </a:p>
          <a:p>
            <a:pPr lvl="1"/>
            <a:r>
              <a:rPr lang="en-CA" dirty="0" err="1"/>
              <a:t>Pouvoir</a:t>
            </a:r>
            <a:r>
              <a:rPr lang="en-CA" dirty="0"/>
              <a:t> </a:t>
            </a:r>
            <a:r>
              <a:rPr lang="en-CA" dirty="0" err="1"/>
              <a:t>être</a:t>
            </a:r>
            <a:r>
              <a:rPr lang="en-CA" dirty="0"/>
              <a:t> trouvé – </a:t>
            </a:r>
            <a:r>
              <a:rPr lang="en-CA" dirty="0" err="1"/>
              <a:t>amélioré</a:t>
            </a:r>
            <a:r>
              <a:rPr lang="en-CA" dirty="0"/>
              <a:t> par </a:t>
            </a:r>
            <a:r>
              <a:rPr lang="en-CA" dirty="0" err="1"/>
              <a:t>l’incorporation</a:t>
            </a:r>
            <a:r>
              <a:rPr lang="en-CA" dirty="0"/>
              <a:t> des </a:t>
            </a:r>
            <a:r>
              <a:rPr lang="en-CA" dirty="0" err="1"/>
              <a:t>méta</a:t>
            </a:r>
            <a:r>
              <a:rPr lang="en-CA" dirty="0"/>
              <a:t> </a:t>
            </a:r>
            <a:r>
              <a:rPr lang="en-CA" dirty="0" err="1"/>
              <a:t>donnés</a:t>
            </a:r>
            <a:r>
              <a:rPr lang="en-CA" dirty="0"/>
              <a:t> structures </a:t>
            </a:r>
            <a:r>
              <a:rPr lang="en-CA" dirty="0" err="1"/>
              <a:t>selon</a:t>
            </a:r>
            <a:r>
              <a:rPr lang="en-CA" dirty="0"/>
              <a:t> la </a:t>
            </a:r>
            <a:r>
              <a:rPr lang="en-CA" dirty="0" err="1"/>
              <a:t>méthode</a:t>
            </a:r>
            <a:r>
              <a:rPr lang="en-CA" dirty="0"/>
              <a:t> standard pour que les machines puissant </a:t>
            </a:r>
            <a:r>
              <a:rPr lang="en-CA" dirty="0" err="1"/>
              <a:t>comprendre</a:t>
            </a:r>
            <a:r>
              <a:rPr lang="en-CA" dirty="0"/>
              <a:t> </a:t>
            </a:r>
            <a:r>
              <a:rPr lang="en-CA" dirty="0" err="1"/>
              <a:t>ce</a:t>
            </a:r>
            <a:r>
              <a:rPr lang="en-CA" dirty="0"/>
              <a:t> qui se </a:t>
            </a:r>
            <a:r>
              <a:rPr lang="en-CA" dirty="0" err="1"/>
              <a:t>trouve</a:t>
            </a:r>
            <a:r>
              <a:rPr lang="en-CA" dirty="0"/>
              <a:t> sur </a:t>
            </a:r>
            <a:r>
              <a:rPr lang="en-CA" dirty="0" err="1"/>
              <a:t>votre</a:t>
            </a:r>
            <a:r>
              <a:rPr lang="en-CA" dirty="0"/>
              <a:t> site web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2474-C4D2-4F9C-8D0A-C98D567B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496134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6681" y="4327557"/>
            <a:ext cx="4626321" cy="1620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sz="2000" b="1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CDBF55A-E162-45D1-8A40-EB578FC7B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>
            <a:normAutofit/>
          </a:bodyPr>
          <a:lstStyle/>
          <a:p>
            <a:r>
              <a:rPr lang="en-CA" dirty="0" err="1"/>
              <a:t>Restez</a:t>
            </a:r>
            <a:r>
              <a:rPr lang="en-CA" dirty="0"/>
              <a:t> </a:t>
            </a:r>
            <a:r>
              <a:rPr lang="en-CA" dirty="0" err="1"/>
              <a:t>en</a:t>
            </a:r>
            <a:r>
              <a:rPr lang="en-CA" dirty="0"/>
              <a:t> contact!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9D96F6F-5F89-4438-AB88-E3F123189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750" y="2250469"/>
            <a:ext cx="5360988" cy="3926493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Inga Petri</a:t>
            </a:r>
          </a:p>
          <a:p>
            <a:pPr marL="0" indent="0">
              <a:buNone/>
            </a:pPr>
            <a:r>
              <a:rPr lang="en-CA" sz="2400" dirty="0"/>
              <a:t>Strategic Moves </a:t>
            </a:r>
          </a:p>
          <a:p>
            <a:pPr marL="0" indent="0">
              <a:buNone/>
            </a:pPr>
            <a:r>
              <a:rPr lang="en-CA" sz="2400" dirty="0"/>
              <a:t>Whitehorse, Yukon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www.strategicmoves.ca	 </a:t>
            </a:r>
          </a:p>
          <a:p>
            <a:pPr marL="0" indent="0">
              <a:buNone/>
            </a:pPr>
            <a:r>
              <a:rPr lang="en-CA" sz="2400" dirty="0"/>
              <a:t>ipetri@strategicmoves.ca	</a:t>
            </a:r>
          </a:p>
          <a:p>
            <a:pPr marL="0" indent="0">
              <a:buNone/>
            </a:pPr>
            <a:r>
              <a:rPr lang="en-CA" sz="2400" dirty="0"/>
              <a:t>613.558.8433 (mobile, Canada-wide)</a:t>
            </a:r>
          </a:p>
          <a:p>
            <a:pPr marL="0" indent="0">
              <a:buNone/>
            </a:pPr>
            <a:r>
              <a:rPr lang="en-CA" sz="2400" dirty="0"/>
              <a:t>@ipetri</a:t>
            </a:r>
          </a:p>
          <a:p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266599" y="6311904"/>
            <a:ext cx="2743200" cy="365125"/>
          </a:xfrm>
        </p:spPr>
        <p:txBody>
          <a:bodyPr/>
          <a:lstStyle/>
          <a:p>
            <a:fld id="{7822AFE4-5680-4571-A999-D998AD940D14}" type="slidenum">
              <a:rPr lang="en-CA" smtClean="0"/>
              <a:pPr/>
              <a:t>15</a:t>
            </a:fld>
            <a:endParaRPr lang="en-CA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24AC2D96-AF21-4F39-A9A3-06783EB2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1"/>
          <a:stretch/>
        </p:blipFill>
        <p:spPr>
          <a:xfrm>
            <a:off x="7291127" y="2250470"/>
            <a:ext cx="2772295" cy="3133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8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399"/>
            <a:ext cx="12191999" cy="5288973"/>
          </a:xfrm>
        </p:spPr>
        <p:txBody>
          <a:bodyPr anchor="ctr">
            <a:noAutofit/>
          </a:bodyPr>
          <a:lstStyle/>
          <a:p>
            <a:pPr marL="0" indent="0" algn="ctr">
              <a:buNone/>
              <a:defRPr/>
            </a:pPr>
            <a:r>
              <a:rPr lang="fr-CA" dirty="0"/>
              <a:t>Nous vivons sur les territoires traditionnels de nombreux peuples amérindiens. qui ont pris soin de cette terre depuis des temps immémoriaux.</a:t>
            </a:r>
          </a:p>
          <a:p>
            <a:pPr marL="0" indent="0" algn="ctr">
              <a:buNone/>
              <a:defRPr/>
            </a:pPr>
            <a:endParaRPr lang="fr-CA" dirty="0"/>
          </a:p>
          <a:p>
            <a:pPr marL="0" indent="0" algn="ctr">
              <a:buNone/>
            </a:pPr>
            <a:r>
              <a:rPr lang="en-US" sz="2400" dirty="0">
                <a:solidFill>
                  <a:schemeClr val="accent6"/>
                </a:solidFill>
              </a:rPr>
              <a:t>Plus </a:t>
            </a:r>
            <a:r>
              <a:rPr lang="en-US" sz="2400" dirty="0" err="1">
                <a:solidFill>
                  <a:schemeClr val="accent6"/>
                </a:solidFill>
              </a:rPr>
              <a:t>précisément</a:t>
            </a:r>
            <a:r>
              <a:rPr lang="en-US" sz="2400" dirty="0">
                <a:solidFill>
                  <a:schemeClr val="accent6"/>
                </a:solidFill>
              </a:rPr>
              <a:t>, les nations Oneida et Chippewa du Thames, Kettle Point et Stony Point, et les nations Saugeen et Munsee Delaware, </a:t>
            </a:r>
            <a:r>
              <a:rPr lang="en-US" sz="2400" dirty="0" err="1">
                <a:solidFill>
                  <a:schemeClr val="accent6"/>
                </a:solidFill>
              </a:rPr>
              <a:t>sont</a:t>
            </a:r>
            <a:r>
              <a:rPr lang="en-US" sz="2400" dirty="0">
                <a:solidFill>
                  <a:schemeClr val="accent6"/>
                </a:solidFill>
              </a:rPr>
              <a:t> les </a:t>
            </a:r>
            <a:r>
              <a:rPr lang="en-US" sz="2400" dirty="0" err="1">
                <a:solidFill>
                  <a:schemeClr val="accent6"/>
                </a:solidFill>
              </a:rPr>
              <a:t>gardiens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traditionnels</a:t>
            </a:r>
            <a:r>
              <a:rPr lang="en-US" sz="2400" dirty="0">
                <a:solidFill>
                  <a:schemeClr val="accent6"/>
                </a:solidFill>
              </a:rPr>
              <a:t> des </a:t>
            </a:r>
            <a:r>
              <a:rPr lang="en-US" sz="2400" dirty="0" err="1">
                <a:solidFill>
                  <a:schemeClr val="accent6"/>
                </a:solidFill>
              </a:rPr>
              <a:t>territoires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à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partir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desquelles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SpringWorks</a:t>
            </a:r>
            <a:r>
              <a:rPr lang="en-US" sz="2400" dirty="0">
                <a:solidFill>
                  <a:schemeClr val="accent6"/>
                </a:solidFill>
              </a:rPr>
              <a:t>/Hermione Presents </a:t>
            </a:r>
            <a:r>
              <a:rPr lang="en-US" sz="2400" dirty="0" err="1">
                <a:solidFill>
                  <a:schemeClr val="accent6"/>
                </a:solidFill>
              </a:rPr>
              <a:t>opère</a:t>
            </a:r>
            <a:r>
              <a:rPr lang="en-US" sz="2400" dirty="0">
                <a:solidFill>
                  <a:schemeClr val="accent6"/>
                </a:solidFill>
              </a:rPr>
              <a:t>.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accent6"/>
                </a:solidFill>
              </a:rPr>
              <a:t>Strategic Moves </a:t>
            </a:r>
            <a:r>
              <a:rPr lang="en-US" sz="2400" dirty="0" err="1">
                <a:solidFill>
                  <a:schemeClr val="accent6"/>
                </a:solidFill>
              </a:rPr>
              <a:t>opère</a:t>
            </a:r>
            <a:r>
              <a:rPr lang="en-US" sz="2400" dirty="0">
                <a:solidFill>
                  <a:schemeClr val="accent6"/>
                </a:solidFill>
              </a:rPr>
              <a:t> sur les </a:t>
            </a:r>
            <a:r>
              <a:rPr lang="en-US" sz="2400" dirty="0" err="1">
                <a:solidFill>
                  <a:schemeClr val="accent6"/>
                </a:solidFill>
              </a:rPr>
              <a:t>territoires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traditionnels</a:t>
            </a:r>
            <a:r>
              <a:rPr lang="en-US" sz="2400" dirty="0">
                <a:solidFill>
                  <a:schemeClr val="accent6"/>
                </a:solidFill>
              </a:rPr>
              <a:t> du Conseil </a:t>
            </a:r>
            <a:r>
              <a:rPr lang="en-US" sz="2400" dirty="0" err="1">
                <a:solidFill>
                  <a:schemeClr val="accent6"/>
                </a:solidFill>
              </a:rPr>
              <a:t>Ta'an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Kwäch'än</a:t>
            </a:r>
            <a:r>
              <a:rPr lang="en-US" sz="2400" dirty="0">
                <a:solidFill>
                  <a:schemeClr val="accent6"/>
                </a:solidFill>
              </a:rPr>
              <a:t> et Première Nation </a:t>
            </a:r>
            <a:r>
              <a:rPr lang="en-US" sz="2400" dirty="0" err="1">
                <a:solidFill>
                  <a:schemeClr val="accent6"/>
                </a:solidFill>
              </a:rPr>
              <a:t>Kwanlin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Dün</a:t>
            </a:r>
            <a:r>
              <a:rPr lang="en-US" sz="2400" dirty="0">
                <a:solidFill>
                  <a:schemeClr val="accent6"/>
                </a:solidFill>
              </a:rPr>
              <a:t>, nations </a:t>
            </a:r>
            <a:r>
              <a:rPr lang="en-US" sz="2400" dirty="0" err="1">
                <a:solidFill>
                  <a:schemeClr val="accent6"/>
                </a:solidFill>
              </a:rPr>
              <a:t>autonomes</a:t>
            </a:r>
            <a:r>
              <a:rPr lang="en-US" sz="2400" dirty="0">
                <a:solidFill>
                  <a:schemeClr val="accent6"/>
                </a:solidFill>
              </a:rPr>
              <a:t> qui </a:t>
            </a:r>
            <a:r>
              <a:rPr lang="en-US" sz="2400" dirty="0" err="1">
                <a:solidFill>
                  <a:schemeClr val="accent6"/>
                </a:solidFill>
              </a:rPr>
              <a:t>ont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négocié</a:t>
            </a:r>
            <a:r>
              <a:rPr lang="en-US" sz="2400" dirty="0">
                <a:solidFill>
                  <a:schemeClr val="accent6"/>
                </a:solidFill>
              </a:rPr>
              <a:t> des </a:t>
            </a:r>
            <a:r>
              <a:rPr lang="en-US" sz="2400" dirty="0" err="1">
                <a:solidFill>
                  <a:schemeClr val="accent6"/>
                </a:solidFill>
              </a:rPr>
              <a:t>traités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modernes</a:t>
            </a:r>
            <a:r>
              <a:rPr lang="en-US" sz="2400" dirty="0">
                <a:solidFill>
                  <a:schemeClr val="accent6"/>
                </a:solidFill>
              </a:rPr>
              <a:t> (2002 ; 2005) </a:t>
            </a:r>
            <a:r>
              <a:rPr lang="en-US" sz="2400" dirty="0" err="1">
                <a:solidFill>
                  <a:schemeClr val="accent6"/>
                </a:solidFill>
              </a:rPr>
              <a:t>en</a:t>
            </a:r>
            <a:r>
              <a:rPr lang="en-US" sz="2400" dirty="0">
                <a:solidFill>
                  <a:schemeClr val="accent6"/>
                </a:solidFill>
              </a:rPr>
              <a:t> vertu de </a:t>
            </a:r>
            <a:r>
              <a:rPr lang="en-US" sz="2400" dirty="0" err="1">
                <a:solidFill>
                  <a:schemeClr val="accent6"/>
                </a:solidFill>
              </a:rPr>
              <a:t>l'Accord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définitif</a:t>
            </a:r>
            <a:r>
              <a:rPr lang="en-US" sz="2400" dirty="0">
                <a:solidFill>
                  <a:schemeClr val="accent6"/>
                </a:solidFill>
              </a:rPr>
              <a:t> entre les 14 Premières nations du Yukon et les </a:t>
            </a:r>
            <a:r>
              <a:rPr lang="en-US" sz="2400" dirty="0" err="1">
                <a:solidFill>
                  <a:schemeClr val="accent6"/>
                </a:solidFill>
              </a:rPr>
              <a:t>gouvernements</a:t>
            </a:r>
            <a:r>
              <a:rPr lang="en-US" sz="2400" dirty="0">
                <a:solidFill>
                  <a:schemeClr val="accent6"/>
                </a:solidFill>
              </a:rPr>
              <a:t> du Canada et du Yukon.</a:t>
            </a:r>
          </a:p>
          <a:p>
            <a:pPr marL="0" indent="0" algn="ctr">
              <a:buNone/>
            </a:pPr>
            <a:endParaRPr lang="en-US" sz="2400" dirty="0">
              <a:solidFill>
                <a:schemeClr val="accent6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85807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5DA00B-35F1-5944-9DA8-328FB60B8F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238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9143CB41-315D-0645-B581-582798DE5160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B1E4EB-E78C-0448-AA8C-CADBBCC23EC8}"/>
              </a:ext>
            </a:extLst>
          </p:cNvPr>
          <p:cNvSpPr/>
          <p:nvPr/>
        </p:nvSpPr>
        <p:spPr>
          <a:xfrm>
            <a:off x="12700" y="1458913"/>
            <a:ext cx="12166600" cy="4733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15363" name="Content Placeholder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5FDDD7F-AD78-C746-97BD-231BDDD187E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14339"/>
          <a:stretch>
            <a:fillRect/>
          </a:stretch>
        </p:blipFill>
        <p:spPr>
          <a:xfrm>
            <a:off x="665163" y="763588"/>
            <a:ext cx="6096000" cy="4903787"/>
          </a:xfrm>
        </p:spPr>
      </p:pic>
      <p:pic>
        <p:nvPicPr>
          <p:cNvPr id="15364" name="Content Placeholder 13">
            <a:extLst>
              <a:ext uri="{FF2B5EF4-FFF2-40B4-BE49-F238E27FC236}">
                <a16:creationId xmlns:a16="http://schemas.microsoft.com/office/drawing/2014/main" id="{DE809902-F787-9940-90BF-59DC9FB9A0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9800" y="3081338"/>
            <a:ext cx="4514850" cy="960437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EA59-8C76-41D0-8D59-E52D6B0F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Série </a:t>
            </a:r>
            <a:r>
              <a:rPr lang="en-CA" dirty="0" err="1"/>
              <a:t>d’ateliers</a:t>
            </a:r>
            <a:r>
              <a:rPr lang="en-CA" dirty="0"/>
              <a:t> P.A.D.E (2021 –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8063-6A08-4579-9849-5C93318CB3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33081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dirty="0">
                <a:solidFill>
                  <a:schemeClr val="accent6"/>
                </a:solidFill>
              </a:rPr>
              <a:t>Fondamentaux</a:t>
            </a:r>
          </a:p>
          <a:p>
            <a:pPr marL="623888" lvl="1" indent="-314325">
              <a:buFont typeface="+mj-lt"/>
              <a:buAutoNum type="arabicPeriod"/>
              <a:defRPr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Auto- Évaluation : 18 ou 23 octobre</a:t>
            </a:r>
          </a:p>
          <a:p>
            <a:pPr marL="623888" lvl="1" indent="-314325">
              <a:buFont typeface="+mj-lt"/>
              <a:buAutoNum type="arabicPeriod"/>
              <a:defRPr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Contenu du site Web : 25 octobre</a:t>
            </a:r>
          </a:p>
          <a:p>
            <a:pPr marL="623888" lvl="1" indent="-314325">
              <a:buFont typeface="+mj-lt"/>
              <a:buAutoNum type="arabicPeriod"/>
              <a:defRPr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Contenu pour médias sociaux : 1er novembre</a:t>
            </a:r>
          </a:p>
          <a:p>
            <a:pPr marL="623888" lvl="1" indent="-314325">
              <a:buFont typeface="+mj-lt"/>
              <a:buAutoNum type="arabicPeriod"/>
              <a:defRPr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Maîtriser Google : 29 novembre</a:t>
            </a:r>
          </a:p>
          <a:p>
            <a:pPr marL="623888" lvl="1" indent="-314325">
              <a:buFont typeface="+mj-lt"/>
              <a:buAutoNum type="arabicPeriod"/>
              <a:defRPr/>
            </a:pPr>
            <a:r>
              <a:rPr lang="fr-CA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Révision : 4 décembre</a:t>
            </a:r>
          </a:p>
          <a:p>
            <a:pPr marL="623888" lvl="1" indent="-314325">
              <a:buFont typeface="+mj-lt"/>
              <a:buAutoNum type="arabicPeriod"/>
            </a:pP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350C4A-9C98-4432-BAE8-753DA0F5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970" y="1457739"/>
            <a:ext cx="5554721" cy="357146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dirty="0">
                <a:solidFill>
                  <a:schemeClr val="accent6"/>
                </a:solidFill>
              </a:rPr>
              <a:t>Au-delà des fondamentaux</a:t>
            </a:r>
          </a:p>
          <a:p>
            <a:pPr marL="766763" lvl="1" indent="-457200">
              <a:buFont typeface="+mj-lt"/>
              <a:buAutoNum type="arabicPeriod"/>
              <a:defRPr/>
            </a:pPr>
            <a:r>
              <a:rPr lang="fr-CA" dirty="0">
                <a:solidFill>
                  <a:schemeClr val="accent6"/>
                </a:solidFill>
              </a:rPr>
              <a:t>Évaluer le référencement avancé : 12 janvier</a:t>
            </a:r>
          </a:p>
          <a:p>
            <a:pPr marL="766763" lvl="1" indent="-457200">
              <a:buFont typeface="+mj-lt"/>
              <a:buAutoNum type="arabicPeriod"/>
              <a:defRPr/>
            </a:pPr>
            <a:r>
              <a:rPr lang="fr-CA" dirty="0"/>
              <a:t>Contenu comprise par machine : 15 ou 19 janvier</a:t>
            </a:r>
          </a:p>
          <a:p>
            <a:pPr marL="766763" lvl="1" indent="-457200">
              <a:buFont typeface="+mj-lt"/>
              <a:buAutoNum type="arabicPeriod"/>
              <a:defRPr/>
            </a:pPr>
            <a:r>
              <a:rPr lang="fr-CA" dirty="0"/>
              <a:t>Wiki data : 26 janvier</a:t>
            </a:r>
          </a:p>
          <a:p>
            <a:pPr marL="766763" lvl="1" indent="-457200">
              <a:buFont typeface="+mj-lt"/>
              <a:buAutoNum type="arabicPeriod"/>
              <a:defRPr/>
            </a:pPr>
            <a:r>
              <a:rPr lang="fr-CA" dirty="0"/>
              <a:t>Révision: 29 janvier ou 2 février</a:t>
            </a:r>
          </a:p>
          <a:p>
            <a:pPr marL="309563" lvl="1" indent="0" defTabSz="803275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C45990-637C-48AC-95AB-BD8F9C909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6A8E0-B5C3-4D6E-B053-94F9000DBD6F}"/>
              </a:ext>
            </a:extLst>
          </p:cNvPr>
          <p:cNvSpPr txBox="1"/>
          <p:nvPr/>
        </p:nvSpPr>
        <p:spPr>
          <a:xfrm>
            <a:off x="413359" y="4417346"/>
            <a:ext cx="1074445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ctr">
              <a:buFont typeface="Wingdings" panose="05000000000000000000" pitchFamily="2" charset="2"/>
              <a:buChar char="§"/>
              <a:defRPr/>
            </a:pPr>
            <a:r>
              <a:rPr lang="fr-CA" sz="2800" b="1" dirty="0">
                <a:solidFill>
                  <a:schemeClr val="accent6"/>
                </a:solidFill>
              </a:rPr>
              <a:t>Entreprise en ligne / Chiffre d'affaires</a:t>
            </a:r>
          </a:p>
          <a:p>
            <a:pPr marL="738188" indent="-457200" algn="ctr">
              <a:buFont typeface="+mj-lt"/>
              <a:buAutoNum type="arabicPeriod"/>
              <a:defRPr/>
            </a:pPr>
            <a:r>
              <a:rPr lang="fr-CA" sz="2400" b="1" dirty="0"/>
              <a:t>Chaîne de valeur numérique : 16 ou 19 février</a:t>
            </a:r>
          </a:p>
          <a:p>
            <a:pPr marL="738188" indent="-457200" algn="ctr">
              <a:buFont typeface="+mj-lt"/>
              <a:buAutoNum type="arabicPeriod"/>
              <a:defRPr/>
            </a:pPr>
            <a:r>
              <a:rPr lang="fr-CA" sz="2400" b="1" dirty="0"/>
              <a:t>Modèles d’affaires hybrides : 23 février</a:t>
            </a:r>
          </a:p>
          <a:p>
            <a:pPr marL="738188" indent="-457200" algn="ctr">
              <a:buFont typeface="+mj-lt"/>
              <a:buAutoNum type="arabicPeriod"/>
              <a:defRPr/>
            </a:pPr>
            <a:r>
              <a:rPr lang="fr-CA" sz="2400" b="1" dirty="0"/>
              <a:t>Outils commerciaux numériques / Flux de revenus : 9 mars</a:t>
            </a:r>
          </a:p>
          <a:p>
            <a:pPr marL="738188" indent="-457200" algn="ctr">
              <a:buFont typeface="+mj-lt"/>
              <a:buAutoNum type="arabicPeriod"/>
            </a:pPr>
            <a:endParaRPr lang="en-CA" sz="2400" b="1" dirty="0"/>
          </a:p>
        </p:txBody>
      </p:sp>
      <p:pic>
        <p:nvPicPr>
          <p:cNvPr id="8" name="Picture 7" descr="Company name&#10;&#10;Description automatically generated">
            <a:extLst>
              <a:ext uri="{FF2B5EF4-FFF2-40B4-BE49-F238E27FC236}">
                <a16:creationId xmlns:a16="http://schemas.microsoft.com/office/drawing/2014/main" id="{AA99EC24-16FE-4486-BE23-87CB19716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241017"/>
            <a:ext cx="2893934" cy="54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455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284A-559A-43AE-95C5-84DE126DD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360" y="365129"/>
            <a:ext cx="9764613" cy="940105"/>
          </a:xfrm>
        </p:spPr>
        <p:txBody>
          <a:bodyPr anchor="ctr">
            <a:normAutofit/>
          </a:bodyPr>
          <a:lstStyle/>
          <a:p>
            <a:r>
              <a:rPr lang="en-CA" dirty="0" err="1"/>
              <a:t>Révision</a:t>
            </a:r>
            <a:r>
              <a:rPr lang="en-CA" dirty="0"/>
              <a:t> des devoirs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075FF-B771-4AF8-9329-EF46E024F8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66599" y="6311904"/>
            <a:ext cx="2743200" cy="365125"/>
          </a:xfrm>
        </p:spPr>
        <p:txBody>
          <a:bodyPr anchor="ctr">
            <a:normAutofit/>
          </a:bodyPr>
          <a:lstStyle/>
          <a:p>
            <a:fld id="{7822AFE4-5680-4571-A999-D998AD940D14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0B353E-9F28-4B7A-B3F7-14FD81CD0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60" y="1649896"/>
            <a:ext cx="11092844" cy="44810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Visitez</a:t>
            </a:r>
            <a:r>
              <a:rPr lang="en-CA" dirty="0"/>
              <a:t>: </a:t>
            </a:r>
            <a:r>
              <a:rPr lang="en-CA" dirty="0">
                <a:hlinkClick r:id="rId2"/>
              </a:rPr>
              <a:t>https://seositecheckup.com/</a:t>
            </a:r>
            <a:r>
              <a:rPr lang="en-CA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Inscrivez</a:t>
            </a:r>
            <a:r>
              <a:rPr lang="en-CA" dirty="0"/>
              <a:t> </a:t>
            </a:r>
            <a:r>
              <a:rPr lang="en-CA" dirty="0" err="1"/>
              <a:t>l’URL</a:t>
            </a:r>
            <a:r>
              <a:rPr lang="en-CA" dirty="0"/>
              <a:t> de </a:t>
            </a:r>
            <a:r>
              <a:rPr lang="en-CA" dirty="0" err="1"/>
              <a:t>votre</a:t>
            </a:r>
            <a:r>
              <a:rPr lang="en-CA" dirty="0"/>
              <a:t> site-web et </a:t>
            </a:r>
            <a:r>
              <a:rPr lang="en-CA" dirty="0" err="1"/>
              <a:t>clickez</a:t>
            </a:r>
            <a:r>
              <a:rPr lang="en-CA" dirty="0"/>
              <a:t> sur ’Checkup’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err="1"/>
              <a:t>Attendez</a:t>
            </a:r>
            <a:r>
              <a:rPr lang="en-CA" dirty="0"/>
              <a:t> le rapport, </a:t>
            </a:r>
            <a:r>
              <a:rPr lang="en-CA" dirty="0" err="1"/>
              <a:t>téléchargez</a:t>
            </a:r>
            <a:r>
              <a:rPr lang="en-CA" dirty="0"/>
              <a:t>-le et </a:t>
            </a:r>
            <a:r>
              <a:rPr lang="en-CA" dirty="0" err="1"/>
              <a:t>lisez</a:t>
            </a:r>
            <a:r>
              <a:rPr lang="en-CA" dirty="0"/>
              <a:t>-le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02988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 la recherche </a:t>
            </a:r>
            <a:r>
              <a:rPr lang="en-CA" dirty="0" err="1"/>
              <a:t>à</a:t>
            </a:r>
            <a:r>
              <a:rPr lang="en-CA" dirty="0"/>
              <a:t> la </a:t>
            </a:r>
            <a:r>
              <a:rPr lang="en-CA" dirty="0" err="1"/>
              <a:t>découvrabilité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2AFE4-5680-4571-A999-D998AD940D14}" type="slidenum">
              <a:rPr lang="en-CA" smtClean="0"/>
              <a:t>6</a:t>
            </a:fld>
            <a:endParaRPr lang="en-CA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2092765-2733-4E73-B6C6-37782F5E0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793054"/>
              </p:ext>
            </p:extLst>
          </p:nvPr>
        </p:nvGraphicFramePr>
        <p:xfrm>
          <a:off x="436563" y="1497013"/>
          <a:ext cx="11572875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429295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classements des pages web fait par les moteurs de recherche sont améliorés grâce au contenu</a:t>
            </a:r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13362" y="1457739"/>
            <a:ext cx="11404390" cy="4719224"/>
          </a:xfrm>
        </p:spPr>
        <p:txBody>
          <a:bodyPr>
            <a:normAutofit/>
          </a:bodyPr>
          <a:lstStyle/>
          <a:p>
            <a:r>
              <a:rPr lang="en-CA" dirty="0"/>
              <a:t>Publication constant de </a:t>
            </a:r>
            <a:r>
              <a:rPr lang="en-CA" dirty="0" err="1"/>
              <a:t>contenu</a:t>
            </a:r>
            <a:r>
              <a:rPr lang="en-CA" dirty="0"/>
              <a:t> de haute </a:t>
            </a:r>
            <a:r>
              <a:rPr lang="en-CA" dirty="0" err="1"/>
              <a:t>qualité</a:t>
            </a:r>
            <a:endParaRPr lang="en-CA" dirty="0"/>
          </a:p>
          <a:p>
            <a:r>
              <a:rPr lang="en-CA" dirty="0"/>
              <a:t>Expertise </a:t>
            </a:r>
            <a:r>
              <a:rPr lang="en-CA" dirty="0" err="1"/>
              <a:t>spécifique</a:t>
            </a:r>
            <a:r>
              <a:rPr lang="en-CA" dirty="0"/>
              <a:t> (niche)</a:t>
            </a:r>
          </a:p>
          <a:p>
            <a:r>
              <a:rPr lang="en-CA" dirty="0"/>
              <a:t>Engagement des </a:t>
            </a:r>
            <a:r>
              <a:rPr lang="en-CA" dirty="0" err="1"/>
              <a:t>utilisateurs</a:t>
            </a:r>
            <a:endParaRPr lang="en-CA" dirty="0"/>
          </a:p>
          <a:p>
            <a:r>
              <a:rPr lang="en-CA" dirty="0" err="1"/>
              <a:t>Optimisé</a:t>
            </a:r>
            <a:r>
              <a:rPr lang="en-CA" dirty="0"/>
              <a:t> pour le mobile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Ce qui </a:t>
            </a:r>
            <a:r>
              <a:rPr lang="en-CA" dirty="0" err="1"/>
              <a:t>s’en</a:t>
            </a:r>
            <a:r>
              <a:rPr lang="en-CA" dirty="0"/>
              <a:t> </a:t>
            </a:r>
            <a:r>
              <a:rPr lang="en-CA" dirty="0" err="1"/>
              <a:t>vient</a:t>
            </a:r>
            <a:r>
              <a:rPr lang="en-CA" dirty="0"/>
              <a:t>: les assistant </a:t>
            </a:r>
            <a:r>
              <a:rPr lang="en-CA" dirty="0" err="1"/>
              <a:t>voix</a:t>
            </a:r>
            <a:r>
              <a:rPr lang="en-CA" dirty="0"/>
              <a:t> </a:t>
            </a:r>
            <a:r>
              <a:rPr lang="en-CA" dirty="0" err="1"/>
              <a:t>vont</a:t>
            </a:r>
            <a:r>
              <a:rPr lang="en-CA" dirty="0"/>
              <a:t> </a:t>
            </a:r>
            <a:r>
              <a:rPr lang="en-CA" dirty="0" err="1"/>
              <a:t>améliorer</a:t>
            </a:r>
            <a:r>
              <a:rPr lang="en-CA" dirty="0"/>
              <a:t> la presence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ligne</a:t>
            </a:r>
            <a:r>
              <a:rPr lang="en-CA" dirty="0"/>
              <a:t>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CBDF-E83B-4CB5-B33F-0347BA26AAC5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441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13" y="1828800"/>
            <a:ext cx="4016053" cy="4152112"/>
          </a:xfr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518" y="509156"/>
            <a:ext cx="4090753" cy="60297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035277" y="783771"/>
            <a:ext cx="5441655" cy="326711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30783" y="3449783"/>
            <a:ext cx="2202873" cy="820883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968CD-B254-421D-95FF-8AE414667F1B}" type="slidenum">
              <a:rPr lang="en-CA" smtClean="0"/>
              <a:t>8</a:t>
            </a:fld>
            <a:endParaRPr lang="en-C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1520" y="316744"/>
            <a:ext cx="5409622" cy="989541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L’information</a:t>
            </a:r>
            <a:r>
              <a:rPr lang="en-CA" dirty="0"/>
              <a:t> de </a:t>
            </a:r>
            <a:r>
              <a:rPr lang="en-CA" dirty="0" err="1"/>
              <a:t>votre</a:t>
            </a:r>
            <a:r>
              <a:rPr lang="en-CA" dirty="0"/>
              <a:t> site web determine </a:t>
            </a:r>
            <a:r>
              <a:rPr lang="en-CA" dirty="0" err="1"/>
              <a:t>sa</a:t>
            </a:r>
            <a:r>
              <a:rPr lang="en-CA" dirty="0"/>
              <a:t> presence dans les </a:t>
            </a:r>
            <a:r>
              <a:rPr lang="en-CA" dirty="0" err="1"/>
              <a:t>résultats</a:t>
            </a:r>
            <a:r>
              <a:rPr lang="en-CA" dirty="0"/>
              <a:t> de recherche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487561" y="952430"/>
            <a:ext cx="5330650" cy="3245944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35768" y="6221751"/>
            <a:ext cx="4596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9563" lvl="1" indent="0">
              <a:buNone/>
            </a:pPr>
            <a:r>
              <a:rPr lang="en-CA" dirty="0">
                <a:hlinkClick r:id="rId5"/>
              </a:rPr>
              <a:t>https://seositecheckup.com/seo-audit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9863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accent4"/>
                </a:solidFill>
              </a:rPr>
              <a:t>Les mots </a:t>
            </a:r>
            <a:r>
              <a:rPr lang="en-CA" dirty="0" err="1">
                <a:solidFill>
                  <a:schemeClr val="accent4"/>
                </a:solidFill>
              </a:rPr>
              <a:t>clés</a:t>
            </a:r>
            <a:r>
              <a:rPr lang="en-CA" dirty="0">
                <a:solidFill>
                  <a:schemeClr val="accent4"/>
                </a:solidFill>
              </a:rPr>
              <a:t> dominant – sur </a:t>
            </a:r>
            <a:r>
              <a:rPr lang="en-CA" dirty="0" err="1">
                <a:solidFill>
                  <a:schemeClr val="accent4"/>
                </a:solidFill>
              </a:rPr>
              <a:t>chaque</a:t>
            </a:r>
            <a:r>
              <a:rPr lang="en-CA" dirty="0">
                <a:solidFill>
                  <a:schemeClr val="accent4"/>
                </a:solidFill>
              </a:rPr>
              <a:t> page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13359" y="1457739"/>
            <a:ext cx="5361140" cy="495712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FR" dirty="0"/>
              <a:t>L'URL du nom de domaine utilise de vrais mots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FR" dirty="0"/>
              <a:t>L’URL du nom des pages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fr-FR" dirty="0"/>
              <a:t>Les balises de titre</a:t>
            </a:r>
            <a:endParaRPr lang="en-CA" dirty="0"/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r>
              <a:rPr lang="en-CA" dirty="0" err="1"/>
              <a:t>Tites</a:t>
            </a:r>
            <a:r>
              <a:rPr lang="en-CA" dirty="0"/>
              <a:t> (h1, h2…)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5"/>
            </a:pPr>
            <a:r>
              <a:rPr lang="en-CA" dirty="0" err="1"/>
              <a:t>Balises</a:t>
            </a:r>
            <a:r>
              <a:rPr lang="en-CA" dirty="0"/>
              <a:t> alt des images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 startAt="5"/>
            </a:pPr>
            <a:r>
              <a:rPr lang="en-CA" dirty="0" err="1"/>
              <a:t>Balise</a:t>
            </a:r>
            <a:r>
              <a:rPr lang="en-CA" dirty="0"/>
              <a:t> </a:t>
            </a:r>
            <a:r>
              <a:rPr lang="en-CA" dirty="0" err="1"/>
              <a:t>méta</a:t>
            </a:r>
            <a:r>
              <a:rPr lang="en-CA" dirty="0"/>
              <a:t> description</a:t>
            </a:r>
          </a:p>
          <a:p>
            <a:pPr marL="514350" indent="-514350">
              <a:lnSpc>
                <a:spcPct val="170000"/>
              </a:lnSpc>
              <a:buFont typeface="+mj-lt"/>
              <a:buAutoNum type="arabicPeriod"/>
            </a:pPr>
            <a:endParaRPr lang="en-CA" dirty="0"/>
          </a:p>
          <a:p>
            <a:pPr lvl="1">
              <a:lnSpc>
                <a:spcPct val="170000"/>
              </a:lnSpc>
            </a:pPr>
            <a:endParaRPr lang="en-CA" dirty="0"/>
          </a:p>
          <a:p>
            <a:pPr lvl="1">
              <a:lnSpc>
                <a:spcPct val="170000"/>
              </a:lnSpc>
            </a:pP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0337" y="1635437"/>
            <a:ext cx="5738304" cy="460173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dirty="0" err="1">
                <a:solidFill>
                  <a:schemeClr val="tx1"/>
                </a:solidFill>
              </a:rPr>
              <a:t>Formule</a:t>
            </a:r>
            <a:r>
              <a:rPr lang="en-CA" dirty="0">
                <a:solidFill>
                  <a:schemeClr val="tx1"/>
                </a:solidFill>
              </a:rPr>
              <a:t> de selection de mots </a:t>
            </a:r>
            <a:r>
              <a:rPr lang="en-CA" dirty="0" err="1">
                <a:solidFill>
                  <a:schemeClr val="tx1"/>
                </a:solidFill>
              </a:rPr>
              <a:t>clés</a:t>
            </a:r>
            <a:r>
              <a:rPr lang="en-CA" dirty="0">
                <a:solidFill>
                  <a:schemeClr val="tx1"/>
                </a:solidFill>
              </a:rPr>
              <a:t>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 err="1">
                <a:solidFill>
                  <a:schemeClr val="accent6"/>
                </a:solidFill>
              </a:rPr>
              <a:t>Votre</a:t>
            </a:r>
            <a:r>
              <a:rPr lang="en-CA" dirty="0">
                <a:solidFill>
                  <a:schemeClr val="accent6"/>
                </a:solidFill>
              </a:rPr>
              <a:t> </a:t>
            </a:r>
            <a:r>
              <a:rPr lang="en-CA" dirty="0" err="1">
                <a:solidFill>
                  <a:schemeClr val="accent6"/>
                </a:solidFill>
              </a:rPr>
              <a:t>ville</a:t>
            </a:r>
            <a:r>
              <a:rPr lang="en-CA" dirty="0">
                <a:solidFill>
                  <a:schemeClr val="accent6"/>
                </a:solidFill>
              </a:rPr>
              <a:t>, </a:t>
            </a:r>
            <a:r>
              <a:rPr lang="en-CA" dirty="0" err="1">
                <a:solidFill>
                  <a:schemeClr val="accent6"/>
                </a:solidFill>
              </a:rPr>
              <a:t>votre</a:t>
            </a:r>
            <a:r>
              <a:rPr lang="en-CA" dirty="0">
                <a:solidFill>
                  <a:schemeClr val="accent6"/>
                </a:solidFill>
              </a:rPr>
              <a:t> province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1"/>
                </a:solidFill>
              </a:rPr>
              <a:t>Arts de la scene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1"/>
                </a:solidFill>
              </a:rPr>
              <a:t>Divertissement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1"/>
                </a:solidFill>
              </a:rPr>
              <a:t>Musique </a:t>
            </a:r>
          </a:p>
          <a:p>
            <a:pPr lvl="1">
              <a:lnSpc>
                <a:spcPct val="110000"/>
              </a:lnSpc>
            </a:pPr>
            <a:r>
              <a:rPr lang="en-CA" dirty="0" err="1">
                <a:solidFill>
                  <a:schemeClr val="accent1"/>
                </a:solidFill>
              </a:rPr>
              <a:t>Inclure</a:t>
            </a:r>
            <a:r>
              <a:rPr lang="en-CA" dirty="0">
                <a:solidFill>
                  <a:schemeClr val="accent1"/>
                </a:solidFill>
              </a:rPr>
              <a:t> le(s) genre(s) </a:t>
            </a:r>
            <a:r>
              <a:rPr lang="en-CA" dirty="0" err="1">
                <a:solidFill>
                  <a:schemeClr val="accent1"/>
                </a:solidFill>
              </a:rPr>
              <a:t>potentiellement</a:t>
            </a:r>
            <a:endParaRPr lang="en-CA" dirty="0">
              <a:solidFill>
                <a:schemeClr val="accent1"/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1"/>
                </a:solidFill>
              </a:rPr>
              <a:t>Théâtre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1"/>
                </a:solidFill>
              </a:rPr>
              <a:t>Danse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Concerts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Spectacle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Pièce de </a:t>
            </a:r>
            <a:r>
              <a:rPr lang="en-CA" dirty="0" err="1">
                <a:solidFill>
                  <a:schemeClr val="accent4">
                    <a:lumMod val="75000"/>
                  </a:schemeClr>
                </a:solidFill>
              </a:rPr>
              <a:t>théâtre</a:t>
            </a:r>
            <a:endParaRPr lang="en-CA" dirty="0">
              <a:solidFill>
                <a:schemeClr val="accent4">
                  <a:lumMod val="75000"/>
                </a:schemeClr>
              </a:solidFill>
            </a:endParaRP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4">
                    <a:lumMod val="75000"/>
                  </a:schemeClr>
                </a:solidFill>
              </a:rPr>
              <a:t>Performance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 err="1">
                <a:solidFill>
                  <a:schemeClr val="tx1"/>
                </a:solidFill>
              </a:rPr>
              <a:t>Groupes</a:t>
            </a:r>
            <a:r>
              <a:rPr lang="en-CA" dirty="0">
                <a:solidFill>
                  <a:schemeClr val="tx1"/>
                </a:solidFill>
              </a:rPr>
              <a:t>/Nom des 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3"/>
                </a:solidFill>
              </a:rPr>
              <a:t>Titre de la pièce </a:t>
            </a:r>
            <a:r>
              <a:rPr lang="en-CA" dirty="0" err="1">
                <a:solidFill>
                  <a:schemeClr val="accent3"/>
                </a:solidFill>
              </a:rPr>
              <a:t>ou</a:t>
            </a:r>
            <a:r>
              <a:rPr lang="en-CA" dirty="0">
                <a:solidFill>
                  <a:schemeClr val="accent3"/>
                </a:solidFill>
              </a:rPr>
              <a:t> du spectacle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en-CA" dirty="0">
                <a:solidFill>
                  <a:schemeClr val="accent4"/>
                </a:solidFill>
              </a:rPr>
              <a:t>Les parties </a:t>
            </a:r>
            <a:r>
              <a:rPr lang="en-CA" dirty="0" err="1">
                <a:solidFill>
                  <a:schemeClr val="accent4"/>
                </a:solidFill>
              </a:rPr>
              <a:t>connues</a:t>
            </a:r>
            <a:r>
              <a:rPr lang="en-CA" dirty="0">
                <a:solidFill>
                  <a:schemeClr val="accent4"/>
                </a:solidFill>
              </a:rPr>
              <a:t> du spectacle (ex: Shakespeare)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DCBDF-E83B-4CB5-B33F-0347BA26AAC5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4265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4" grpId="0" uiExpand="1" build="p"/>
    </p:bldLst>
  </p:timing>
</p:sld>
</file>

<file path=ppt/theme/theme1.xml><?xml version="1.0" encoding="utf-8"?>
<a:theme xmlns:a="http://schemas.openxmlformats.org/drawingml/2006/main" name="MBT_Templat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ustom 1">
      <a:majorFont>
        <a:latin typeface="Bahnschrift SemiBold"/>
        <a:ea typeface=""/>
        <a:cs typeface=""/>
      </a:majorFont>
      <a:minorFont>
        <a:latin typeface="Corbel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T_Template" id="{C85D3E76-2F5C-415D-9CCC-14472F4D8187}" vid="{06612D6B-7657-47F7-BD84-CDB17EBA50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MBT_Template</Template>
  <TotalTime>3877</TotalTime>
  <Words>868</Words>
  <Application>Microsoft Macintosh PowerPoint</Application>
  <PresentationFormat>Widescreen</PresentationFormat>
  <Paragraphs>142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Bahnschrift</vt:lpstr>
      <vt:lpstr>Bahnschrift SemiBold</vt:lpstr>
      <vt:lpstr>Calibri</vt:lpstr>
      <vt:lpstr>Corbel</vt:lpstr>
      <vt:lpstr>Tahoma</vt:lpstr>
      <vt:lpstr>Wingdings</vt:lpstr>
      <vt:lpstr>MBT_Template</vt:lpstr>
      <vt:lpstr>Atelier 1 Référencement avancé</vt:lpstr>
      <vt:lpstr>PowerPoint Presentation</vt:lpstr>
      <vt:lpstr>PowerPoint Presentation</vt:lpstr>
      <vt:lpstr>Série d’ateliers P.A.D.E (2021 – 2022)</vt:lpstr>
      <vt:lpstr>Révision des devoirs</vt:lpstr>
      <vt:lpstr>De la recherche à la découvrabilité</vt:lpstr>
      <vt:lpstr>Les classements des pages web fait par les moteurs de recherche sont améliorés grâce au contenu</vt:lpstr>
      <vt:lpstr>L’information de votre site web determine sa presence dans les résultats de recherche</vt:lpstr>
      <vt:lpstr>Les mots clés dominant – sur chaque page</vt:lpstr>
      <vt:lpstr>Référencement (Mots-clés) Trasitionel: Fait pour les moteurs de recherche</vt:lpstr>
      <vt:lpstr>Référencement technique</vt:lpstr>
      <vt:lpstr>Aller de la recherche à la découverte </vt:lpstr>
      <vt:lpstr>De chercher à trouver des réponses</vt:lpstr>
      <vt:lpstr>Référencement Avancé</vt:lpstr>
      <vt:lpstr>Restez en contact!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Committee Meeting   August 28, 2019</dc:title>
  <dc:creator>Inga Petri</dc:creator>
  <cp:lastModifiedBy>Aimee Poulin</cp:lastModifiedBy>
  <cp:revision>456</cp:revision>
  <cp:lastPrinted>2020-11-04T19:45:39Z</cp:lastPrinted>
  <dcterms:created xsi:type="dcterms:W3CDTF">2019-08-28T07:37:23Z</dcterms:created>
  <dcterms:modified xsi:type="dcterms:W3CDTF">2022-01-12T16:35:53Z</dcterms:modified>
</cp:coreProperties>
</file>