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16" r:id="rId2"/>
    <p:sldId id="417" r:id="rId3"/>
    <p:sldId id="338" r:id="rId4"/>
    <p:sldId id="419" r:id="rId5"/>
    <p:sldId id="329" r:id="rId6"/>
    <p:sldId id="407" r:id="rId7"/>
    <p:sldId id="411" r:id="rId8"/>
    <p:sldId id="398" r:id="rId9"/>
    <p:sldId id="410" r:id="rId10"/>
    <p:sldId id="409" r:id="rId11"/>
    <p:sldId id="414" r:id="rId12"/>
    <p:sldId id="408" r:id="rId13"/>
    <p:sldId id="415" r:id="rId14"/>
    <p:sldId id="413" r:id="rId15"/>
    <p:sldId id="412" r:id="rId16"/>
    <p:sldId id="420" r:id="rId1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86320" autoAdjust="0"/>
  </p:normalViewPr>
  <p:slideViewPr>
    <p:cSldViewPr snapToGrid="0">
      <p:cViewPr varScale="1">
        <p:scale>
          <a:sx n="75" d="100"/>
          <a:sy n="75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2022-04-15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ie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70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Digital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8B6B-CD42-4384-ADF2-527EEBDE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C7014-A924-4466-84A3-77928F69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5A9-E59B-4A10-B066-6524C8CC7E06}" type="datetimeFigureOut">
              <a:rPr lang="en-CA" smtClean="0"/>
              <a:t>2022-04-15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44C6B-BFA4-4F0E-8287-CFA6DDC4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E9200-E514-4EEE-861E-366BCB94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7A1E-FF3F-4A2E-8E33-080463BDE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98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pond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msnetwork.ca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stagepage.ca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publicplace.online/en/" TargetMode="External"/><Relationship Id="rId5" Type="http://schemas.openxmlformats.org/officeDocument/2006/relationships/hyperlink" Target="https://sidedooraccess.com/home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hyperlink" Target="https://digitalartsnation.ca/digital-playbook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igarts.ca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springworksfestival.ca/pa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g.artsdata.c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culturecreate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inkeddigitalfuture.c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fr-FR" i="1" dirty="0"/>
              <a:t>Atelier 3: Outils Numériques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Créé et présenté par</a:t>
            </a:r>
          </a:p>
          <a:p>
            <a:r>
              <a:rPr lang="fr-CA" dirty="0"/>
              <a:t>Inga Petri, Strategic Moves</a:t>
            </a:r>
          </a:p>
          <a:p>
            <a:r>
              <a:rPr lang="fr-CA" dirty="0"/>
              <a:t>18 &amp; 23 octobre 2021</a:t>
            </a:r>
          </a:p>
          <a:p>
            <a:r>
              <a:rPr lang="fr-CA" dirty="0"/>
              <a:t>13h à 14h</a:t>
            </a:r>
          </a:p>
        </p:txBody>
      </p:sp>
    </p:spTree>
    <p:extLst>
      <p:ext uri="{BB962C8B-B14F-4D97-AF65-F5344CB8AC3E}">
        <p14:creationId xmlns:p14="http://schemas.microsoft.com/office/powerpoint/2010/main" val="1395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652-8147-466D-8CDC-66A2BC83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Plusieurs</a:t>
            </a:r>
            <a:r>
              <a:rPr lang="en-CA" dirty="0"/>
              <a:t> </a:t>
            </a:r>
            <a:r>
              <a:rPr lang="en-CA" dirty="0" err="1"/>
              <a:t>catalyseurs</a:t>
            </a:r>
            <a:r>
              <a:rPr lang="en-CA" dirty="0"/>
              <a:t> </a:t>
            </a:r>
            <a:r>
              <a:rPr lang="en-CA" dirty="0" err="1"/>
              <a:t>émergents</a:t>
            </a:r>
            <a:r>
              <a:rPr lang="en-CA" dirty="0"/>
              <a:t> de </a:t>
            </a:r>
            <a:r>
              <a:rPr lang="en-CA" dirty="0" err="1"/>
              <a:t>stratégie</a:t>
            </a:r>
            <a:r>
              <a:rPr lang="en-CA" dirty="0"/>
              <a:t> de </a:t>
            </a:r>
            <a:r>
              <a:rPr lang="en-CA" dirty="0" err="1"/>
              <a:t>données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2174-4871-409D-827C-304F18176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10898108" cy="4719224"/>
          </a:xfrm>
        </p:spPr>
        <p:txBody>
          <a:bodyPr/>
          <a:lstStyle/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19948-1991-44F8-8AC9-EF8BAAAA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F59107-06C7-4DC1-AA20-8724EB0A7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8385" r="13787" b="16072"/>
          <a:stretch/>
        </p:blipFill>
        <p:spPr>
          <a:xfrm>
            <a:off x="3110311" y="2038256"/>
            <a:ext cx="2655523" cy="2462366"/>
          </a:xfrm>
          <a:prstGeom prst="rect">
            <a:avLst/>
          </a:prstGeom>
          <a:ln w="19050"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372FD-FF30-41C9-B540-053C1F751405}"/>
              </a:ext>
            </a:extLst>
          </p:cNvPr>
          <p:cNvSpPr txBox="1"/>
          <p:nvPr/>
        </p:nvSpPr>
        <p:spPr>
          <a:xfrm>
            <a:off x="3110311" y="4688513"/>
            <a:ext cx="3200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F0F0F"/>
                </a:solidFill>
              </a:rPr>
              <a:t>À</a:t>
            </a:r>
            <a:r>
              <a:rPr lang="en-US" dirty="0">
                <a:solidFill>
                  <a:srgbClr val="0F0F0F"/>
                </a:solidFill>
              </a:rPr>
              <a:t> quoi </a:t>
            </a:r>
            <a:r>
              <a:rPr lang="en-US" dirty="0" err="1">
                <a:solidFill>
                  <a:srgbClr val="0F0F0F"/>
                </a:solidFill>
              </a:rPr>
              <a:t>ressemble</a:t>
            </a:r>
            <a:r>
              <a:rPr lang="en-US" dirty="0">
                <a:solidFill>
                  <a:srgbClr val="0F0F0F"/>
                </a:solidFill>
              </a:rPr>
              <a:t> un avenir numérique </a:t>
            </a:r>
            <a:r>
              <a:rPr lang="en-US" dirty="0" err="1">
                <a:solidFill>
                  <a:srgbClr val="0F0F0F"/>
                </a:solidFill>
              </a:rPr>
              <a:t>positif</a:t>
            </a:r>
            <a:r>
              <a:rPr lang="en-US" dirty="0">
                <a:solidFill>
                  <a:srgbClr val="0F0F0F"/>
                </a:solidFill>
              </a:rPr>
              <a:t> pour </a:t>
            </a:r>
            <a:r>
              <a:rPr lang="en-US" dirty="0" err="1">
                <a:solidFill>
                  <a:srgbClr val="0F0F0F"/>
                </a:solidFill>
              </a:rPr>
              <a:t>vous</a:t>
            </a:r>
            <a:r>
              <a:rPr lang="en-US" dirty="0">
                <a:solidFill>
                  <a:srgbClr val="0F0F0F"/>
                </a:solidFill>
              </a:rPr>
              <a:t> ? Et, </a:t>
            </a:r>
            <a:r>
              <a:rPr lang="en-US" dirty="0" err="1">
                <a:solidFill>
                  <a:srgbClr val="0F0F0F"/>
                </a:solidFill>
              </a:rPr>
              <a:t>quels</a:t>
            </a:r>
            <a:r>
              <a:rPr lang="en-US" dirty="0">
                <a:solidFill>
                  <a:srgbClr val="0F0F0F"/>
                </a:solidFill>
              </a:rPr>
              <a:t> </a:t>
            </a:r>
            <a:r>
              <a:rPr lang="en-US" dirty="0" err="1">
                <a:solidFill>
                  <a:srgbClr val="0F0F0F"/>
                </a:solidFill>
              </a:rPr>
              <a:t>sont</a:t>
            </a:r>
            <a:r>
              <a:rPr lang="en-US" dirty="0">
                <a:solidFill>
                  <a:srgbClr val="0F0F0F"/>
                </a:solidFill>
              </a:rPr>
              <a:t> les </a:t>
            </a:r>
            <a:r>
              <a:rPr lang="en-US" dirty="0" err="1">
                <a:solidFill>
                  <a:srgbClr val="0F0F0F"/>
                </a:solidFill>
              </a:rPr>
              <a:t>rôles</a:t>
            </a:r>
            <a:r>
              <a:rPr lang="en-US" dirty="0">
                <a:solidFill>
                  <a:srgbClr val="0F0F0F"/>
                </a:solidFill>
              </a:rPr>
              <a:t> des services </a:t>
            </a:r>
            <a:r>
              <a:rPr lang="en-US" dirty="0" err="1">
                <a:solidFill>
                  <a:srgbClr val="0F0F0F"/>
                </a:solidFill>
              </a:rPr>
              <a:t>artistiques</a:t>
            </a:r>
            <a:r>
              <a:rPr lang="en-US" dirty="0">
                <a:solidFill>
                  <a:srgbClr val="0F0F0F"/>
                </a:solidFill>
              </a:rPr>
              <a:t> pour nous aider </a:t>
            </a:r>
            <a:r>
              <a:rPr lang="en-US" dirty="0" err="1">
                <a:solidFill>
                  <a:srgbClr val="0F0F0F"/>
                </a:solidFill>
              </a:rPr>
              <a:t>à</a:t>
            </a:r>
            <a:r>
              <a:rPr lang="en-US" dirty="0">
                <a:solidFill>
                  <a:srgbClr val="0F0F0F"/>
                </a:solidFill>
              </a:rPr>
              <a:t> y arriver ?</a:t>
            </a:r>
            <a:endParaRPr lang="en-CA" dirty="0"/>
          </a:p>
        </p:txBody>
      </p:sp>
      <p:pic>
        <p:nvPicPr>
          <p:cNvPr id="20" name="Picture 19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82BC75D-CACA-4D03-9CB6-EE02E89E5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2387623"/>
            <a:ext cx="2462366" cy="246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CECA8D-FC40-4DC1-A8A4-A354EB15442B}"/>
              </a:ext>
            </a:extLst>
          </p:cNvPr>
          <p:cNvSpPr txBox="1"/>
          <p:nvPr/>
        </p:nvSpPr>
        <p:spPr>
          <a:xfrm>
            <a:off x="828419" y="4913311"/>
            <a:ext cx="2144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ARTSPOND</a:t>
            </a:r>
          </a:p>
        </p:txBody>
      </p:sp>
      <p:pic>
        <p:nvPicPr>
          <p:cNvPr id="17" name="Picture 16" descr="Icon, company name&#10;&#10;Description automatically generated">
            <a:extLst>
              <a:ext uri="{FF2B5EF4-FFF2-40B4-BE49-F238E27FC236}">
                <a16:creationId xmlns:a16="http://schemas.microsoft.com/office/drawing/2014/main" id="{11C15191-61E1-4EB0-88D9-5DC8CC212A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11146" r="21807" b="15753"/>
          <a:stretch/>
        </p:blipFill>
        <p:spPr>
          <a:xfrm>
            <a:off x="6584448" y="1701044"/>
            <a:ext cx="1954202" cy="23509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B505FA-51B5-4741-9623-A1BC8A8ED2E7}"/>
              </a:ext>
            </a:extLst>
          </p:cNvPr>
          <p:cNvSpPr txBox="1"/>
          <p:nvPr/>
        </p:nvSpPr>
        <p:spPr>
          <a:xfrm>
            <a:off x="6489545" y="4237296"/>
            <a:ext cx="55541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F0F0F"/>
                </a:solidFill>
              </a:rPr>
              <a:t>Une solution </a:t>
            </a:r>
            <a:r>
              <a:rPr lang="en-US" dirty="0" err="1">
                <a:solidFill>
                  <a:srgbClr val="0F0F0F"/>
                </a:solidFill>
              </a:rPr>
              <a:t>logicielle</a:t>
            </a:r>
            <a:r>
              <a:rPr lang="en-US" dirty="0">
                <a:solidFill>
                  <a:srgbClr val="0F0F0F"/>
                </a:solidFill>
              </a:rPr>
              <a:t> open source de planification des </a:t>
            </a:r>
            <a:r>
              <a:rPr lang="en-US" dirty="0" err="1">
                <a:solidFill>
                  <a:srgbClr val="0F0F0F"/>
                </a:solidFill>
              </a:rPr>
              <a:t>ressources</a:t>
            </a:r>
            <a:r>
              <a:rPr lang="en-US" dirty="0">
                <a:solidFill>
                  <a:srgbClr val="0F0F0F"/>
                </a:solidFill>
              </a:rPr>
              <a:t> </a:t>
            </a:r>
            <a:r>
              <a:rPr lang="en-US" dirty="0" err="1">
                <a:solidFill>
                  <a:srgbClr val="0F0F0F"/>
                </a:solidFill>
              </a:rPr>
              <a:t>artistiques</a:t>
            </a:r>
            <a:r>
              <a:rPr lang="en-US" dirty="0">
                <a:solidFill>
                  <a:srgbClr val="0F0F0F"/>
                </a:solidFill>
              </a:rPr>
              <a:t> (ARP) qui </a:t>
            </a:r>
            <a:r>
              <a:rPr lang="en-US" dirty="0" err="1">
                <a:solidFill>
                  <a:srgbClr val="0F0F0F"/>
                </a:solidFill>
              </a:rPr>
              <a:t>sert</a:t>
            </a:r>
            <a:r>
              <a:rPr lang="en-US" dirty="0">
                <a:solidFill>
                  <a:srgbClr val="0F0F0F"/>
                </a:solidFill>
              </a:rPr>
              <a:t> de </a:t>
            </a:r>
            <a:r>
              <a:rPr lang="en-US" dirty="0" err="1">
                <a:solidFill>
                  <a:srgbClr val="0F0F0F"/>
                </a:solidFill>
              </a:rPr>
              <a:t>technologie</a:t>
            </a:r>
            <a:r>
              <a:rPr lang="en-US" dirty="0">
                <a:solidFill>
                  <a:srgbClr val="0F0F0F"/>
                </a:solidFill>
              </a:rPr>
              <a:t> de base </a:t>
            </a:r>
            <a:r>
              <a:rPr lang="en-US" dirty="0" err="1">
                <a:solidFill>
                  <a:srgbClr val="0F0F0F"/>
                </a:solidFill>
              </a:rPr>
              <a:t>à</a:t>
            </a:r>
            <a:r>
              <a:rPr lang="en-US" dirty="0">
                <a:solidFill>
                  <a:srgbClr val="0F0F0F"/>
                </a:solidFill>
              </a:rPr>
              <a:t> </a:t>
            </a:r>
            <a:r>
              <a:rPr lang="en-US" dirty="0" err="1">
                <a:solidFill>
                  <a:srgbClr val="0F0F0F"/>
                </a:solidFill>
              </a:rPr>
              <a:t>Artse</a:t>
            </a:r>
            <a:r>
              <a:rPr lang="en-US" dirty="0">
                <a:solidFill>
                  <a:srgbClr val="0F0F0F"/>
                </a:solidFill>
              </a:rPr>
              <a:t> United - </a:t>
            </a:r>
            <a:r>
              <a:rPr lang="en-US" dirty="0" err="1">
                <a:solidFill>
                  <a:srgbClr val="0F0F0F"/>
                </a:solidFill>
              </a:rPr>
              <a:t>plateforme</a:t>
            </a:r>
            <a:r>
              <a:rPr lang="en-US" dirty="0">
                <a:solidFill>
                  <a:srgbClr val="0F0F0F"/>
                </a:solidFill>
              </a:rPr>
              <a:t> numérique </a:t>
            </a:r>
            <a:r>
              <a:rPr lang="en-US" dirty="0" err="1">
                <a:solidFill>
                  <a:srgbClr val="0F0F0F"/>
                </a:solidFill>
              </a:rPr>
              <a:t>coopérative</a:t>
            </a:r>
            <a:r>
              <a:rPr lang="en-US" dirty="0">
                <a:solidFill>
                  <a:srgbClr val="0F0F0F"/>
                </a:solidFill>
              </a:rPr>
              <a:t> </a:t>
            </a:r>
            <a:r>
              <a:rPr lang="en-US" dirty="0" err="1">
                <a:solidFill>
                  <a:srgbClr val="0F0F0F"/>
                </a:solidFill>
              </a:rPr>
              <a:t>permettant</a:t>
            </a:r>
            <a:r>
              <a:rPr lang="en-US" dirty="0">
                <a:solidFill>
                  <a:srgbClr val="0F0F0F"/>
                </a:solidFill>
              </a:rPr>
              <a:t> la gestion financière, </a:t>
            </a:r>
            <a:r>
              <a:rPr lang="en-US" dirty="0" err="1">
                <a:solidFill>
                  <a:srgbClr val="0F0F0F"/>
                </a:solidFill>
              </a:rPr>
              <a:t>l'intelligence</a:t>
            </a:r>
            <a:r>
              <a:rPr lang="en-US" dirty="0">
                <a:solidFill>
                  <a:srgbClr val="0F0F0F"/>
                </a:solidFill>
              </a:rPr>
              <a:t> </a:t>
            </a:r>
            <a:r>
              <a:rPr lang="en-US" dirty="0" err="1">
                <a:solidFill>
                  <a:srgbClr val="0F0F0F"/>
                </a:solidFill>
              </a:rPr>
              <a:t>d'affaires</a:t>
            </a:r>
            <a:r>
              <a:rPr lang="en-US" dirty="0">
                <a:solidFill>
                  <a:srgbClr val="0F0F0F"/>
                </a:solidFill>
              </a:rPr>
              <a:t> et </a:t>
            </a:r>
            <a:r>
              <a:rPr lang="en-US" dirty="0" err="1">
                <a:solidFill>
                  <a:srgbClr val="0F0F0F"/>
                </a:solidFill>
              </a:rPr>
              <a:t>l'investissement</a:t>
            </a:r>
            <a:r>
              <a:rPr lang="en-US" dirty="0">
                <a:solidFill>
                  <a:srgbClr val="0F0F0F"/>
                </a:solidFill>
              </a:rPr>
              <a:t> </a:t>
            </a:r>
            <a:r>
              <a:rPr lang="en-US" dirty="0" err="1">
                <a:solidFill>
                  <a:srgbClr val="0F0F0F"/>
                </a:solidFill>
              </a:rPr>
              <a:t>d'impact</a:t>
            </a:r>
            <a:r>
              <a:rPr lang="en-US" dirty="0">
                <a:solidFill>
                  <a:srgbClr val="0F0F0F"/>
                </a:solidFill>
              </a:rPr>
              <a:t> pour les petits </a:t>
            </a:r>
            <a:r>
              <a:rPr lang="en-US" dirty="0" err="1">
                <a:solidFill>
                  <a:srgbClr val="0F0F0F"/>
                </a:solidFill>
              </a:rPr>
              <a:t>créateurs</a:t>
            </a:r>
            <a:r>
              <a:rPr lang="en-US" dirty="0">
                <a:solidFill>
                  <a:srgbClr val="0F0F0F"/>
                </a:solidFill>
              </a:rPr>
              <a:t> et </a:t>
            </a:r>
            <a:r>
              <a:rPr lang="en-US" dirty="0" err="1">
                <a:solidFill>
                  <a:srgbClr val="0F0F0F"/>
                </a:solidFill>
              </a:rPr>
              <a:t>producteurs</a:t>
            </a:r>
            <a:r>
              <a:rPr lang="en-US" dirty="0">
                <a:solidFill>
                  <a:srgbClr val="0F0F0F"/>
                </a:solidFill>
              </a:rPr>
              <a:t> dans </a:t>
            </a:r>
            <a:r>
              <a:rPr lang="en-US" dirty="0" err="1">
                <a:solidFill>
                  <a:srgbClr val="0F0F0F"/>
                </a:solidFill>
              </a:rPr>
              <a:t>plusieurs</a:t>
            </a:r>
            <a:r>
              <a:rPr lang="en-US" dirty="0">
                <a:solidFill>
                  <a:srgbClr val="0F0F0F"/>
                </a:solidFill>
              </a:rPr>
              <a:t> disciplines.</a:t>
            </a:r>
            <a:endParaRPr lang="en-CA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F0CC0D9-293A-4F9A-928F-AACB5B3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12511" r="24810" b="15720"/>
          <a:stretch/>
        </p:blipFill>
        <p:spPr>
          <a:xfrm>
            <a:off x="8762426" y="1700321"/>
            <a:ext cx="1687149" cy="23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56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5E85-A827-4ED4-B172-1E9CB2B5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7F71-E322-4D4D-99D1-D2ED741C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1" y="2291003"/>
            <a:ext cx="8405447" cy="3885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https://amsnetwork.ca/</a:t>
            </a:r>
            <a:endParaRPr lang="en-US" sz="20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2000" b="0" dirty="0" err="1">
                <a:solidFill>
                  <a:schemeClr val="tx1"/>
                </a:solidFill>
              </a:rPr>
              <a:t>Logiciel</a:t>
            </a:r>
            <a:r>
              <a:rPr lang="en-US" sz="2000" b="0" dirty="0">
                <a:solidFill>
                  <a:schemeClr val="tx1"/>
                </a:solidFill>
              </a:rPr>
              <a:t> de gestion </a:t>
            </a:r>
            <a:r>
              <a:rPr lang="en-US" sz="2000" b="0" dirty="0" err="1">
                <a:solidFill>
                  <a:schemeClr val="tx1"/>
                </a:solidFill>
              </a:rPr>
              <a:t>basé</a:t>
            </a:r>
            <a:r>
              <a:rPr lang="en-US" sz="2000" b="0" dirty="0">
                <a:solidFill>
                  <a:schemeClr val="tx1"/>
                </a:solidFill>
              </a:rPr>
              <a:t> sur le cloud pour les </a:t>
            </a:r>
            <a:r>
              <a:rPr lang="en-US" sz="2000" b="0" dirty="0" err="1">
                <a:solidFill>
                  <a:schemeClr val="tx1"/>
                </a:solidFill>
              </a:rPr>
              <a:t>organisations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artistiques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construit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à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partir</a:t>
            </a:r>
            <a:r>
              <a:rPr lang="en-US" sz="2000" b="0" dirty="0">
                <a:solidFill>
                  <a:schemeClr val="tx1"/>
                </a:solidFill>
              </a:rPr>
              <a:t> de </a:t>
            </a:r>
            <a:r>
              <a:rPr lang="en-US" sz="2000" b="0" dirty="0" err="1">
                <a:solidFill>
                  <a:schemeClr val="tx1"/>
                </a:solidFill>
              </a:rPr>
              <a:t>zéro</a:t>
            </a:r>
            <a:r>
              <a:rPr lang="en-US" sz="2000" b="0" dirty="0">
                <a:solidFill>
                  <a:schemeClr val="tx1"/>
                </a:solidFill>
              </a:rPr>
              <a:t> par des artistes pour des artistes, structure </a:t>
            </a:r>
            <a:r>
              <a:rPr lang="en-US" sz="2000" b="0" dirty="0" err="1">
                <a:solidFill>
                  <a:schemeClr val="tx1"/>
                </a:solidFill>
              </a:rPr>
              <a:t>coopérative</a:t>
            </a:r>
            <a:r>
              <a:rPr lang="en-US" sz="2000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0" dirty="0" err="1">
                <a:solidFill>
                  <a:schemeClr val="tx1"/>
                </a:solidFill>
              </a:rPr>
              <a:t>Plateforme</a:t>
            </a:r>
            <a:r>
              <a:rPr lang="en-US" sz="2000" b="0" dirty="0">
                <a:solidFill>
                  <a:schemeClr val="tx1"/>
                </a:solidFill>
              </a:rPr>
              <a:t> Web tout-</a:t>
            </a:r>
            <a:r>
              <a:rPr lang="en-US" sz="2000" b="0" dirty="0" err="1">
                <a:solidFill>
                  <a:schemeClr val="tx1"/>
                </a:solidFill>
              </a:rPr>
              <a:t>en</a:t>
            </a:r>
            <a:r>
              <a:rPr lang="en-US" sz="2000" b="0" dirty="0">
                <a:solidFill>
                  <a:schemeClr val="tx1"/>
                </a:solidFill>
              </a:rPr>
              <a:t>-un pour les </a:t>
            </a:r>
            <a:r>
              <a:rPr lang="en-US" sz="2000" b="0" dirty="0" err="1">
                <a:solidFill>
                  <a:schemeClr val="tx1"/>
                </a:solidFill>
              </a:rPr>
              <a:t>centres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d'artistes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membres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dirigée</a:t>
            </a:r>
            <a:r>
              <a:rPr lang="en-US" sz="2000" b="0" dirty="0">
                <a:solidFill>
                  <a:schemeClr val="tx1"/>
                </a:solidFill>
              </a:rPr>
              <a:t> par la Film and Video Arts Society (FAVA)</a:t>
            </a:r>
            <a:endParaRPr lang="en-CA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0F6DA-8AE1-4C61-B92A-1EFF8FA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5CA26-0CF0-4B63-9CA6-FA127B565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8" y="1581150"/>
            <a:ext cx="3272204" cy="5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57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607C954-F269-42FA-8DDC-BE4D8E20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B2B					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10A1B-5ADB-49C4-B985-901B80A6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61504-8082-4FF9-87F4-B811CB24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9" y="1716512"/>
            <a:ext cx="3040137" cy="902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975DD1-F8AE-4453-B937-7E2280DEB911}"/>
              </a:ext>
            </a:extLst>
          </p:cNvPr>
          <p:cNvSpPr txBox="1"/>
          <p:nvPr/>
        </p:nvSpPr>
        <p:spPr>
          <a:xfrm>
            <a:off x="1250739" y="4648103"/>
            <a:ext cx="2355363" cy="132343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CA" sz="4400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BLOCK</a:t>
            </a:r>
            <a:r>
              <a:rPr lang="en-CA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CA" sz="3600" spc="200" dirty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BOOKING</a:t>
            </a:r>
            <a:endParaRPr lang="en-CA" sz="4000" spc="200" dirty="0">
              <a:solidFill>
                <a:schemeClr val="tx2">
                  <a:lumMod val="60000"/>
                  <a:lumOff val="40000"/>
                </a:schemeClr>
              </a:solidFill>
              <a:latin typeface="Bauhaus 93" panose="04030905020B02020C02" pitchFamily="82" charset="0"/>
              <a:cs typeface="Aharoni" panose="02010803020104030203" pitchFamily="2" charset="-79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593E0568-92F8-4A34-BEAC-C5044A938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9" y="2975094"/>
            <a:ext cx="2697975" cy="1316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2E5916-0BB4-49C9-9FC2-C728F27EE97C}"/>
              </a:ext>
            </a:extLst>
          </p:cNvPr>
          <p:cNvSpPr txBox="1"/>
          <p:nvPr/>
        </p:nvSpPr>
        <p:spPr>
          <a:xfrm>
            <a:off x="4544657" y="1669609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Formulaire</a:t>
            </a:r>
            <a:r>
              <a:rPr lang="en-CA" dirty="0"/>
              <a:t> de candidature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ligne</a:t>
            </a:r>
            <a:r>
              <a:rPr lang="en-CA" dirty="0"/>
              <a:t> </a:t>
            </a:r>
            <a:r>
              <a:rPr lang="en-CA" dirty="0" err="1"/>
              <a:t>utilisé</a:t>
            </a:r>
            <a:r>
              <a:rPr lang="en-CA" dirty="0"/>
              <a:t> par </a:t>
            </a:r>
            <a:r>
              <a:rPr lang="en-CA" dirty="0" err="1"/>
              <a:t>une</a:t>
            </a:r>
            <a:r>
              <a:rPr lang="en-CA" dirty="0"/>
              <a:t> quinzaine de </a:t>
            </a:r>
            <a:r>
              <a:rPr lang="en-CA" dirty="0" err="1"/>
              <a:t>réseaux</a:t>
            </a:r>
            <a:r>
              <a:rPr lang="en-CA" dirty="0"/>
              <a:t> </a:t>
            </a:r>
            <a:r>
              <a:rPr lang="en-CA" dirty="0" err="1"/>
              <a:t>diffuseurs</a:t>
            </a:r>
            <a:r>
              <a:rPr lang="en-CA" dirty="0"/>
              <a:t> qui </a:t>
            </a:r>
            <a:r>
              <a:rPr lang="en-CA" dirty="0" err="1"/>
              <a:t>agissent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places de </a:t>
            </a:r>
            <a:r>
              <a:rPr lang="en-CA" dirty="0" err="1"/>
              <a:t>marché</a:t>
            </a:r>
            <a:r>
              <a:rPr lang="en-CA" dirty="0"/>
              <a:t> physiques pour les arts de la </a:t>
            </a:r>
            <a:r>
              <a:rPr lang="en-CA" dirty="0" err="1"/>
              <a:t>scène</a:t>
            </a:r>
            <a:r>
              <a:rPr lang="en-CA" dirty="0"/>
              <a:t>. </a:t>
            </a:r>
            <a:r>
              <a:rPr lang="en-CA" dirty="0" err="1"/>
              <a:t>Axé</a:t>
            </a:r>
            <a:r>
              <a:rPr lang="en-CA" dirty="0"/>
              <a:t> sur la musique et le Canada rural </a:t>
            </a:r>
            <a:r>
              <a:rPr lang="en-CA" dirty="0" err="1"/>
              <a:t>habituellement</a:t>
            </a:r>
            <a:r>
              <a:rPr lang="en-CA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4223F-38DC-4842-AE46-802EFF0D9C52}"/>
              </a:ext>
            </a:extLst>
          </p:cNvPr>
          <p:cNvSpPr txBox="1"/>
          <p:nvPr/>
        </p:nvSpPr>
        <p:spPr>
          <a:xfrm>
            <a:off x="4544657" y="2975094"/>
            <a:ext cx="73972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Objectif : Place de </a:t>
            </a:r>
            <a:r>
              <a:rPr lang="en-CA" dirty="0" err="1"/>
              <a:t>marché</a:t>
            </a:r>
            <a:r>
              <a:rPr lang="en-CA" dirty="0"/>
              <a:t> numérique pour les arts de la </a:t>
            </a:r>
            <a:r>
              <a:rPr lang="en-CA" dirty="0" err="1"/>
              <a:t>scène</a:t>
            </a:r>
            <a:r>
              <a:rPr lang="en-CA" dirty="0"/>
              <a:t> </a:t>
            </a:r>
            <a:r>
              <a:rPr lang="en-CA" dirty="0" err="1"/>
              <a:t>où</a:t>
            </a:r>
            <a:r>
              <a:rPr lang="en-CA" dirty="0"/>
              <a:t> le </a:t>
            </a:r>
            <a:r>
              <a:rPr lang="en-CA" dirty="0" err="1"/>
              <a:t>côté</a:t>
            </a:r>
            <a:r>
              <a:rPr lang="en-CA" dirty="0"/>
              <a:t> </a:t>
            </a:r>
            <a:r>
              <a:rPr lang="en-CA" dirty="0" err="1"/>
              <a:t>vendeur</a:t>
            </a:r>
            <a:r>
              <a:rPr lang="en-CA" dirty="0"/>
              <a:t> (artistes et agents) et le </a:t>
            </a:r>
            <a:r>
              <a:rPr lang="en-CA" dirty="0" err="1"/>
              <a:t>côté</a:t>
            </a:r>
            <a:r>
              <a:rPr lang="en-CA" dirty="0"/>
              <a:t> </a:t>
            </a:r>
            <a:r>
              <a:rPr lang="en-CA" dirty="0" err="1"/>
              <a:t>acheteur</a:t>
            </a:r>
            <a:r>
              <a:rPr lang="en-CA" dirty="0"/>
              <a:t> (</a:t>
            </a:r>
            <a:r>
              <a:rPr lang="en-CA" dirty="0" err="1"/>
              <a:t>diffuseurs</a:t>
            </a:r>
            <a:r>
              <a:rPr lang="en-CA" dirty="0"/>
              <a:t>, salles et </a:t>
            </a:r>
            <a:r>
              <a:rPr lang="en-CA" dirty="0" err="1"/>
              <a:t>réseaux</a:t>
            </a:r>
            <a:r>
              <a:rPr lang="en-CA" dirty="0"/>
              <a:t> de diffusion) </a:t>
            </a:r>
            <a:r>
              <a:rPr lang="en-CA" dirty="0" err="1"/>
              <a:t>peuvent</a:t>
            </a:r>
            <a:r>
              <a:rPr lang="en-CA" dirty="0"/>
              <a:t> se </a:t>
            </a:r>
            <a:r>
              <a:rPr lang="en-CA" dirty="0" err="1"/>
              <a:t>découvrir</a:t>
            </a:r>
            <a:r>
              <a:rPr lang="en-CA" dirty="0"/>
              <a:t> et faire des affaires. </a:t>
            </a:r>
            <a:r>
              <a:rPr lang="en-CA" dirty="0" err="1"/>
              <a:t>Aidez</a:t>
            </a:r>
            <a:r>
              <a:rPr lang="en-CA" dirty="0"/>
              <a:t> les artistes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développer</a:t>
            </a:r>
            <a:r>
              <a:rPr lang="en-CA" dirty="0"/>
              <a:t> des </a:t>
            </a:r>
            <a:r>
              <a:rPr lang="en-CA" dirty="0" err="1"/>
              <a:t>vidéos</a:t>
            </a:r>
            <a:r>
              <a:rPr lang="en-CA" dirty="0"/>
              <a:t> de performances </a:t>
            </a:r>
            <a:r>
              <a:rPr lang="en-CA" dirty="0" err="1"/>
              <a:t>actuelles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éditer</a:t>
            </a:r>
            <a:r>
              <a:rPr lang="en-CA" dirty="0"/>
              <a:t> et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utiliser</a:t>
            </a:r>
            <a:r>
              <a:rPr lang="en-CA" dirty="0"/>
              <a:t> sur le terrain.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5658E-62F1-4F18-8C09-DCC1BABA4A8F}"/>
              </a:ext>
            </a:extLst>
          </p:cNvPr>
          <p:cNvSpPr txBox="1"/>
          <p:nvPr/>
        </p:nvSpPr>
        <p:spPr>
          <a:xfrm>
            <a:off x="4544657" y="492049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Nouvel</a:t>
            </a:r>
            <a:r>
              <a:rPr lang="en-CA" dirty="0"/>
              <a:t> </a:t>
            </a:r>
            <a:r>
              <a:rPr lang="en-CA" dirty="0" err="1"/>
              <a:t>outil</a:t>
            </a:r>
            <a:r>
              <a:rPr lang="en-CA" dirty="0"/>
              <a:t> </a:t>
            </a:r>
            <a:r>
              <a:rPr lang="en-CA" dirty="0" err="1"/>
              <a:t>conçu</a:t>
            </a:r>
            <a:r>
              <a:rPr lang="en-CA" dirty="0"/>
              <a:t> pour </a:t>
            </a:r>
            <a:r>
              <a:rPr lang="en-CA" dirty="0" err="1"/>
              <a:t>présenter</a:t>
            </a:r>
            <a:r>
              <a:rPr lang="en-CA" dirty="0"/>
              <a:t> les </a:t>
            </a:r>
            <a:r>
              <a:rPr lang="en-CA" dirty="0" err="1"/>
              <a:t>réseaux</a:t>
            </a:r>
            <a:r>
              <a:rPr lang="en-CA" dirty="0"/>
              <a:t> </a:t>
            </a:r>
            <a:r>
              <a:rPr lang="en-CA" dirty="0" err="1"/>
              <a:t>afin</a:t>
            </a:r>
            <a:r>
              <a:rPr lang="en-CA" dirty="0"/>
              <a:t> de </a:t>
            </a:r>
            <a:r>
              <a:rPr lang="en-CA" dirty="0" err="1"/>
              <a:t>faciliter</a:t>
            </a:r>
            <a:r>
              <a:rPr lang="en-CA" dirty="0"/>
              <a:t> la </a:t>
            </a:r>
            <a:r>
              <a:rPr lang="en-CA" dirty="0" err="1"/>
              <a:t>réservation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bloc.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développement</a:t>
            </a:r>
            <a:r>
              <a:rPr lang="en-CA" dirty="0"/>
              <a:t>. On ne </a:t>
            </a:r>
            <a:r>
              <a:rPr lang="en-CA" dirty="0" err="1"/>
              <a:t>sait</a:t>
            </a:r>
            <a:r>
              <a:rPr lang="en-CA" dirty="0"/>
              <a:t> pas </a:t>
            </a:r>
            <a:r>
              <a:rPr lang="en-CA" dirty="0" err="1"/>
              <a:t>s'il</a:t>
            </a:r>
            <a:r>
              <a:rPr lang="en-CA" dirty="0"/>
              <a:t> </a:t>
            </a:r>
            <a:r>
              <a:rPr lang="en-CA" dirty="0" err="1"/>
              <a:t>deviendra</a:t>
            </a:r>
            <a:r>
              <a:rPr lang="en-CA" dirty="0"/>
              <a:t> un </a:t>
            </a:r>
            <a:r>
              <a:rPr lang="en-CA" dirty="0" err="1"/>
              <a:t>outil</a:t>
            </a:r>
            <a:r>
              <a:rPr lang="en-CA" dirty="0"/>
              <a:t> pour </a:t>
            </a:r>
            <a:r>
              <a:rPr lang="en-CA" dirty="0" err="1"/>
              <a:t>une</a:t>
            </a:r>
            <a:r>
              <a:rPr lang="en-CA" dirty="0"/>
              <a:t> utilisation plus large.</a:t>
            </a:r>
          </a:p>
        </p:txBody>
      </p:sp>
    </p:spTree>
    <p:extLst>
      <p:ext uri="{BB962C8B-B14F-4D97-AF65-F5344CB8AC3E}">
        <p14:creationId xmlns:p14="http://schemas.microsoft.com/office/powerpoint/2010/main" val="32724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7FD8-C6E2-45D5-BBEB-F8C811A8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Nouveau </a:t>
            </a:r>
            <a:r>
              <a:rPr lang="en-CA" dirty="0" err="1"/>
              <a:t>projet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phase </a:t>
            </a:r>
            <a:r>
              <a:rPr lang="en-CA" dirty="0" err="1"/>
              <a:t>d'idéation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7D090-13CF-4DAD-95AB-EA6CBAE8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  <p:pic>
        <p:nvPicPr>
          <p:cNvPr id="5" name="Content Placeholder 4" descr="Shape, circle&#10;&#10;Description automatically generated">
            <a:extLst>
              <a:ext uri="{FF2B5EF4-FFF2-40B4-BE49-F238E27FC236}">
                <a16:creationId xmlns:a16="http://schemas.microsoft.com/office/drawing/2014/main" id="{C06E20E0-AC46-4369-94B3-C6137D6D4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0" y="1840523"/>
            <a:ext cx="3400608" cy="3400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A5FFFB-AA7D-4AE8-A7CD-9746FA9A47AD}"/>
              </a:ext>
            </a:extLst>
          </p:cNvPr>
          <p:cNvSpPr txBox="1"/>
          <p:nvPr/>
        </p:nvSpPr>
        <p:spPr>
          <a:xfrm>
            <a:off x="4419600" y="2108265"/>
            <a:ext cx="6389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Remplacement</a:t>
            </a:r>
            <a:r>
              <a:rPr lang="en-CA" dirty="0"/>
              <a:t> de </a:t>
            </a:r>
            <a:r>
              <a:rPr lang="en-CA" dirty="0" err="1"/>
              <a:t>l'outil</a:t>
            </a:r>
            <a:r>
              <a:rPr lang="en-CA" dirty="0"/>
              <a:t> de gestion des </a:t>
            </a:r>
            <a:r>
              <a:rPr lang="en-CA" dirty="0" err="1"/>
              <a:t>événements</a:t>
            </a:r>
            <a:r>
              <a:rPr lang="en-CA" dirty="0"/>
              <a:t> du festival Marcato</a:t>
            </a:r>
          </a:p>
          <a:p>
            <a:endParaRPr lang="en-CA" dirty="0"/>
          </a:p>
          <a:p>
            <a:r>
              <a:rPr lang="en-CA" dirty="0" err="1"/>
              <a:t>Envisager</a:t>
            </a:r>
            <a:r>
              <a:rPr lang="en-CA" dirty="0"/>
              <a:t> de </a:t>
            </a:r>
            <a:r>
              <a:rPr lang="en-CA" dirty="0" err="1"/>
              <a:t>créer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plate-</a:t>
            </a:r>
            <a:r>
              <a:rPr lang="en-CA" dirty="0" err="1"/>
              <a:t>forme</a:t>
            </a:r>
            <a:r>
              <a:rPr lang="en-CA" dirty="0"/>
              <a:t> numérique pour </a:t>
            </a:r>
            <a:r>
              <a:rPr lang="en-CA" dirty="0" err="1"/>
              <a:t>partager</a:t>
            </a:r>
            <a:r>
              <a:rPr lang="en-CA" dirty="0"/>
              <a:t> des </a:t>
            </a:r>
            <a:r>
              <a:rPr lang="en-CA" dirty="0" err="1"/>
              <a:t>informations</a:t>
            </a:r>
            <a:r>
              <a:rPr lang="en-CA" dirty="0"/>
              <a:t> entre les artistes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tournée</a:t>
            </a:r>
            <a:r>
              <a:rPr lang="en-CA" dirty="0"/>
              <a:t> et le </a:t>
            </a:r>
            <a:r>
              <a:rPr lang="en-CA" dirty="0" err="1"/>
              <a:t>réseau</a:t>
            </a:r>
            <a:r>
              <a:rPr lang="en-CA" dirty="0"/>
              <a:t> </a:t>
            </a:r>
            <a:r>
              <a:rPr lang="en-CA" dirty="0" err="1"/>
              <a:t>d'accueil</a:t>
            </a:r>
            <a:r>
              <a:rPr lang="en-CA" dirty="0"/>
              <a:t> sur des </a:t>
            </a:r>
            <a:r>
              <a:rPr lang="en-CA" dirty="0" err="1"/>
              <a:t>tournées</a:t>
            </a:r>
            <a:r>
              <a:rPr lang="en-CA" dirty="0"/>
              <a:t> </a:t>
            </a:r>
            <a:r>
              <a:rPr lang="en-CA" dirty="0" err="1"/>
              <a:t>spécifiques</a:t>
            </a:r>
            <a:r>
              <a:rPr lang="en-CA" dirty="0"/>
              <a:t> : </a:t>
            </a:r>
            <a:r>
              <a:rPr lang="en-CA" dirty="0" err="1"/>
              <a:t>calendrier</a:t>
            </a:r>
            <a:r>
              <a:rPr lang="en-CA" dirty="0"/>
              <a:t>, </a:t>
            </a:r>
            <a:r>
              <a:rPr lang="en-CA" dirty="0" err="1"/>
              <a:t>besoins</a:t>
            </a:r>
            <a:r>
              <a:rPr lang="en-CA" dirty="0"/>
              <a:t> techniques, marketing, </a:t>
            </a:r>
            <a:r>
              <a:rPr lang="en-CA" dirty="0" err="1"/>
              <a:t>règlement</a:t>
            </a:r>
            <a:r>
              <a:rPr lang="en-CA" dirty="0"/>
              <a:t> financier, etc.</a:t>
            </a:r>
          </a:p>
          <a:p>
            <a:endParaRPr lang="en-CA" dirty="0"/>
          </a:p>
          <a:p>
            <a:r>
              <a:rPr lang="en-CA" dirty="0"/>
              <a:t>Guichet unique, interface web, </a:t>
            </a:r>
            <a:r>
              <a:rPr lang="en-CA" dirty="0" err="1"/>
              <a:t>réseaux</a:t>
            </a:r>
            <a:r>
              <a:rPr lang="en-CA" dirty="0"/>
              <a:t> </a:t>
            </a:r>
            <a:r>
              <a:rPr lang="en-CA" dirty="0" err="1"/>
              <a:t>sociaux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86617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05CC-EFA0-4DEB-BB24-6DD7A6DC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 grands </a:t>
            </a:r>
            <a:r>
              <a:rPr lang="en-CA" dirty="0" err="1"/>
              <a:t>acteurs</a:t>
            </a:r>
            <a:r>
              <a:rPr lang="en-CA" dirty="0"/>
              <a:t> des </a:t>
            </a:r>
            <a:r>
              <a:rPr lang="en-CA" dirty="0" err="1"/>
              <a:t>plateformes</a:t>
            </a:r>
            <a:r>
              <a:rPr lang="en-CA" dirty="0"/>
              <a:t> de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29C9-CAA8-4AA0-8F12-E9FD45E3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3209069" cy="471922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3200" dirty="0"/>
              <a:t>YouTube</a:t>
            </a:r>
          </a:p>
          <a:p>
            <a:r>
              <a:rPr lang="en-CA" sz="3200" dirty="0"/>
              <a:t>Vimeo</a:t>
            </a:r>
          </a:p>
          <a:p>
            <a:r>
              <a:rPr lang="en-CA" sz="3200" dirty="0"/>
              <a:t>Facebook</a:t>
            </a:r>
          </a:p>
          <a:p>
            <a:r>
              <a:rPr lang="en-CA" sz="3200" dirty="0"/>
              <a:t>Instagram</a:t>
            </a:r>
          </a:p>
          <a:p>
            <a:endParaRPr lang="en-CA" sz="3200" dirty="0"/>
          </a:p>
          <a:p>
            <a:r>
              <a:rPr lang="en-CA" sz="3200" dirty="0"/>
              <a:t>Zoom</a:t>
            </a:r>
          </a:p>
          <a:p>
            <a:endParaRPr lang="en-CA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FDAE1-55EF-42AB-8C92-45956089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DB209-8737-4502-87CC-861FFED6E21C}"/>
              </a:ext>
            </a:extLst>
          </p:cNvPr>
          <p:cNvSpPr txBox="1"/>
          <p:nvPr/>
        </p:nvSpPr>
        <p:spPr>
          <a:xfrm>
            <a:off x="4478214" y="1792632"/>
            <a:ext cx="73004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/>
              <a:t>Problème</a:t>
            </a:r>
            <a:r>
              <a:rPr lang="en-CA" sz="3200" b="1" dirty="0"/>
              <a:t>:</a:t>
            </a:r>
          </a:p>
          <a:p>
            <a:r>
              <a:rPr lang="en-CA" sz="2800" b="1" dirty="0" err="1"/>
              <a:t>Ces</a:t>
            </a:r>
            <a:r>
              <a:rPr lang="en-CA" sz="2800" b="1" dirty="0"/>
              <a:t> </a:t>
            </a:r>
            <a:r>
              <a:rPr lang="en-CA" sz="2800" b="1" dirty="0" err="1"/>
              <a:t>plateformes</a:t>
            </a:r>
            <a:r>
              <a:rPr lang="en-CA" sz="2800" b="1" dirty="0"/>
              <a:t> </a:t>
            </a:r>
            <a:r>
              <a:rPr lang="en-CA" sz="2800" b="1" dirty="0" err="1"/>
              <a:t>génèrent</a:t>
            </a:r>
            <a:r>
              <a:rPr lang="en-CA" sz="2800" b="1" dirty="0"/>
              <a:t> </a:t>
            </a:r>
            <a:r>
              <a:rPr lang="en-CA" sz="2800" b="1" dirty="0" err="1"/>
              <a:t>d'importants</a:t>
            </a:r>
            <a:r>
              <a:rPr lang="en-CA" sz="2800" b="1" dirty="0"/>
              <a:t> flux de </a:t>
            </a:r>
            <a:r>
              <a:rPr lang="en-CA" sz="2800" b="1" dirty="0" err="1"/>
              <a:t>revenus</a:t>
            </a:r>
            <a:r>
              <a:rPr lang="en-CA" sz="2800" b="1" dirty="0"/>
              <a:t> </a:t>
            </a:r>
            <a:r>
              <a:rPr lang="en-CA" sz="2800" b="1" dirty="0" err="1"/>
              <a:t>à</a:t>
            </a:r>
            <a:r>
              <a:rPr lang="en-CA" sz="2800" b="1" dirty="0"/>
              <a:t> </a:t>
            </a:r>
            <a:r>
              <a:rPr lang="en-CA" sz="2800" b="1" dirty="0" err="1"/>
              <a:t>partir</a:t>
            </a:r>
            <a:r>
              <a:rPr lang="en-CA" sz="2800" b="1" dirty="0"/>
              <a:t> de </a:t>
            </a:r>
            <a:r>
              <a:rPr lang="en-CA" sz="2800" b="1" dirty="0" err="1"/>
              <a:t>votre</a:t>
            </a:r>
            <a:r>
              <a:rPr lang="en-CA" sz="2800" b="1" dirty="0"/>
              <a:t> </a:t>
            </a:r>
            <a:r>
              <a:rPr lang="en-CA" sz="2800" b="1" dirty="0" err="1"/>
              <a:t>contenu</a:t>
            </a:r>
            <a:r>
              <a:rPr lang="en-CA" sz="2800" b="1" dirty="0"/>
              <a:t>. Presque impossible de </a:t>
            </a:r>
            <a:r>
              <a:rPr lang="en-CA" sz="2800" b="1" dirty="0" err="1"/>
              <a:t>générer</a:t>
            </a:r>
            <a:r>
              <a:rPr lang="en-CA" sz="2800" b="1" dirty="0"/>
              <a:t> des </a:t>
            </a:r>
            <a:r>
              <a:rPr lang="en-CA" sz="2800" b="1" dirty="0" err="1"/>
              <a:t>revenus</a:t>
            </a:r>
            <a:r>
              <a:rPr lang="en-CA" sz="2800" b="1" dirty="0"/>
              <a:t> pour </a:t>
            </a:r>
            <a:r>
              <a:rPr lang="en-CA" sz="2800" b="1" dirty="0" err="1"/>
              <a:t>votre</a:t>
            </a:r>
            <a:r>
              <a:rPr lang="en-CA" sz="2800" b="1" dirty="0"/>
              <a:t> propre travail.</a:t>
            </a:r>
          </a:p>
          <a:p>
            <a:endParaRPr lang="en-CA" sz="3200" b="1" dirty="0"/>
          </a:p>
          <a:p>
            <a:r>
              <a:rPr lang="en-CA" sz="3200" b="1" dirty="0"/>
              <a:t>Solution:</a:t>
            </a:r>
          </a:p>
          <a:p>
            <a:r>
              <a:rPr lang="en-CA" sz="2800" b="1" dirty="0"/>
              <a:t>La </a:t>
            </a:r>
            <a:r>
              <a:rPr lang="en-CA" sz="2800" b="1" dirty="0" err="1"/>
              <a:t>propriété</a:t>
            </a:r>
            <a:r>
              <a:rPr lang="en-CA" sz="2800" b="1" dirty="0"/>
              <a:t> de la </a:t>
            </a:r>
            <a:r>
              <a:rPr lang="en-CA" sz="2800" b="1" dirty="0" err="1"/>
              <a:t>plateforme</a:t>
            </a:r>
            <a:r>
              <a:rPr lang="en-CA" sz="2800" b="1" dirty="0"/>
              <a:t> </a:t>
            </a:r>
            <a:r>
              <a:rPr lang="en-CA" sz="2800" b="1" dirty="0" err="1"/>
              <a:t>est</a:t>
            </a:r>
            <a:r>
              <a:rPr lang="en-CA" sz="2800" b="1" dirty="0"/>
              <a:t> la </a:t>
            </a:r>
            <a:r>
              <a:rPr lang="en-CA" sz="2800" b="1" dirty="0" err="1"/>
              <a:t>clé</a:t>
            </a:r>
            <a:r>
              <a:rPr lang="en-CA" sz="2800" b="1" dirty="0"/>
              <a:t> de la </a:t>
            </a:r>
            <a:r>
              <a:rPr lang="en-CA" sz="2800" b="1" dirty="0" err="1"/>
              <a:t>génération</a:t>
            </a:r>
            <a:r>
              <a:rPr lang="en-CA" sz="2800" b="1" dirty="0"/>
              <a:t> de </a:t>
            </a:r>
            <a:r>
              <a:rPr lang="en-CA" sz="2800" b="1" dirty="0" err="1"/>
              <a:t>revenus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640351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607C954-F269-42FA-8DDC-BE4D8E20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B2C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10A1B-5ADB-49C4-B985-901B80A6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15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FEAFE-F2D7-4398-874E-58AB2789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60" y="1704258"/>
            <a:ext cx="3686175" cy="1170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93D20-387A-4B03-89EB-9963E946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60" y="3293442"/>
            <a:ext cx="3686175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CA902-9B6B-41DF-9A10-089C572BC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61" b="17256"/>
          <a:stretch/>
        </p:blipFill>
        <p:spPr>
          <a:xfrm>
            <a:off x="413360" y="4845491"/>
            <a:ext cx="2980989" cy="1131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708AEE-837E-4AFC-9292-0CCD123F1638}"/>
              </a:ext>
            </a:extLst>
          </p:cNvPr>
          <p:cNvSpPr txBox="1"/>
          <p:nvPr/>
        </p:nvSpPr>
        <p:spPr>
          <a:xfrm>
            <a:off x="4099535" y="1767298"/>
            <a:ext cx="7679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lvl="2"/>
            <a:r>
              <a:rPr lang="en-CA" dirty="0"/>
              <a:t>Idée: la place de </a:t>
            </a:r>
            <a:r>
              <a:rPr lang="en-CA" dirty="0" err="1"/>
              <a:t>marché</a:t>
            </a:r>
            <a:r>
              <a:rPr lang="en-CA" dirty="0"/>
              <a:t> </a:t>
            </a:r>
            <a:r>
              <a:rPr lang="en-CA" dirty="0" err="1"/>
              <a:t>mondiale</a:t>
            </a:r>
            <a:r>
              <a:rPr lang="en-CA" dirty="0"/>
              <a:t> pour les artistes, les </a:t>
            </a:r>
            <a:r>
              <a:rPr lang="en-CA" dirty="0" err="1"/>
              <a:t>hôtes</a:t>
            </a:r>
            <a:r>
              <a:rPr lang="en-CA" dirty="0"/>
              <a:t> et le public</a:t>
            </a:r>
          </a:p>
          <a:p>
            <a:pPr marL="93663" lvl="2"/>
            <a:r>
              <a:rPr lang="en-CA" dirty="0"/>
              <a:t>Objectif : </a:t>
            </a:r>
            <a:r>
              <a:rPr lang="en-CA" dirty="0" err="1"/>
              <a:t>Intégration</a:t>
            </a:r>
            <a:r>
              <a:rPr lang="en-CA" dirty="0"/>
              <a:t> de la </a:t>
            </a:r>
            <a:r>
              <a:rPr lang="en-CA" dirty="0" err="1"/>
              <a:t>billetterie</a:t>
            </a:r>
            <a:r>
              <a:rPr lang="en-CA" dirty="0"/>
              <a:t> et de la </a:t>
            </a:r>
            <a:r>
              <a:rPr lang="en-CA" dirty="0" err="1"/>
              <a:t>plateforme</a:t>
            </a:r>
            <a:r>
              <a:rPr lang="en-CA" dirty="0"/>
              <a:t> Zoom pour les </a:t>
            </a:r>
            <a:r>
              <a:rPr lang="en-CA" dirty="0" err="1"/>
              <a:t>événements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direct</a:t>
            </a:r>
          </a:p>
          <a:p>
            <a:pPr marL="93663" lvl="2"/>
            <a:r>
              <a:rPr lang="en-CA" dirty="0">
                <a:hlinkClick r:id="rId5"/>
              </a:rPr>
              <a:t>https://sidedooraccess.com/home</a:t>
            </a:r>
            <a:r>
              <a:rPr lang="en-CA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4C475-3694-4444-8FF1-1F8267495BA8}"/>
              </a:ext>
            </a:extLst>
          </p:cNvPr>
          <p:cNvSpPr txBox="1"/>
          <p:nvPr/>
        </p:nvSpPr>
        <p:spPr>
          <a:xfrm>
            <a:off x="4188069" y="3213848"/>
            <a:ext cx="78217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CA" dirty="0"/>
              <a:t>Idée: </a:t>
            </a:r>
            <a:r>
              <a:rPr lang="en-CA" dirty="0" err="1"/>
              <a:t>garder</a:t>
            </a:r>
            <a:r>
              <a:rPr lang="en-CA" dirty="0"/>
              <a:t> </a:t>
            </a:r>
            <a:r>
              <a:rPr lang="en-CA" dirty="0" err="1"/>
              <a:t>l'argent</a:t>
            </a:r>
            <a:r>
              <a:rPr lang="en-CA" dirty="0"/>
              <a:t> dans les poches des </a:t>
            </a:r>
            <a:r>
              <a:rPr lang="en-CA" dirty="0" err="1"/>
              <a:t>créateurs</a:t>
            </a:r>
            <a:endParaRPr lang="en-CA" dirty="0"/>
          </a:p>
          <a:p>
            <a:pPr marL="0" lvl="2"/>
            <a:r>
              <a:rPr lang="en-CA" dirty="0"/>
              <a:t>Objectif : distribution numérique </a:t>
            </a:r>
            <a:r>
              <a:rPr lang="en-CA" dirty="0" err="1"/>
              <a:t>d'enregistrements</a:t>
            </a:r>
            <a:r>
              <a:rPr lang="en-CA" dirty="0"/>
              <a:t> </a:t>
            </a:r>
            <a:r>
              <a:rPr lang="en-CA" dirty="0" err="1"/>
              <a:t>vidéo</a:t>
            </a:r>
            <a:r>
              <a:rPr lang="en-CA" dirty="0"/>
              <a:t> après un </a:t>
            </a:r>
            <a:r>
              <a:rPr lang="en-CA" dirty="0" err="1"/>
              <a:t>événement</a:t>
            </a:r>
            <a:r>
              <a:rPr lang="en-CA" dirty="0"/>
              <a:t>, avec </a:t>
            </a:r>
            <a:r>
              <a:rPr lang="en-CA" dirty="0" err="1"/>
              <a:t>possibilité</a:t>
            </a:r>
            <a:r>
              <a:rPr lang="en-CA" dirty="0"/>
              <a:t> de </a:t>
            </a:r>
            <a:r>
              <a:rPr lang="en-CA" dirty="0" err="1"/>
              <a:t>dégrouper</a:t>
            </a:r>
            <a:r>
              <a:rPr lang="en-CA" dirty="0"/>
              <a:t> les </a:t>
            </a:r>
            <a:r>
              <a:rPr lang="en-CA" dirty="0" err="1"/>
              <a:t>émissions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segments plus courts, par chanson. </a:t>
            </a:r>
            <a:r>
              <a:rPr lang="en-CA" dirty="0" err="1"/>
              <a:t>Aussi</a:t>
            </a:r>
            <a:r>
              <a:rPr lang="en-CA" dirty="0"/>
              <a:t> </a:t>
            </a:r>
            <a:r>
              <a:rPr lang="en-CA" dirty="0" err="1"/>
              <a:t>partenariat</a:t>
            </a:r>
            <a:r>
              <a:rPr lang="en-CA" dirty="0"/>
              <a:t> avec Telus </a:t>
            </a:r>
            <a:r>
              <a:rPr lang="en-CA" dirty="0" err="1"/>
              <a:t>Optik</a:t>
            </a:r>
            <a:r>
              <a:rPr lang="en-CA" dirty="0"/>
              <a:t> pour la distribution </a:t>
            </a:r>
            <a:r>
              <a:rPr lang="en-CA" dirty="0">
                <a:hlinkClick r:id="rId6"/>
              </a:rPr>
              <a:t>https://www.thepublicplace.online/en/</a:t>
            </a:r>
            <a:r>
              <a:rPr lang="en-CA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A8798-8482-4CE1-9762-93D66A7CBC9B}"/>
              </a:ext>
            </a:extLst>
          </p:cNvPr>
          <p:cNvSpPr txBox="1"/>
          <p:nvPr/>
        </p:nvSpPr>
        <p:spPr>
          <a:xfrm>
            <a:off x="4188069" y="4660801"/>
            <a:ext cx="8109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Société de </a:t>
            </a:r>
            <a:r>
              <a:rPr lang="en-US" dirty="0" err="1"/>
              <a:t>renseignement</a:t>
            </a:r>
            <a:r>
              <a:rPr lang="en-US" dirty="0"/>
              <a:t> sur les arts de la </a:t>
            </a:r>
            <a:r>
              <a:rPr lang="en-US" dirty="0" err="1"/>
              <a:t>scène</a:t>
            </a:r>
            <a:r>
              <a:rPr lang="en-US" dirty="0"/>
              <a:t> et plate-</a:t>
            </a:r>
            <a:r>
              <a:rPr lang="en-US" dirty="0" err="1"/>
              <a:t>forme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basée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Toronto, Canada. Nous </a:t>
            </a:r>
            <a:r>
              <a:rPr lang="en-US" dirty="0" err="1"/>
              <a:t>sommes</a:t>
            </a:r>
            <a:r>
              <a:rPr lang="en-US" dirty="0"/>
              <a:t> </a:t>
            </a:r>
            <a:r>
              <a:rPr lang="en-US" dirty="0" err="1"/>
              <a:t>spécialisés</a:t>
            </a:r>
            <a:r>
              <a:rPr lang="en-US" dirty="0"/>
              <a:t> dans les solutions de </a:t>
            </a:r>
            <a:r>
              <a:rPr lang="en-US" dirty="0" err="1"/>
              <a:t>recommandation</a:t>
            </a:r>
            <a:r>
              <a:rPr lang="en-US" dirty="0"/>
              <a:t> </a:t>
            </a:r>
            <a:r>
              <a:rPr lang="en-US" dirty="0" err="1"/>
              <a:t>personnalisées</a:t>
            </a:r>
            <a:r>
              <a:rPr lang="en-US" dirty="0"/>
              <a:t> pour les publics. Notre mission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d'accroître</a:t>
            </a:r>
            <a:r>
              <a:rPr lang="en-US" dirty="0"/>
              <a:t> le </a:t>
            </a:r>
            <a:r>
              <a:rPr lang="en-US" dirty="0" err="1"/>
              <a:t>dynamisme</a:t>
            </a:r>
            <a:r>
              <a:rPr lang="en-US" dirty="0"/>
              <a:t> et la </a:t>
            </a:r>
            <a:r>
              <a:rPr lang="en-US" dirty="0" err="1"/>
              <a:t>durabilité</a:t>
            </a:r>
            <a:r>
              <a:rPr lang="en-US" dirty="0"/>
              <a:t> de </a:t>
            </a:r>
            <a:r>
              <a:rPr lang="en-US" dirty="0" err="1"/>
              <a:t>l'industrie</a:t>
            </a:r>
            <a:r>
              <a:rPr lang="en-US" dirty="0"/>
              <a:t> des arts de la </a:t>
            </a:r>
            <a:r>
              <a:rPr lang="en-US" dirty="0" err="1"/>
              <a:t>scène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connectant</a:t>
            </a:r>
            <a:r>
              <a:rPr lang="en-US" dirty="0"/>
              <a:t> le public avec de </a:t>
            </a:r>
            <a:r>
              <a:rPr lang="en-US" dirty="0" err="1"/>
              <a:t>grandes</a:t>
            </a:r>
            <a:r>
              <a:rPr lang="en-US" dirty="0"/>
              <a:t> performances. </a:t>
            </a:r>
          </a:p>
          <a:p>
            <a:r>
              <a:rPr lang="en-CA" dirty="0">
                <a:hlinkClick r:id="rId7"/>
              </a:rPr>
              <a:t>https://www.stagepage.ca/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2034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dirty="0"/>
              <a:t>RESTONS EN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854700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partout au Canada)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0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dirty="0"/>
              <a:t>Nous vivons sur les territoires traditionnels de nombreux peuples amérindiens. qui ont pris soin de cette terre depuis des temps immémoriaux.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Plus précisément, les nations Oneida et Chippewa du Thames, Kettle Point et Stony Point, et les nations Saugeen et Munsee Delaware, sont les gardiens traditionnels des territoires à partir desquelles SpringWorks/Hermione Presents opère.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Strategic Moves opère sur les territoires traditionnels du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Conseil Ta'an Kwäch'än et Première Nation Kwanlin Dün,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nations autonomes qui ont négocié des traités modernes (2002 ; 2005)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en vertu de l'Accord définitif entre les 14 Premières nations du Yukon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et les gouvernements du Canada et du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24662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14171"/>
          <a:stretch/>
        </p:blipFill>
        <p:spPr>
          <a:xfrm>
            <a:off x="497749" y="593782"/>
            <a:ext cx="6096000" cy="49758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Chaîne de valeur numérique : 16 ou 19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Modèles d’affaires hybrides : 23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>
                <a:solidFill>
                  <a:schemeClr val="accent6"/>
                </a:solidFill>
              </a:rPr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4589584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Perturbation numérique </a:t>
            </a:r>
            <a:r>
              <a:rPr lang="en-CA" dirty="0">
                <a:sym typeface="Wingdings" panose="05000000000000000000" pitchFamily="2" charset="2"/>
              </a:rPr>
              <a:t> Grosses</a:t>
            </a:r>
            <a:r>
              <a:rPr lang="en-CA" dirty="0"/>
              <a:t>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5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en-CA" altLang="en-US" sz="32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 err="1">
                <a:solidFill>
                  <a:srgbClr val="7030A0"/>
                </a:solidFill>
              </a:rPr>
              <a:t>À</a:t>
            </a:r>
            <a:r>
              <a:rPr lang="en-CA" altLang="en-US" sz="3200" dirty="0">
                <a:solidFill>
                  <a:srgbClr val="7030A0"/>
                </a:solidFill>
              </a:rPr>
              <a:t> quoi </a:t>
            </a:r>
            <a:r>
              <a:rPr lang="en-CA" altLang="en-US" sz="3200" dirty="0" err="1">
                <a:solidFill>
                  <a:srgbClr val="7030A0"/>
                </a:solidFill>
              </a:rPr>
              <a:t>ressemble</a:t>
            </a:r>
            <a:r>
              <a:rPr lang="en-CA" altLang="en-US" sz="3200" dirty="0">
                <a:solidFill>
                  <a:srgbClr val="7030A0"/>
                </a:solidFill>
              </a:rPr>
              <a:t> </a:t>
            </a:r>
            <a:r>
              <a:rPr lang="en-CA" altLang="en-US" sz="3200" dirty="0" err="1">
                <a:solidFill>
                  <a:srgbClr val="7030A0"/>
                </a:solidFill>
              </a:rPr>
              <a:t>l'écosystème</a:t>
            </a:r>
            <a:r>
              <a:rPr lang="en-CA" altLang="en-US" sz="3200" dirty="0">
                <a:solidFill>
                  <a:srgbClr val="7030A0"/>
                </a:solidFill>
              </a:rPr>
              <a:t> des arts de la scene </a:t>
            </a:r>
            <a:r>
              <a:rPr lang="en-CA" altLang="en-US" sz="3200" dirty="0" err="1">
                <a:solidFill>
                  <a:srgbClr val="7030A0"/>
                </a:solidFill>
              </a:rPr>
              <a:t>en</a:t>
            </a:r>
            <a:r>
              <a:rPr lang="en-CA" altLang="en-US" sz="3200" dirty="0">
                <a:solidFill>
                  <a:srgbClr val="7030A0"/>
                </a:solidFill>
              </a:rPr>
              <a:t> </a:t>
            </a:r>
            <a:r>
              <a:rPr lang="en-CA" altLang="en-US" sz="3200" dirty="0" err="1">
                <a:solidFill>
                  <a:srgbClr val="7030A0"/>
                </a:solidFill>
              </a:rPr>
              <a:t>lige</a:t>
            </a:r>
            <a:r>
              <a:rPr lang="en-CA" altLang="en-US" sz="3200" dirty="0">
                <a:solidFill>
                  <a:srgbClr val="7030A0"/>
                </a:solidFill>
              </a:rPr>
              <a:t>?</a:t>
            </a:r>
          </a:p>
          <a:p>
            <a:pPr marL="0" indent="0" algn="ctr">
              <a:spcBef>
                <a:spcPct val="0"/>
              </a:spcBef>
              <a:buNone/>
            </a:pPr>
            <a:endParaRPr lang="en-CA" altLang="en-US" sz="3200" dirty="0">
              <a:solidFill>
                <a:srgbClr val="7030A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chemeClr val="tx2"/>
                </a:solidFill>
              </a:rPr>
              <a:t>Comment les </a:t>
            </a:r>
            <a:r>
              <a:rPr lang="en-CA" altLang="en-US" sz="3200" dirty="0" err="1">
                <a:solidFill>
                  <a:schemeClr val="tx2"/>
                </a:solidFill>
              </a:rPr>
              <a:t>revenus</a:t>
            </a:r>
            <a:r>
              <a:rPr lang="en-CA" altLang="en-US" sz="3200" dirty="0">
                <a:solidFill>
                  <a:schemeClr val="tx2"/>
                </a:solidFill>
              </a:rPr>
              <a:t> </a:t>
            </a:r>
            <a:r>
              <a:rPr lang="en-CA" altLang="en-US" sz="3200" dirty="0" err="1">
                <a:solidFill>
                  <a:schemeClr val="tx2"/>
                </a:solidFill>
              </a:rPr>
              <a:t>sont-ils</a:t>
            </a:r>
            <a:r>
              <a:rPr lang="en-CA" altLang="en-US" sz="3200" dirty="0">
                <a:solidFill>
                  <a:schemeClr val="tx2"/>
                </a:solidFill>
              </a:rPr>
              <a:t> </a:t>
            </a:r>
            <a:r>
              <a:rPr lang="en-CA" altLang="en-US" sz="3200" dirty="0" err="1">
                <a:solidFill>
                  <a:schemeClr val="tx2"/>
                </a:solidFill>
              </a:rPr>
              <a:t>générés</a:t>
            </a:r>
            <a:r>
              <a:rPr lang="en-CA" altLang="en-US" sz="3200" dirty="0">
                <a:solidFill>
                  <a:schemeClr val="tx2"/>
                </a:solidFill>
              </a:rPr>
              <a:t> et </a:t>
            </a:r>
            <a:r>
              <a:rPr lang="en-CA" altLang="en-US" sz="3200" dirty="0" err="1">
                <a:solidFill>
                  <a:schemeClr val="tx2"/>
                </a:solidFill>
              </a:rPr>
              <a:t>partagés</a:t>
            </a:r>
            <a:r>
              <a:rPr lang="en-CA" altLang="en-US" sz="3200" dirty="0">
                <a:solidFill>
                  <a:schemeClr val="tx2"/>
                </a:solidFill>
              </a:rPr>
              <a:t> 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CA" altLang="en-US" sz="3200" dirty="0">
                <a:solidFill>
                  <a:schemeClr val="tx2"/>
                </a:solidFill>
              </a:rPr>
              <a:t>dans le monde numérique 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650879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4EABDB-C2B4-47F0-A4EE-3ECBDFB7D17F}"/>
              </a:ext>
            </a:extLst>
          </p:cNvPr>
          <p:cNvSpPr/>
          <p:nvPr/>
        </p:nvSpPr>
        <p:spPr>
          <a:xfrm>
            <a:off x="880289" y="3527789"/>
            <a:ext cx="4888089" cy="2170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>
                <a:latin typeface="Barlow ExtraBold" panose="00000900000000000000" pitchFamily="2" charset="0"/>
              </a:rPr>
              <a:t>Collaboration </a:t>
            </a:r>
            <a:r>
              <a:rPr lang="en-CA" sz="2800" dirty="0" err="1">
                <a:latin typeface="Barlow ExtraBold" panose="00000900000000000000" pitchFamily="2" charset="0"/>
              </a:rPr>
              <a:t>interentreprises</a:t>
            </a:r>
            <a:endParaRPr lang="en-CA" sz="2800" dirty="0">
              <a:latin typeface="Barlow ExtraBold" panose="00000900000000000000" pitchFamily="2" charset="0"/>
            </a:endParaRPr>
          </a:p>
          <a:p>
            <a:pPr algn="ctr"/>
            <a:r>
              <a:rPr lang="en-CA" sz="2400" dirty="0">
                <a:latin typeface="Bahnschrift SemiBold" panose="020B0502040204020203" pitchFamily="34" charset="0"/>
              </a:rPr>
              <a:t>Activation des transactions </a:t>
            </a:r>
            <a:r>
              <a:rPr lang="en-CA" sz="2400" dirty="0" err="1">
                <a:latin typeface="Bahnschrift SemiBold" panose="020B0502040204020203" pitchFamily="34" charset="0"/>
              </a:rPr>
              <a:t>commerciales</a:t>
            </a:r>
            <a:r>
              <a:rPr lang="en-CA" sz="2400" dirty="0">
                <a:latin typeface="Bahnschrift SemiBold" panose="020B0502040204020203" pitchFamily="34" charset="0"/>
              </a:rPr>
              <a:t> et des relations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03B38C-55C5-4E84-9708-072072B258D7}"/>
              </a:ext>
            </a:extLst>
          </p:cNvPr>
          <p:cNvSpPr/>
          <p:nvPr/>
        </p:nvSpPr>
        <p:spPr>
          <a:xfrm>
            <a:off x="6095999" y="3575761"/>
            <a:ext cx="4888089" cy="21223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 err="1">
                <a:latin typeface="Barlow ExtraBold" panose="00000900000000000000" pitchFamily="2" charset="0"/>
              </a:rPr>
              <a:t>D'entreprise</a:t>
            </a:r>
            <a:r>
              <a:rPr lang="en-CA" sz="2800" dirty="0">
                <a:latin typeface="Barlow ExtraBold" panose="00000900000000000000" pitchFamily="2" charset="0"/>
              </a:rPr>
              <a:t> </a:t>
            </a:r>
            <a:r>
              <a:rPr lang="en-CA" sz="2800" dirty="0" err="1">
                <a:latin typeface="Barlow ExtraBold" panose="00000900000000000000" pitchFamily="2" charset="0"/>
              </a:rPr>
              <a:t>à</a:t>
            </a:r>
            <a:r>
              <a:rPr lang="en-CA" sz="2800" dirty="0">
                <a:latin typeface="Barlow ExtraBold" panose="00000900000000000000" pitchFamily="2" charset="0"/>
              </a:rPr>
              <a:t> </a:t>
            </a:r>
            <a:r>
              <a:rPr lang="en-CA" sz="2800" dirty="0" err="1">
                <a:latin typeface="Barlow ExtraBold" panose="00000900000000000000" pitchFamily="2" charset="0"/>
              </a:rPr>
              <a:t>consommateur</a:t>
            </a:r>
            <a:endParaRPr lang="en-CA" sz="2800" dirty="0">
              <a:latin typeface="Barlow ExtraBold" panose="00000900000000000000" pitchFamily="2" charset="0"/>
            </a:endParaRPr>
          </a:p>
          <a:p>
            <a:pPr algn="ctr"/>
            <a:r>
              <a:rPr lang="en-CA" sz="2400" dirty="0" err="1">
                <a:latin typeface="Bahnschrift SemiBold" panose="020B0502040204020203" pitchFamily="34" charset="0"/>
              </a:rPr>
              <a:t>Activer</a:t>
            </a:r>
            <a:r>
              <a:rPr lang="en-CA" sz="2400" dirty="0">
                <a:latin typeface="Bahnschrift SemiBold" panose="020B0502040204020203" pitchFamily="34" charset="0"/>
              </a:rPr>
              <a:t> les </a:t>
            </a:r>
            <a:r>
              <a:rPr lang="en-CA" sz="2400" dirty="0" err="1">
                <a:latin typeface="Bahnschrift SemiBold" panose="020B0502040204020203" pitchFamily="34" charset="0"/>
              </a:rPr>
              <a:t>modèles</a:t>
            </a:r>
            <a:r>
              <a:rPr lang="en-CA" sz="2400" dirty="0">
                <a:latin typeface="Bahnschrift SemiBold" panose="020B0502040204020203" pitchFamily="34" charset="0"/>
              </a:rPr>
              <a:t> de </a:t>
            </a:r>
            <a:r>
              <a:rPr lang="en-CA" sz="2400" dirty="0" err="1">
                <a:latin typeface="Bahnschrift SemiBold" panose="020B0502040204020203" pitchFamily="34" charset="0"/>
              </a:rPr>
              <a:t>revenus</a:t>
            </a:r>
            <a:r>
              <a:rPr lang="en-CA" sz="2400" dirty="0">
                <a:latin typeface="Bahnschrift SemiBold" panose="020B0502040204020203" pitchFamily="34" charset="0"/>
              </a:rPr>
              <a:t> pour la </a:t>
            </a:r>
            <a:r>
              <a:rPr lang="en-CA" sz="2400" dirty="0" err="1">
                <a:latin typeface="Bahnschrift SemiBold" panose="020B0502040204020203" pitchFamily="34" charset="0"/>
              </a:rPr>
              <a:t>présentation</a:t>
            </a:r>
            <a:r>
              <a:rPr lang="en-CA" sz="2400" dirty="0">
                <a:latin typeface="Bahnschrift SemiBold" panose="020B0502040204020203" pitchFamily="34" charset="0"/>
              </a:rPr>
              <a:t> et la diffusion </a:t>
            </a:r>
            <a:r>
              <a:rPr lang="en-CA" sz="2400" dirty="0" err="1">
                <a:latin typeface="Bahnschrift SemiBold" panose="020B0502040204020203" pitchFamily="34" charset="0"/>
              </a:rPr>
              <a:t>numériques</a:t>
            </a:r>
            <a:endParaRPr lang="en-CA" sz="2400" dirty="0">
              <a:latin typeface="Bahnschrift SemiBold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09D434-0818-4F5A-A174-F2FCCAADC3CC}"/>
              </a:ext>
            </a:extLst>
          </p:cNvPr>
          <p:cNvSpPr/>
          <p:nvPr/>
        </p:nvSpPr>
        <p:spPr>
          <a:xfrm>
            <a:off x="880289" y="1571967"/>
            <a:ext cx="4888089" cy="175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>
                <a:latin typeface="Barlow ExtraBold" panose="00000900000000000000" pitchFamily="2" charset="0"/>
              </a:rPr>
              <a:t>Initiatives de </a:t>
            </a:r>
            <a:r>
              <a:rPr lang="en-CA" sz="2800" dirty="0" err="1">
                <a:latin typeface="Barlow ExtraBold" panose="00000900000000000000" pitchFamily="2" charset="0"/>
              </a:rPr>
              <a:t>stratégie</a:t>
            </a:r>
            <a:r>
              <a:rPr lang="en-CA" sz="2800" dirty="0">
                <a:latin typeface="Barlow ExtraBold" panose="00000900000000000000" pitchFamily="2" charset="0"/>
              </a:rPr>
              <a:t> de </a:t>
            </a:r>
            <a:r>
              <a:rPr lang="en-CA" sz="2800" dirty="0" err="1">
                <a:latin typeface="Barlow ExtraBold" panose="00000900000000000000" pitchFamily="2" charset="0"/>
              </a:rPr>
              <a:t>données</a:t>
            </a:r>
            <a:endParaRPr lang="en-CA" sz="1400" dirty="0">
              <a:latin typeface="Bahnschrift SemiBold" panose="020B0502040204020203" pitchFamily="34" charset="0"/>
            </a:endParaRPr>
          </a:p>
          <a:p>
            <a:pPr algn="ctr"/>
            <a:r>
              <a:rPr lang="en-CA" sz="2400" dirty="0" err="1">
                <a:latin typeface="Bahnschrift SemiBold" panose="020B0502040204020203" pitchFamily="34" charset="0"/>
              </a:rPr>
              <a:t>Normes</a:t>
            </a:r>
            <a:r>
              <a:rPr lang="en-CA" sz="2400" dirty="0">
                <a:latin typeface="Bahnschrift SemiBold" panose="020B0502040204020203" pitchFamily="34" charset="0"/>
              </a:rPr>
              <a:t> de </a:t>
            </a:r>
            <a:r>
              <a:rPr lang="en-CA" sz="2400" dirty="0" err="1">
                <a:latin typeface="Bahnschrift SemiBold" panose="020B0502040204020203" pitchFamily="34" charset="0"/>
              </a:rPr>
              <a:t>données</a:t>
            </a:r>
            <a:r>
              <a:rPr lang="en-CA" sz="2400" dirty="0">
                <a:latin typeface="Bahnschrift SemiBold" panose="020B0502040204020203" pitchFamily="34" charset="0"/>
              </a:rPr>
              <a:t> </a:t>
            </a:r>
            <a:r>
              <a:rPr lang="en-CA" sz="2400" dirty="0" err="1">
                <a:latin typeface="Bahnschrift SemiBold" panose="020B0502040204020203" pitchFamily="34" charset="0"/>
              </a:rPr>
              <a:t>numériques</a:t>
            </a:r>
            <a:endParaRPr lang="en-CA" sz="2400" dirty="0">
              <a:latin typeface="Bahnschrift SemiBold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28930-7C8E-4348-B0A9-7CC638DE0D45}"/>
              </a:ext>
            </a:extLst>
          </p:cNvPr>
          <p:cNvSpPr/>
          <p:nvPr/>
        </p:nvSpPr>
        <p:spPr>
          <a:xfrm>
            <a:off x="6016734" y="1571967"/>
            <a:ext cx="4967354" cy="17582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dirty="0">
                <a:latin typeface="Barlow ExtraBold" panose="00000900000000000000" pitchFamily="2" charset="0"/>
              </a:rPr>
              <a:t>Services </a:t>
            </a:r>
            <a:r>
              <a:rPr lang="en-CA" sz="2800" dirty="0" err="1">
                <a:latin typeface="Barlow ExtraBold" panose="00000900000000000000" pitchFamily="2" charset="0"/>
              </a:rPr>
              <a:t>artistiques</a:t>
            </a:r>
            <a:endParaRPr lang="en-CA" sz="2800" dirty="0">
              <a:latin typeface="Barlow ExtraBold" panose="00000900000000000000" pitchFamily="2" charset="0"/>
            </a:endParaRPr>
          </a:p>
          <a:p>
            <a:pPr algn="ctr"/>
            <a:r>
              <a:rPr lang="en-CA" sz="2400" dirty="0">
                <a:latin typeface="Bahnschrift SemiBold" panose="020B0502040204020203" pitchFamily="34" charset="0"/>
              </a:rPr>
              <a:t>Savoir-faire (</a:t>
            </a:r>
            <a:r>
              <a:rPr lang="en-CA" sz="2400" dirty="0" err="1">
                <a:latin typeface="Bahnschrift SemiBold" panose="020B0502040204020203" pitchFamily="34" charset="0"/>
              </a:rPr>
              <a:t>alphabétisation</a:t>
            </a:r>
            <a:r>
              <a:rPr lang="en-CA" sz="2400" dirty="0">
                <a:latin typeface="Bahnschrift SemiBold" panose="020B0502040204020203" pitchFamily="34" charset="0"/>
              </a:rPr>
              <a:t> et intelligence)</a:t>
            </a:r>
          </a:p>
          <a:p>
            <a:pPr algn="ctr"/>
            <a:r>
              <a:rPr lang="en-CA" sz="2400" dirty="0" err="1">
                <a:latin typeface="Bahnschrift SemiBold" panose="020B0502040204020203" pitchFamily="34" charset="0"/>
              </a:rPr>
              <a:t>Équité</a:t>
            </a:r>
            <a:r>
              <a:rPr lang="en-CA" sz="2400" dirty="0">
                <a:latin typeface="Bahnschrift SemiBold" panose="020B0502040204020203" pitchFamily="34" charset="0"/>
              </a:rPr>
              <a:t>, </a:t>
            </a:r>
            <a:r>
              <a:rPr lang="en-CA" sz="2400" dirty="0" err="1">
                <a:latin typeface="Bahnschrift SemiBold" panose="020B0502040204020203" pitchFamily="34" charset="0"/>
              </a:rPr>
              <a:t>diversité</a:t>
            </a:r>
            <a:r>
              <a:rPr lang="en-CA" sz="2400" dirty="0">
                <a:latin typeface="Bahnschrift SemiBold" panose="020B0502040204020203" pitchFamily="34" charset="0"/>
              </a:rPr>
              <a:t> et inclusion</a:t>
            </a:r>
          </a:p>
        </p:txBody>
      </p:sp>
    </p:spTree>
    <p:extLst>
      <p:ext uri="{BB962C8B-B14F-4D97-AF65-F5344CB8AC3E}">
        <p14:creationId xmlns:p14="http://schemas.microsoft.com/office/powerpoint/2010/main" val="367832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FA82-3B4B-4DDF-8761-4E6EE84D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Savoir-faire et information </a:t>
            </a:r>
            <a:r>
              <a:rPr lang="en-CA" dirty="0" err="1"/>
              <a:t>numériques</a:t>
            </a:r>
            <a:r>
              <a:rPr lang="en-CA" dirty="0"/>
              <a:t>, </a:t>
            </a:r>
            <a:r>
              <a:rPr lang="en-CA" dirty="0" err="1"/>
              <a:t>bibliothèques</a:t>
            </a:r>
            <a:r>
              <a:rPr lang="en-CA" dirty="0"/>
              <a:t> </a:t>
            </a:r>
            <a:r>
              <a:rPr lang="en-CA" dirty="0" err="1"/>
              <a:t>d'ateliers</a:t>
            </a:r>
            <a:endParaRPr lang="en-CA" dirty="0"/>
          </a:p>
        </p:txBody>
      </p:sp>
      <p:pic>
        <p:nvPicPr>
          <p:cNvPr id="6" name="Content Placeholder 5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901CF3B-F36E-47F6-98D9-CD3581BD6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1" y="1826800"/>
            <a:ext cx="2552578" cy="17868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607D1-4A3E-4D0D-8086-384D4F1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7</a:t>
            </a:fld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A4E54-A378-4F48-9123-F40AB10A009A}"/>
              </a:ext>
            </a:extLst>
          </p:cNvPr>
          <p:cNvSpPr txBox="1"/>
          <p:nvPr/>
        </p:nvSpPr>
        <p:spPr>
          <a:xfrm>
            <a:off x="2965940" y="1578859"/>
            <a:ext cx="90438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59E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https://digitalartsnation.ca/digital-playbook</a:t>
            </a:r>
            <a:r>
              <a:rPr lang="en-C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CA" dirty="0"/>
          </a:p>
          <a:p>
            <a:r>
              <a:rPr lang="en-US" dirty="0" err="1"/>
              <a:t>Cette</a:t>
            </a:r>
            <a:r>
              <a:rPr lang="en-US" dirty="0"/>
              <a:t> initiative </a:t>
            </a:r>
            <a:r>
              <a:rPr lang="en-US" dirty="0" err="1"/>
              <a:t>apporte</a:t>
            </a:r>
            <a:r>
              <a:rPr lang="en-US" dirty="0"/>
              <a:t> un savoir-faire numérique pratique aux participants de </a:t>
            </a:r>
            <a:r>
              <a:rPr lang="en-US" dirty="0" err="1"/>
              <a:t>partout</a:t>
            </a:r>
            <a:r>
              <a:rPr lang="en-US" dirty="0"/>
              <a:t> au Canada, par le </a:t>
            </a:r>
            <a:r>
              <a:rPr lang="en-US" dirty="0" err="1"/>
              <a:t>biais</a:t>
            </a:r>
            <a:r>
              <a:rPr lang="en-US" dirty="0"/>
              <a:t> </a:t>
            </a:r>
            <a:r>
              <a:rPr lang="en-US" dirty="0" err="1"/>
              <a:t>d'ateliers</a:t>
            </a:r>
            <a:r>
              <a:rPr lang="en-US" dirty="0"/>
              <a:t> </a:t>
            </a:r>
            <a:r>
              <a:rPr lang="en-US" dirty="0" err="1"/>
              <a:t>personnalisés</a:t>
            </a:r>
            <a:r>
              <a:rPr lang="en-US" dirty="0"/>
              <a:t>, de </a:t>
            </a:r>
            <a:r>
              <a:rPr lang="en-US" dirty="0" err="1"/>
              <a:t>didacticiels</a:t>
            </a:r>
            <a:r>
              <a:rPr lang="en-US" dirty="0"/>
              <a:t> pratiques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et de partage </a:t>
            </a:r>
            <a:r>
              <a:rPr lang="en-US" dirty="0" err="1"/>
              <a:t>d'informations</a:t>
            </a:r>
            <a:r>
              <a:rPr lang="en-US" dirty="0"/>
              <a:t>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apprendrez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évaluer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empreinte</a:t>
            </a:r>
            <a:r>
              <a:rPr lang="en-US" dirty="0"/>
              <a:t> numérique </a:t>
            </a:r>
            <a:r>
              <a:rPr lang="en-US" dirty="0" err="1"/>
              <a:t>réelle</a:t>
            </a:r>
            <a:r>
              <a:rPr lang="en-US" dirty="0"/>
              <a:t> et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au </a:t>
            </a:r>
            <a:r>
              <a:rPr lang="en-US" dirty="0" err="1"/>
              <a:t>mieux</a:t>
            </a:r>
            <a:r>
              <a:rPr lang="en-US" dirty="0"/>
              <a:t> les </a:t>
            </a:r>
            <a:r>
              <a:rPr lang="en-US" dirty="0" err="1"/>
              <a:t>outils</a:t>
            </a:r>
            <a:r>
              <a:rPr lang="en-US" dirty="0"/>
              <a:t> et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, </a:t>
            </a:r>
            <a:r>
              <a:rPr lang="en-US" dirty="0" err="1"/>
              <a:t>notamment</a:t>
            </a:r>
            <a:r>
              <a:rPr lang="en-US" dirty="0"/>
              <a:t> le Web </a:t>
            </a:r>
            <a:r>
              <a:rPr lang="en-US" dirty="0" err="1"/>
              <a:t>sémantique</a:t>
            </a:r>
            <a:r>
              <a:rPr lang="en-US" dirty="0"/>
              <a:t> /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structurées</a:t>
            </a:r>
            <a:r>
              <a:rPr lang="en-US" dirty="0"/>
              <a:t>,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liées</a:t>
            </a:r>
            <a:r>
              <a:rPr lang="en-US" dirty="0"/>
              <a:t>. </a:t>
            </a:r>
            <a:r>
              <a:rPr lang="en-US" dirty="0" err="1"/>
              <a:t>Destinés</a:t>
            </a:r>
            <a:r>
              <a:rPr lang="en-US" dirty="0"/>
              <a:t> aux </a:t>
            </a:r>
            <a:r>
              <a:rPr lang="en-US" dirty="0" err="1"/>
              <a:t>directeurs</a:t>
            </a:r>
            <a:r>
              <a:rPr lang="en-US" dirty="0"/>
              <a:t> </a:t>
            </a:r>
            <a:r>
              <a:rPr lang="en-US" dirty="0" err="1"/>
              <a:t>généraux</a:t>
            </a:r>
            <a:r>
              <a:rPr lang="en-US" dirty="0"/>
              <a:t>, aux </a:t>
            </a:r>
            <a:r>
              <a:rPr lang="en-US" dirty="0" err="1"/>
              <a:t>programmeurs</a:t>
            </a:r>
            <a:r>
              <a:rPr lang="en-US" dirty="0"/>
              <a:t>, aux </a:t>
            </a:r>
            <a:r>
              <a:rPr lang="en-US" dirty="0" err="1"/>
              <a:t>spécialistes</a:t>
            </a:r>
            <a:r>
              <a:rPr lang="en-US" dirty="0"/>
              <a:t> du marketing, au personnel de </a:t>
            </a:r>
            <a:r>
              <a:rPr lang="en-US" dirty="0" err="1"/>
              <a:t>billetterie</a:t>
            </a:r>
            <a:r>
              <a:rPr lang="en-US" dirty="0"/>
              <a:t> et aux webmasters, les ateliers </a:t>
            </a:r>
            <a:r>
              <a:rPr lang="en-US" dirty="0" err="1"/>
              <a:t>aident</a:t>
            </a:r>
            <a:r>
              <a:rPr lang="en-US" dirty="0"/>
              <a:t> les participants </a:t>
            </a:r>
            <a:r>
              <a:rPr lang="en-US" dirty="0" err="1"/>
              <a:t>à</a:t>
            </a:r>
            <a:r>
              <a:rPr lang="en-US" dirty="0"/>
              <a:t> « </a:t>
            </a:r>
            <a:r>
              <a:rPr lang="en-US" dirty="0" err="1"/>
              <a:t>parler</a:t>
            </a:r>
            <a:r>
              <a:rPr lang="en-US" dirty="0"/>
              <a:t> numérique » avec </a:t>
            </a:r>
            <a:r>
              <a:rPr lang="en-US" dirty="0" err="1"/>
              <a:t>confiance</a:t>
            </a:r>
            <a:r>
              <a:rPr lang="en-US" dirty="0"/>
              <a:t> et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participer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conversations </a:t>
            </a:r>
            <a:r>
              <a:rPr lang="en-US" dirty="0" err="1"/>
              <a:t>sectorielles</a:t>
            </a:r>
            <a:r>
              <a:rPr lang="en-US" dirty="0"/>
              <a:t> sur les </a:t>
            </a:r>
            <a:r>
              <a:rPr lang="en-US" dirty="0" err="1"/>
              <a:t>principaux</a:t>
            </a:r>
            <a:r>
              <a:rPr lang="en-US" dirty="0"/>
              <a:t> </a:t>
            </a:r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, les innovations </a:t>
            </a:r>
            <a:r>
              <a:rPr lang="en-US" dirty="0" err="1"/>
              <a:t>numériques</a:t>
            </a:r>
            <a:r>
              <a:rPr lang="en-US" dirty="0"/>
              <a:t> </a:t>
            </a:r>
            <a:r>
              <a:rPr lang="en-US" dirty="0" err="1"/>
              <a:t>émergentes</a:t>
            </a:r>
            <a:r>
              <a:rPr lang="en-US" dirty="0"/>
              <a:t> et les nouveaux </a:t>
            </a:r>
            <a:r>
              <a:rPr lang="en-US" dirty="0" err="1"/>
              <a:t>modèles</a:t>
            </a:r>
            <a:r>
              <a:rPr lang="en-US" dirty="0"/>
              <a:t> </a:t>
            </a:r>
            <a:r>
              <a:rPr lang="en-US" dirty="0" err="1"/>
              <a:t>commerciaux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.</a:t>
            </a:r>
            <a:endParaRPr lang="en-CA" dirty="0"/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F90B9D25-541B-425A-A445-D87E58320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94" y="4459395"/>
            <a:ext cx="6854948" cy="6206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0A464-5975-4430-8A04-14FB83060314}"/>
              </a:ext>
            </a:extLst>
          </p:cNvPr>
          <p:cNvSpPr txBox="1"/>
          <p:nvPr/>
        </p:nvSpPr>
        <p:spPr>
          <a:xfrm>
            <a:off x="375810" y="5111588"/>
            <a:ext cx="6854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Augmenter </a:t>
            </a:r>
            <a:r>
              <a:rPr lang="en-US" dirty="0" err="1"/>
              <a:t>l'accès</a:t>
            </a:r>
            <a:r>
              <a:rPr lang="en-US" dirty="0"/>
              <a:t> aux </a:t>
            </a:r>
            <a:r>
              <a:rPr lang="en-US" dirty="0" err="1"/>
              <a:t>outils</a:t>
            </a:r>
            <a:r>
              <a:rPr lang="en-US" dirty="0"/>
              <a:t>, </a:t>
            </a:r>
            <a:r>
              <a:rPr lang="en-US" dirty="0" err="1"/>
              <a:t>ressources</a:t>
            </a:r>
            <a:r>
              <a:rPr lang="en-US" dirty="0"/>
              <a:t> et </a:t>
            </a:r>
            <a:r>
              <a:rPr lang="en-US" dirty="0" err="1"/>
              <a:t>compétences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 pour les </a:t>
            </a:r>
            <a:r>
              <a:rPr lang="en-US" dirty="0" err="1"/>
              <a:t>marionnettistes</a:t>
            </a:r>
            <a:r>
              <a:rPr lang="en-US" dirty="0"/>
              <a:t>, les artistes </a:t>
            </a:r>
            <a:r>
              <a:rPr lang="en-US" dirty="0" err="1"/>
              <a:t>multidisciplinaires</a:t>
            </a:r>
            <a:r>
              <a:rPr lang="en-US" dirty="0"/>
              <a:t> et les </a:t>
            </a:r>
            <a:r>
              <a:rPr lang="en-US" dirty="0" err="1"/>
              <a:t>organismes</a:t>
            </a:r>
            <a:r>
              <a:rPr lang="en-US" dirty="0"/>
              <a:t> </a:t>
            </a:r>
            <a:r>
              <a:rPr lang="en-US" dirty="0" err="1"/>
              <a:t>artistiques</a:t>
            </a:r>
            <a:r>
              <a:rPr lang="en-US" dirty="0"/>
              <a:t>.</a:t>
            </a:r>
          </a:p>
          <a:p>
            <a:r>
              <a:rPr lang="en-CA" dirty="0">
                <a:hlinkClick r:id="rId4"/>
              </a:rPr>
              <a:t>https://www.springworksfestival.ca/pade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2356B9-9962-494E-906A-C60929833E59}"/>
              </a:ext>
            </a:extLst>
          </p:cNvPr>
          <p:cNvSpPr txBox="1"/>
          <p:nvPr/>
        </p:nvSpPr>
        <p:spPr>
          <a:xfrm>
            <a:off x="9141070" y="4425810"/>
            <a:ext cx="30509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6"/>
              </a:rPr>
              <a:t>https://www.digarts.ca</a:t>
            </a:r>
            <a:endParaRPr lang="en-CA" dirty="0"/>
          </a:p>
          <a:p>
            <a:r>
              <a:rPr lang="en-US" dirty="0" err="1">
                <a:solidFill>
                  <a:srgbClr val="303030"/>
                </a:solidFill>
              </a:rPr>
              <a:t>Voici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quelques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ressources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numériques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préparées</a:t>
            </a:r>
            <a:r>
              <a:rPr lang="en-US" dirty="0">
                <a:solidFill>
                  <a:srgbClr val="303030"/>
                </a:solidFill>
              </a:rPr>
              <a:t> par </a:t>
            </a:r>
            <a:r>
              <a:rPr lang="en-US" dirty="0" err="1">
                <a:solidFill>
                  <a:srgbClr val="303030"/>
                </a:solidFill>
              </a:rPr>
              <a:t>notre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équipe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à</a:t>
            </a:r>
            <a:r>
              <a:rPr lang="en-US" dirty="0">
                <a:solidFill>
                  <a:srgbClr val="303030"/>
                </a:solidFill>
              </a:rPr>
              <a:t> la suite de </a:t>
            </a:r>
            <a:r>
              <a:rPr lang="en-US" dirty="0" err="1">
                <a:solidFill>
                  <a:srgbClr val="303030"/>
                </a:solidFill>
              </a:rPr>
              <a:t>processus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d'évaluation</a:t>
            </a:r>
            <a:r>
              <a:rPr lang="en-US" dirty="0">
                <a:solidFill>
                  <a:srgbClr val="303030"/>
                </a:solidFill>
              </a:rPr>
              <a:t> et </a:t>
            </a:r>
            <a:r>
              <a:rPr lang="en-US" dirty="0" err="1">
                <a:solidFill>
                  <a:srgbClr val="303030"/>
                </a:solidFill>
              </a:rPr>
              <a:t>d'optimisation</a:t>
            </a:r>
            <a:r>
              <a:rPr lang="en-US" dirty="0">
                <a:solidFill>
                  <a:srgbClr val="303030"/>
                </a:solidFill>
              </a:rPr>
              <a:t> </a:t>
            </a:r>
            <a:r>
              <a:rPr lang="en-US" dirty="0" err="1">
                <a:solidFill>
                  <a:srgbClr val="303030"/>
                </a:solidFill>
              </a:rPr>
              <a:t>informatique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8BF153-D39C-4829-8B5A-9DCE43C2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08" y="4475848"/>
            <a:ext cx="1603130" cy="15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737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652-8147-466D-8CDC-66A2BC83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Plusieurs</a:t>
            </a:r>
            <a:r>
              <a:rPr lang="en-CA" dirty="0"/>
              <a:t> </a:t>
            </a:r>
            <a:r>
              <a:rPr lang="en-CA" dirty="0" err="1"/>
              <a:t>catalyseurs</a:t>
            </a:r>
            <a:r>
              <a:rPr lang="en-CA" dirty="0"/>
              <a:t> </a:t>
            </a:r>
            <a:r>
              <a:rPr lang="en-CA" dirty="0" err="1"/>
              <a:t>émergents</a:t>
            </a:r>
            <a:r>
              <a:rPr lang="en-CA" dirty="0"/>
              <a:t> de </a:t>
            </a:r>
            <a:r>
              <a:rPr lang="en-CA" dirty="0" err="1"/>
              <a:t>stratégie</a:t>
            </a:r>
            <a:r>
              <a:rPr lang="en-CA" dirty="0"/>
              <a:t> de </a:t>
            </a:r>
            <a:r>
              <a:rPr lang="en-CA" dirty="0" err="1"/>
              <a:t>données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19948-1991-44F8-8AC9-EF8BAAAA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3764B-DB55-4A31-BD80-41CBC1B2BE85}"/>
              </a:ext>
            </a:extLst>
          </p:cNvPr>
          <p:cNvSpPr txBox="1"/>
          <p:nvPr/>
        </p:nvSpPr>
        <p:spPr>
          <a:xfrm>
            <a:off x="413361" y="1673825"/>
            <a:ext cx="3871362" cy="40934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CA" sz="4000" b="1" dirty="0"/>
              <a:t>Les GRANDS </a:t>
            </a:r>
            <a:r>
              <a:rPr lang="en-CA" sz="4000" b="1" dirty="0" err="1"/>
              <a:t>joueurs</a:t>
            </a:r>
            <a:endParaRPr lang="en-CA" sz="4000" b="1" dirty="0"/>
          </a:p>
          <a:p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Google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Schema.org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W3C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Wikimedia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775F9B7-6466-42E8-A42F-DF1AF6660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2744" y="1592680"/>
            <a:ext cx="5361140" cy="471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FF0000"/>
                </a:solidFill>
              </a:rPr>
              <a:t>Initiatives </a:t>
            </a:r>
            <a:r>
              <a:rPr lang="en-CA" sz="3600" dirty="0" err="1">
                <a:solidFill>
                  <a:srgbClr val="FF0000"/>
                </a:solidFill>
              </a:rPr>
              <a:t>Canadiennes</a:t>
            </a:r>
            <a:endParaRPr lang="en-CA" sz="3600" dirty="0">
              <a:solidFill>
                <a:srgbClr val="FF0000"/>
              </a:solidFill>
            </a:endParaRPr>
          </a:p>
          <a:p>
            <a:endParaRPr lang="en-CA" sz="3600" dirty="0">
              <a:solidFill>
                <a:srgbClr val="FF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311B7E-30E6-4691-8391-38C93795C1C7}"/>
              </a:ext>
            </a:extLst>
          </p:cNvPr>
          <p:cNvGrpSpPr/>
          <p:nvPr/>
        </p:nvGrpSpPr>
        <p:grpSpPr>
          <a:xfrm>
            <a:off x="8740982" y="2216893"/>
            <a:ext cx="3225803" cy="1789184"/>
            <a:chOff x="6616771" y="3754024"/>
            <a:chExt cx="4051327" cy="219263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2AFAF3E-64FF-4653-AB20-D264E433B9A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64853" t="-134" b="88769"/>
            <a:stretch/>
          </p:blipFill>
          <p:spPr>
            <a:xfrm>
              <a:off x="6616771" y="3754024"/>
              <a:ext cx="4051327" cy="2192634"/>
            </a:xfrm>
            <a:prstGeom prst="rect">
              <a:avLst/>
            </a:prstGeom>
          </p:spPr>
        </p:pic>
        <p:pic>
          <p:nvPicPr>
            <p:cNvPr id="29" name="Picture 28">
              <a:hlinkClick r:id="rId3"/>
              <a:extLst>
                <a:ext uri="{FF2B5EF4-FFF2-40B4-BE49-F238E27FC236}">
                  <a16:creationId xmlns:a16="http://schemas.microsoft.com/office/drawing/2014/main" id="{F14DF2FE-E9BB-4BDD-86E3-D225735FA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633"/>
            <a:stretch/>
          </p:blipFill>
          <p:spPr>
            <a:xfrm>
              <a:off x="6616772" y="3772535"/>
              <a:ext cx="2060956" cy="2148822"/>
            </a:xfrm>
            <a:prstGeom prst="rect">
              <a:avLst/>
            </a:prstGeom>
          </p:spPr>
        </p:pic>
        <p:pic>
          <p:nvPicPr>
            <p:cNvPr id="30" name="Picture 29">
              <a:hlinkClick r:id="rId3"/>
              <a:extLst>
                <a:ext uri="{FF2B5EF4-FFF2-40B4-BE49-F238E27FC236}">
                  <a16:creationId xmlns:a16="http://schemas.microsoft.com/office/drawing/2014/main" id="{9D3ECDEB-B2C2-4316-BC45-1051DDE25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9050"/>
            <a:stretch/>
          </p:blipFill>
          <p:spPr>
            <a:xfrm>
              <a:off x="7890871" y="4454892"/>
              <a:ext cx="2764282" cy="770490"/>
            </a:xfrm>
            <a:prstGeom prst="rect">
              <a:avLst/>
            </a:prstGeom>
          </p:spPr>
        </p:pic>
      </p:grpSp>
      <p:pic>
        <p:nvPicPr>
          <p:cNvPr id="31" name="Picture 30">
            <a:hlinkClick r:id="rId4"/>
            <a:extLst>
              <a:ext uri="{FF2B5EF4-FFF2-40B4-BE49-F238E27FC236}">
                <a16:creationId xmlns:a16="http://schemas.microsoft.com/office/drawing/2014/main" id="{52183789-910B-4E94-9724-8D6D4C979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476" y="2553633"/>
            <a:ext cx="3215495" cy="10916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3E04A25-A7B0-425E-9A95-FD7CCBAA986B}"/>
              </a:ext>
            </a:extLst>
          </p:cNvPr>
          <p:cNvSpPr txBox="1"/>
          <p:nvPr/>
        </p:nvSpPr>
        <p:spPr>
          <a:xfrm>
            <a:off x="5171476" y="4000537"/>
            <a:ext cx="69296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Knowledge Graph for the Arts : </a:t>
            </a:r>
            <a:r>
              <a:rPr lang="en-US" dirty="0" err="1"/>
              <a:t>accès</a:t>
            </a:r>
            <a:r>
              <a:rPr lang="en-US" dirty="0"/>
              <a:t> numérique, </a:t>
            </a:r>
            <a:r>
              <a:rPr lang="en-US" dirty="0" err="1"/>
              <a:t>agentivité</a:t>
            </a:r>
            <a:r>
              <a:rPr lang="en-US" dirty="0"/>
              <a:t> et transformation</a:t>
            </a:r>
          </a:p>
          <a:p>
            <a:pPr fontAlgn="base"/>
            <a:r>
              <a:rPr lang="en-US" dirty="0" err="1"/>
              <a:t>ArtsData.ca</a:t>
            </a:r>
            <a:r>
              <a:rPr lang="en-US" dirty="0"/>
              <a:t> vise </a:t>
            </a:r>
            <a:r>
              <a:rPr lang="en-US" dirty="0" err="1"/>
              <a:t>à</a:t>
            </a:r>
            <a:r>
              <a:rPr lang="en-US" dirty="0"/>
              <a:t> simplifier le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permettant</a:t>
            </a:r>
            <a:r>
              <a:rPr lang="en-US" dirty="0"/>
              <a:t> aux </a:t>
            </a:r>
            <a:r>
              <a:rPr lang="en-US" dirty="0" err="1"/>
              <a:t>organismes</a:t>
            </a:r>
            <a:r>
              <a:rPr lang="en-US" dirty="0"/>
              <a:t> </a:t>
            </a:r>
            <a:r>
              <a:rPr lang="en-US" dirty="0" err="1"/>
              <a:t>artistiques</a:t>
            </a:r>
            <a:r>
              <a:rPr lang="en-US" dirty="0"/>
              <a:t> et aux artistes de </a:t>
            </a:r>
            <a:r>
              <a:rPr lang="en-US" dirty="0" err="1"/>
              <a:t>générer</a:t>
            </a:r>
            <a:r>
              <a:rPr lang="en-US" dirty="0"/>
              <a:t>, </a:t>
            </a:r>
            <a:r>
              <a:rPr lang="en-US" dirty="0" err="1"/>
              <a:t>maintenir</a:t>
            </a:r>
            <a:r>
              <a:rPr lang="en-US" dirty="0"/>
              <a:t>, </a:t>
            </a:r>
            <a:r>
              <a:rPr lang="en-US" dirty="0" err="1"/>
              <a:t>lier</a:t>
            </a:r>
            <a:r>
              <a:rPr lang="en-US" dirty="0"/>
              <a:t>, structurer et </a:t>
            </a:r>
            <a:r>
              <a:rPr lang="en-US" dirty="0" err="1"/>
              <a:t>partager</a:t>
            </a:r>
            <a:r>
              <a:rPr lang="en-US" dirty="0"/>
              <a:t> des </a:t>
            </a:r>
            <a:r>
              <a:rPr lang="en-US" dirty="0" err="1"/>
              <a:t>métadonnées</a:t>
            </a:r>
            <a:r>
              <a:rPr lang="en-US" dirty="0"/>
              <a:t> </a:t>
            </a:r>
            <a:r>
              <a:rPr lang="en-US" dirty="0" err="1"/>
              <a:t>lisibles</a:t>
            </a:r>
            <a:r>
              <a:rPr lang="en-US" dirty="0"/>
              <a:t> par machine sur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événements</a:t>
            </a:r>
            <a:r>
              <a:rPr lang="en-US" dirty="0"/>
              <a:t> et </a:t>
            </a:r>
            <a:r>
              <a:rPr lang="en-US" dirty="0" err="1"/>
              <a:t>activités</a:t>
            </a:r>
            <a:r>
              <a:rPr lang="en-US" dirty="0"/>
              <a:t>. Dans un monde </a:t>
            </a:r>
            <a:r>
              <a:rPr lang="en-US" dirty="0" err="1"/>
              <a:t>alimenté</a:t>
            </a:r>
            <a:r>
              <a:rPr lang="en-US" dirty="0"/>
              <a:t> par </a:t>
            </a:r>
            <a:r>
              <a:rPr lang="en-US" dirty="0" err="1"/>
              <a:t>l'IA</a:t>
            </a:r>
            <a:r>
              <a:rPr lang="en-US" dirty="0"/>
              <a:t>,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structurées</a:t>
            </a:r>
            <a:r>
              <a:rPr lang="en-US" dirty="0"/>
              <a:t> </a:t>
            </a:r>
            <a:r>
              <a:rPr lang="en-US" dirty="0" err="1"/>
              <a:t>liées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essentielles</a:t>
            </a:r>
            <a:r>
              <a:rPr lang="en-US" dirty="0"/>
              <a:t> pour la </a:t>
            </a:r>
            <a:r>
              <a:rPr lang="en-US" dirty="0" err="1"/>
              <a:t>découvrabilité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150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652-8147-466D-8CDC-66A2BC83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Plusieurs</a:t>
            </a:r>
            <a:r>
              <a:rPr lang="en-CA" dirty="0"/>
              <a:t> </a:t>
            </a:r>
            <a:r>
              <a:rPr lang="en-CA" dirty="0" err="1"/>
              <a:t>catalyseurs</a:t>
            </a:r>
            <a:r>
              <a:rPr lang="en-CA" dirty="0"/>
              <a:t> </a:t>
            </a:r>
            <a:r>
              <a:rPr lang="en-CA" dirty="0" err="1"/>
              <a:t>émergents</a:t>
            </a:r>
            <a:r>
              <a:rPr lang="en-CA" dirty="0"/>
              <a:t> de </a:t>
            </a:r>
            <a:r>
              <a:rPr lang="en-CA" dirty="0" err="1"/>
              <a:t>stratégie</a:t>
            </a:r>
            <a:r>
              <a:rPr lang="en-CA" dirty="0"/>
              <a:t> de </a:t>
            </a:r>
            <a:r>
              <a:rPr lang="en-CA" dirty="0" err="1"/>
              <a:t>données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2174-4871-409D-827C-304F18176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878" y="1485416"/>
            <a:ext cx="5361140" cy="4719224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</a:rPr>
              <a:t>Initiatives </a:t>
            </a:r>
            <a:r>
              <a:rPr lang="en-CA" sz="2800" dirty="0" err="1">
                <a:solidFill>
                  <a:srgbClr val="FF0000"/>
                </a:solidFill>
              </a:rPr>
              <a:t>Canadiennes</a:t>
            </a:r>
            <a:endParaRPr lang="en-CA" sz="2800" dirty="0">
              <a:solidFill>
                <a:srgbClr val="FF0000"/>
              </a:solidFill>
            </a:endParaRPr>
          </a:p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19948-1991-44F8-8AC9-EF8BAAAA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/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65C5B9F8-78DD-41AC-A682-1A216CF5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5" y="2449663"/>
            <a:ext cx="2857143" cy="17904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61C414-1FF8-4924-A71B-0552A3D4B111}"/>
              </a:ext>
            </a:extLst>
          </p:cNvPr>
          <p:cNvSpPr txBox="1"/>
          <p:nvPr/>
        </p:nvSpPr>
        <p:spPr>
          <a:xfrm>
            <a:off x="6026875" y="2075313"/>
            <a:ext cx="58999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dirty="0" err="1">
                <a:solidFill>
                  <a:srgbClr val="3C4858"/>
                </a:solidFill>
                <a:latin typeface="+mj-lt"/>
              </a:rPr>
              <a:t>Génome</a:t>
            </a:r>
            <a:r>
              <a:rPr lang="en-CA" sz="3200" dirty="0">
                <a:solidFill>
                  <a:srgbClr val="3C4858"/>
                </a:solidFill>
                <a:latin typeface="+mj-lt"/>
              </a:rPr>
              <a:t> des arts de la </a:t>
            </a:r>
            <a:r>
              <a:rPr lang="en-CA" sz="3200" dirty="0" err="1">
                <a:solidFill>
                  <a:srgbClr val="3C4858"/>
                </a:solidFill>
                <a:latin typeface="+mj-lt"/>
              </a:rPr>
              <a:t>scène</a:t>
            </a:r>
            <a:endParaRPr lang="en-US" sz="1600" b="0" i="0" dirty="0">
              <a:solidFill>
                <a:srgbClr val="3C4858"/>
              </a:solidFill>
              <a:effectLst/>
            </a:endParaRPr>
          </a:p>
          <a:p>
            <a:r>
              <a:rPr lang="en-US" sz="1600" dirty="0">
                <a:solidFill>
                  <a:srgbClr val="3C4858"/>
                </a:solidFill>
              </a:rPr>
              <a:t>Le Performing Arts Genome Project </a:t>
            </a:r>
            <a:r>
              <a:rPr lang="en-US" sz="1600" dirty="0" err="1">
                <a:solidFill>
                  <a:srgbClr val="3C4858"/>
                </a:solidFill>
              </a:rPr>
              <a:t>s'attaque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à</a:t>
            </a:r>
            <a:r>
              <a:rPr lang="en-US" sz="1600" dirty="0">
                <a:solidFill>
                  <a:srgbClr val="3C4858"/>
                </a:solidFill>
              </a:rPr>
              <a:t> deux </a:t>
            </a:r>
            <a:r>
              <a:rPr lang="en-US" sz="1600" dirty="0" err="1">
                <a:solidFill>
                  <a:srgbClr val="3C4858"/>
                </a:solidFill>
              </a:rPr>
              <a:t>défis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principaux</a:t>
            </a:r>
            <a:r>
              <a:rPr lang="en-US" sz="1600" dirty="0">
                <a:solidFill>
                  <a:srgbClr val="3C4858"/>
                </a:solidFill>
              </a:rPr>
              <a:t> : a) </a:t>
            </a:r>
            <a:r>
              <a:rPr lang="en-US" sz="1600" dirty="0" err="1">
                <a:solidFill>
                  <a:srgbClr val="3C4858"/>
                </a:solidFill>
              </a:rPr>
              <a:t>modéliser</a:t>
            </a:r>
            <a:r>
              <a:rPr lang="en-US" sz="1600" dirty="0">
                <a:solidFill>
                  <a:srgbClr val="3C4858"/>
                </a:solidFill>
              </a:rPr>
              <a:t> les dimensions </a:t>
            </a:r>
            <a:r>
              <a:rPr lang="en-US" sz="1600" dirty="0" err="1">
                <a:solidFill>
                  <a:srgbClr val="3C4858"/>
                </a:solidFill>
              </a:rPr>
              <a:t>individuelles</a:t>
            </a:r>
            <a:r>
              <a:rPr lang="en-US" sz="1600" dirty="0">
                <a:solidFill>
                  <a:srgbClr val="3C4858"/>
                </a:solidFill>
              </a:rPr>
              <a:t>, </a:t>
            </a:r>
            <a:r>
              <a:rPr lang="en-US" sz="1600" dirty="0" err="1">
                <a:solidFill>
                  <a:srgbClr val="3C4858"/>
                </a:solidFill>
              </a:rPr>
              <a:t>ou</a:t>
            </a:r>
            <a:r>
              <a:rPr lang="en-US" sz="1600" dirty="0">
                <a:solidFill>
                  <a:srgbClr val="3C4858"/>
                </a:solidFill>
              </a:rPr>
              <a:t> «</a:t>
            </a:r>
            <a:r>
              <a:rPr lang="en-US" sz="1600" dirty="0" err="1">
                <a:solidFill>
                  <a:srgbClr val="3C4858"/>
                </a:solidFill>
              </a:rPr>
              <a:t>gènes</a:t>
            </a:r>
            <a:r>
              <a:rPr lang="en-US" sz="1600" dirty="0">
                <a:solidFill>
                  <a:srgbClr val="3C4858"/>
                </a:solidFill>
              </a:rPr>
              <a:t>», qui </a:t>
            </a:r>
            <a:r>
              <a:rPr lang="en-US" sz="1600" dirty="0" err="1">
                <a:solidFill>
                  <a:srgbClr val="3C4858"/>
                </a:solidFill>
              </a:rPr>
              <a:t>dictent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nos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préférences</a:t>
            </a:r>
            <a:r>
              <a:rPr lang="en-US" sz="1600" dirty="0">
                <a:solidFill>
                  <a:srgbClr val="3C4858"/>
                </a:solidFill>
              </a:rPr>
              <a:t> pour les arts </a:t>
            </a:r>
            <a:r>
              <a:rPr lang="en-US" sz="1600" dirty="0" err="1">
                <a:solidFill>
                  <a:srgbClr val="3C4858"/>
                </a:solidFill>
              </a:rPr>
              <a:t>vivants</a:t>
            </a:r>
            <a:r>
              <a:rPr lang="en-US" sz="1600" dirty="0">
                <a:solidFill>
                  <a:srgbClr val="3C4858"/>
                </a:solidFill>
              </a:rPr>
              <a:t>, </a:t>
            </a:r>
            <a:r>
              <a:rPr lang="en-US" sz="1600" dirty="0" err="1">
                <a:solidFill>
                  <a:srgbClr val="3C4858"/>
                </a:solidFill>
              </a:rPr>
              <a:t>tels</a:t>
            </a:r>
            <a:r>
              <a:rPr lang="en-US" sz="1600" dirty="0">
                <a:solidFill>
                  <a:srgbClr val="3C4858"/>
                </a:solidFill>
              </a:rPr>
              <a:t> que les genres, </a:t>
            </a:r>
            <a:r>
              <a:rPr lang="en-US" sz="1600" dirty="0" err="1">
                <a:solidFill>
                  <a:srgbClr val="3C4858"/>
                </a:solidFill>
              </a:rPr>
              <a:t>l'humeur</a:t>
            </a:r>
            <a:r>
              <a:rPr lang="en-US" sz="1600" dirty="0">
                <a:solidFill>
                  <a:srgbClr val="3C4858"/>
                </a:solidFill>
              </a:rPr>
              <a:t>, le ton, la </a:t>
            </a:r>
            <a:r>
              <a:rPr lang="en-US" sz="1600" dirty="0" err="1">
                <a:solidFill>
                  <a:srgbClr val="3C4858"/>
                </a:solidFill>
              </a:rPr>
              <a:t>forme</a:t>
            </a:r>
            <a:r>
              <a:rPr lang="en-US" sz="1600" dirty="0">
                <a:solidFill>
                  <a:srgbClr val="3C4858"/>
                </a:solidFill>
              </a:rPr>
              <a:t>, le </a:t>
            </a:r>
            <a:r>
              <a:rPr lang="en-US" sz="1600" dirty="0" err="1">
                <a:solidFill>
                  <a:srgbClr val="3C4858"/>
                </a:solidFill>
              </a:rPr>
              <a:t>contenu</a:t>
            </a:r>
            <a:r>
              <a:rPr lang="en-US" sz="1600" dirty="0">
                <a:solidFill>
                  <a:srgbClr val="3C4858"/>
                </a:solidFill>
              </a:rPr>
              <a:t> et les </a:t>
            </a:r>
            <a:r>
              <a:rPr lang="en-US" sz="1600" dirty="0" err="1">
                <a:solidFill>
                  <a:srgbClr val="3C4858"/>
                </a:solidFill>
              </a:rPr>
              <a:t>caractéristiques</a:t>
            </a:r>
            <a:r>
              <a:rPr lang="en-US" sz="1600" dirty="0">
                <a:solidFill>
                  <a:srgbClr val="3C4858"/>
                </a:solidFill>
              </a:rPr>
              <a:t>, et b) </a:t>
            </a:r>
            <a:r>
              <a:rPr lang="en-US" sz="1600" dirty="0" err="1">
                <a:solidFill>
                  <a:srgbClr val="3C4858"/>
                </a:solidFill>
              </a:rPr>
              <a:t>mesurer</a:t>
            </a:r>
            <a:r>
              <a:rPr lang="en-US" sz="1600" dirty="0">
                <a:solidFill>
                  <a:srgbClr val="3C4858"/>
                </a:solidFill>
              </a:rPr>
              <a:t> la collection de </a:t>
            </a:r>
            <a:r>
              <a:rPr lang="en-US" sz="1600" dirty="0" err="1">
                <a:solidFill>
                  <a:srgbClr val="3C4858"/>
                </a:solidFill>
              </a:rPr>
              <a:t>gènes</a:t>
            </a:r>
            <a:r>
              <a:rPr lang="en-US" sz="1600" dirty="0">
                <a:solidFill>
                  <a:srgbClr val="3C4858"/>
                </a:solidFill>
              </a:rPr>
              <a:t>, le « </a:t>
            </a:r>
            <a:r>
              <a:rPr lang="en-US" sz="1600" dirty="0" err="1">
                <a:solidFill>
                  <a:srgbClr val="3C4858"/>
                </a:solidFill>
              </a:rPr>
              <a:t>génome</a:t>
            </a:r>
            <a:r>
              <a:rPr lang="en-US" sz="1600" dirty="0">
                <a:solidFill>
                  <a:srgbClr val="3C4858"/>
                </a:solidFill>
              </a:rPr>
              <a:t> », pour les </a:t>
            </a:r>
            <a:r>
              <a:rPr lang="en-US" sz="1600" dirty="0" err="1">
                <a:solidFill>
                  <a:srgbClr val="3C4858"/>
                </a:solidFill>
              </a:rPr>
              <a:t>entreprises</a:t>
            </a:r>
            <a:r>
              <a:rPr lang="en-US" sz="1600" dirty="0">
                <a:solidFill>
                  <a:srgbClr val="3C4858"/>
                </a:solidFill>
              </a:rPr>
              <a:t>, les artistes, les </a:t>
            </a:r>
            <a:r>
              <a:rPr lang="en-US" sz="1600" dirty="0" err="1">
                <a:solidFill>
                  <a:srgbClr val="3C4858"/>
                </a:solidFill>
              </a:rPr>
              <a:t>lieux</a:t>
            </a:r>
            <a:r>
              <a:rPr lang="en-US" sz="1600" dirty="0">
                <a:solidFill>
                  <a:srgbClr val="3C4858"/>
                </a:solidFill>
              </a:rPr>
              <a:t> et les </a:t>
            </a:r>
            <a:r>
              <a:rPr lang="en-US" sz="1600" dirty="0" err="1">
                <a:solidFill>
                  <a:srgbClr val="3C4858"/>
                </a:solidFill>
              </a:rPr>
              <a:t>œuvres</a:t>
            </a:r>
            <a:r>
              <a:rPr lang="en-US" sz="1600" dirty="0">
                <a:solidFill>
                  <a:srgbClr val="3C4858"/>
                </a:solidFill>
              </a:rPr>
              <a:t> de performance </a:t>
            </a:r>
            <a:r>
              <a:rPr lang="en-US" sz="1600" dirty="0" err="1">
                <a:solidFill>
                  <a:srgbClr val="3C4858"/>
                </a:solidFill>
              </a:rPr>
              <a:t>en</a:t>
            </a:r>
            <a:r>
              <a:rPr lang="en-US" sz="1600" dirty="0">
                <a:solidFill>
                  <a:srgbClr val="3C4858"/>
                </a:solidFill>
              </a:rPr>
              <a:t> direct </a:t>
            </a:r>
            <a:r>
              <a:rPr lang="en-US" sz="1600" dirty="0" err="1">
                <a:solidFill>
                  <a:srgbClr val="3C4858"/>
                </a:solidFill>
              </a:rPr>
              <a:t>en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utilisant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une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combinaison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d'apprentissage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automatique</a:t>
            </a:r>
            <a:r>
              <a:rPr lang="en-US" sz="1600" dirty="0">
                <a:solidFill>
                  <a:srgbClr val="3C4858"/>
                </a:solidFill>
              </a:rPr>
              <a:t> et de curation </a:t>
            </a:r>
            <a:r>
              <a:rPr lang="en-US" sz="1600" dirty="0" err="1">
                <a:solidFill>
                  <a:srgbClr val="3C4858"/>
                </a:solidFill>
              </a:rPr>
              <a:t>manuelle</a:t>
            </a:r>
            <a:r>
              <a:rPr lang="en-US" sz="1600" dirty="0">
                <a:solidFill>
                  <a:srgbClr val="3C4858"/>
                </a:solidFill>
              </a:rPr>
              <a:t>. Ce travail a un certain </a:t>
            </a:r>
            <a:r>
              <a:rPr lang="en-US" sz="1600" dirty="0" err="1">
                <a:solidFill>
                  <a:srgbClr val="3C4858"/>
                </a:solidFill>
              </a:rPr>
              <a:t>nombre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d'applications</a:t>
            </a:r>
            <a:r>
              <a:rPr lang="en-US" sz="1600" dirty="0">
                <a:solidFill>
                  <a:srgbClr val="3C4858"/>
                </a:solidFill>
              </a:rPr>
              <a:t>, </a:t>
            </a:r>
            <a:r>
              <a:rPr lang="en-US" sz="1600" dirty="0" err="1">
                <a:solidFill>
                  <a:srgbClr val="3C4858"/>
                </a:solidFill>
              </a:rPr>
              <a:t>notamment</a:t>
            </a:r>
            <a:r>
              <a:rPr lang="en-US" sz="1600" dirty="0">
                <a:solidFill>
                  <a:srgbClr val="3C4858"/>
                </a:solidFill>
              </a:rPr>
              <a:t> des </a:t>
            </a:r>
            <a:r>
              <a:rPr lang="en-US" sz="1600" dirty="0" err="1">
                <a:solidFill>
                  <a:srgbClr val="3C4858"/>
                </a:solidFill>
              </a:rPr>
              <a:t>algorithmes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d'appariement</a:t>
            </a:r>
            <a:r>
              <a:rPr lang="en-US" sz="1600" dirty="0">
                <a:solidFill>
                  <a:srgbClr val="3C4858"/>
                </a:solidFill>
              </a:rPr>
              <a:t>, des </a:t>
            </a:r>
            <a:r>
              <a:rPr lang="en-US" sz="1600" dirty="0" err="1">
                <a:solidFill>
                  <a:srgbClr val="3C4858"/>
                </a:solidFill>
              </a:rPr>
              <a:t>systèmes</a:t>
            </a:r>
            <a:r>
              <a:rPr lang="en-US" sz="1600" dirty="0">
                <a:solidFill>
                  <a:srgbClr val="3C4858"/>
                </a:solidFill>
              </a:rPr>
              <a:t> de </a:t>
            </a:r>
            <a:r>
              <a:rPr lang="en-US" sz="1600" dirty="0" err="1">
                <a:solidFill>
                  <a:srgbClr val="3C4858"/>
                </a:solidFill>
              </a:rPr>
              <a:t>recommandation</a:t>
            </a:r>
            <a:r>
              <a:rPr lang="en-US" sz="1600" dirty="0">
                <a:solidFill>
                  <a:srgbClr val="3C4858"/>
                </a:solidFill>
              </a:rPr>
              <a:t> et des </a:t>
            </a:r>
            <a:r>
              <a:rPr lang="en-US" sz="1600" dirty="0" err="1">
                <a:solidFill>
                  <a:srgbClr val="3C4858"/>
                </a:solidFill>
              </a:rPr>
              <a:t>outils</a:t>
            </a:r>
            <a:r>
              <a:rPr lang="en-US" sz="1600" dirty="0">
                <a:solidFill>
                  <a:srgbClr val="3C4858"/>
                </a:solidFill>
              </a:rPr>
              <a:t> de </a:t>
            </a:r>
            <a:r>
              <a:rPr lang="en-US" sz="1600" dirty="0" err="1">
                <a:solidFill>
                  <a:srgbClr val="3C4858"/>
                </a:solidFill>
              </a:rPr>
              <a:t>découverte</a:t>
            </a:r>
            <a:r>
              <a:rPr lang="en-US" sz="1600" dirty="0">
                <a:solidFill>
                  <a:srgbClr val="3C4858"/>
                </a:solidFill>
              </a:rPr>
              <a:t> qui </a:t>
            </a:r>
            <a:r>
              <a:rPr lang="en-US" sz="1600" dirty="0" err="1">
                <a:solidFill>
                  <a:srgbClr val="3C4858"/>
                </a:solidFill>
              </a:rPr>
              <a:t>aident</a:t>
            </a:r>
            <a:r>
              <a:rPr lang="en-US" sz="1600" dirty="0">
                <a:solidFill>
                  <a:srgbClr val="3C4858"/>
                </a:solidFill>
              </a:rPr>
              <a:t> les gens </a:t>
            </a:r>
            <a:r>
              <a:rPr lang="en-US" sz="1600" dirty="0" err="1">
                <a:solidFill>
                  <a:srgbClr val="3C4858"/>
                </a:solidFill>
              </a:rPr>
              <a:t>à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trouver</a:t>
            </a:r>
            <a:r>
              <a:rPr lang="en-US" sz="1600" dirty="0">
                <a:solidFill>
                  <a:srgbClr val="3C4858"/>
                </a:solidFill>
              </a:rPr>
              <a:t> un travail qui correspond </a:t>
            </a:r>
            <a:r>
              <a:rPr lang="en-US" sz="1600" dirty="0" err="1">
                <a:solidFill>
                  <a:srgbClr val="3C4858"/>
                </a:solidFill>
              </a:rPr>
              <a:t>à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leur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profil</a:t>
            </a:r>
            <a:r>
              <a:rPr lang="en-US" sz="1600" dirty="0">
                <a:solidFill>
                  <a:srgbClr val="3C4858"/>
                </a:solidFill>
              </a:rPr>
              <a:t> de </a:t>
            </a:r>
            <a:r>
              <a:rPr lang="en-US" sz="1600" dirty="0" err="1">
                <a:solidFill>
                  <a:srgbClr val="3C4858"/>
                </a:solidFill>
              </a:rPr>
              <a:t>goût</a:t>
            </a:r>
            <a:r>
              <a:rPr lang="en-US" sz="1600" dirty="0">
                <a:solidFill>
                  <a:srgbClr val="3C4858"/>
                </a:solidFill>
              </a:rPr>
              <a:t> et </a:t>
            </a:r>
            <a:r>
              <a:rPr lang="en-US" sz="1600" dirty="0" err="1">
                <a:solidFill>
                  <a:srgbClr val="3C4858"/>
                </a:solidFill>
              </a:rPr>
              <a:t>à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leurs</a:t>
            </a:r>
            <a:r>
              <a:rPr lang="en-US" sz="1600" dirty="0">
                <a:solidFill>
                  <a:srgbClr val="3C4858"/>
                </a:solidFill>
              </a:rPr>
              <a:t> </a:t>
            </a:r>
            <a:r>
              <a:rPr lang="en-US" sz="1600" dirty="0" err="1">
                <a:solidFill>
                  <a:srgbClr val="3C4858"/>
                </a:solidFill>
              </a:rPr>
              <a:t>besoins</a:t>
            </a:r>
            <a:r>
              <a:rPr lang="en-US" sz="1600" dirty="0">
                <a:solidFill>
                  <a:srgbClr val="3C4858"/>
                </a:solidFill>
              </a:rPr>
              <a:t>.</a:t>
            </a:r>
            <a:endParaRPr lang="en-CA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9A049-E37D-4CEE-A9D1-226ED1FC9010}"/>
              </a:ext>
            </a:extLst>
          </p:cNvPr>
          <p:cNvSpPr txBox="1"/>
          <p:nvPr/>
        </p:nvSpPr>
        <p:spPr>
          <a:xfrm>
            <a:off x="665735" y="4147671"/>
            <a:ext cx="4803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LDFI </a:t>
            </a:r>
            <a:r>
              <a:rPr lang="en-US" dirty="0" err="1"/>
              <a:t>cherche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améliorer</a:t>
            </a:r>
            <a:r>
              <a:rPr lang="en-US" dirty="0"/>
              <a:t> la </a:t>
            </a:r>
            <a:r>
              <a:rPr lang="en-US" dirty="0" err="1"/>
              <a:t>découvrabilité</a:t>
            </a:r>
            <a:r>
              <a:rPr lang="en-US" dirty="0"/>
              <a:t> des arts de la </a:t>
            </a:r>
            <a:r>
              <a:rPr lang="en-US" dirty="0" err="1"/>
              <a:t>scène</a:t>
            </a:r>
            <a:r>
              <a:rPr lang="en-US" dirty="0"/>
              <a:t>. Notre </a:t>
            </a:r>
            <a:r>
              <a:rPr lang="en-US" dirty="0" err="1"/>
              <a:t>objectif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d'aider</a:t>
            </a:r>
            <a:r>
              <a:rPr lang="en-US" dirty="0"/>
              <a:t> le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tirer</a:t>
            </a:r>
            <a:r>
              <a:rPr lang="en-US" dirty="0"/>
              <a:t> parti du </a:t>
            </a:r>
            <a:r>
              <a:rPr lang="en-US" dirty="0" err="1"/>
              <a:t>potentiel</a:t>
            </a:r>
            <a:r>
              <a:rPr lang="en-US" dirty="0"/>
              <a:t> des technologies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liées</a:t>
            </a:r>
            <a:r>
              <a:rPr lang="en-US" dirty="0"/>
              <a:t> et de </a:t>
            </a:r>
            <a:r>
              <a:rPr lang="en-US" dirty="0" err="1"/>
              <a:t>favoriser</a:t>
            </a:r>
            <a:r>
              <a:rPr lang="en-US" dirty="0"/>
              <a:t> la collaboration tout au long de la </a:t>
            </a:r>
            <a:r>
              <a:rPr lang="en-US" dirty="0" err="1"/>
              <a:t>chaîne</a:t>
            </a:r>
            <a:r>
              <a:rPr lang="en-US" dirty="0"/>
              <a:t> de </a:t>
            </a:r>
            <a:r>
              <a:rPr lang="en-US" dirty="0" err="1"/>
              <a:t>valeur</a:t>
            </a:r>
            <a:r>
              <a:rPr lang="en-US" dirty="0"/>
              <a:t> des arts de la </a:t>
            </a:r>
            <a:r>
              <a:rPr lang="en-US" dirty="0" err="1"/>
              <a:t>scène</a:t>
            </a:r>
            <a:r>
              <a:rPr lang="en-US" dirty="0"/>
              <a:t>. Il y a cinq </a:t>
            </a:r>
            <a:r>
              <a:rPr lang="en-US" dirty="0" err="1"/>
              <a:t>domaines</a:t>
            </a:r>
            <a:r>
              <a:rPr lang="en-US" dirty="0"/>
              <a:t> </a:t>
            </a:r>
            <a:r>
              <a:rPr lang="en-US" dirty="0" err="1"/>
              <a:t>d'intérêt</a:t>
            </a:r>
            <a:r>
              <a:rPr lang="en-US" dirty="0"/>
              <a:t>.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43787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4480</TotalTime>
  <Words>1391</Words>
  <Application>Microsoft Macintosh PowerPoint</Application>
  <PresentationFormat>Widescreen</PresentationFormat>
  <Paragraphs>133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Aharoni</vt:lpstr>
      <vt:lpstr>Arial</vt:lpstr>
      <vt:lpstr>Bahnschrift</vt:lpstr>
      <vt:lpstr>Bahnschrift SemiBold</vt:lpstr>
      <vt:lpstr>Barlow ExtraBold</vt:lpstr>
      <vt:lpstr>Bauhaus 93</vt:lpstr>
      <vt:lpstr>Calibri</vt:lpstr>
      <vt:lpstr>Corbel</vt:lpstr>
      <vt:lpstr>Tahoma</vt:lpstr>
      <vt:lpstr>Wingdings</vt:lpstr>
      <vt:lpstr>MBT_Template</vt:lpstr>
      <vt:lpstr>Atelier 3: Outils Numériques</vt:lpstr>
      <vt:lpstr>PowerPoint Presentation</vt:lpstr>
      <vt:lpstr>PowerPoint Presentation</vt:lpstr>
      <vt:lpstr>Série d’ateliers P.A.D.E</vt:lpstr>
      <vt:lpstr>Perturbation numérique  Grosses Questions</vt:lpstr>
      <vt:lpstr>PowerPoint Presentation</vt:lpstr>
      <vt:lpstr>Savoir-faire et information numériques, bibliothèques d'ateliers</vt:lpstr>
      <vt:lpstr>Plusieurs catalyseurs émergents de stratégie de données</vt:lpstr>
      <vt:lpstr>Plusieurs catalyseurs émergents de stratégie de données</vt:lpstr>
      <vt:lpstr>Plusieurs catalyseurs émergents de stratégie de données</vt:lpstr>
      <vt:lpstr>PowerPoint Presentation</vt:lpstr>
      <vt:lpstr>B2B       </vt:lpstr>
      <vt:lpstr>Nouveau projet en phase d'idéation</vt:lpstr>
      <vt:lpstr>Les grands acteurs des plateformes de diffusion</vt:lpstr>
      <vt:lpstr>B2C</vt:lpstr>
      <vt:lpstr> RESTONS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529</cp:revision>
  <cp:lastPrinted>2022-01-15T17:35:01Z</cp:lastPrinted>
  <dcterms:created xsi:type="dcterms:W3CDTF">2019-08-28T07:37:23Z</dcterms:created>
  <dcterms:modified xsi:type="dcterms:W3CDTF">2022-04-15T14:54:25Z</dcterms:modified>
</cp:coreProperties>
</file>