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5" r:id="rId3"/>
    <p:sldId id="338" r:id="rId4"/>
    <p:sldId id="382" r:id="rId5"/>
    <p:sldId id="387" r:id="rId6"/>
    <p:sldId id="366" r:id="rId7"/>
    <p:sldId id="360" r:id="rId8"/>
    <p:sldId id="392" r:id="rId9"/>
    <p:sldId id="393" r:id="rId10"/>
    <p:sldId id="368" r:id="rId11"/>
    <p:sldId id="369" r:id="rId12"/>
    <p:sldId id="391" r:id="rId13"/>
    <p:sldId id="299" r:id="rId14"/>
    <p:sldId id="352" r:id="rId15"/>
    <p:sldId id="390" r:id="rId16"/>
    <p:sldId id="364" r:id="rId17"/>
    <p:sldId id="371" r:id="rId18"/>
    <p:sldId id="386" r:id="rId19"/>
    <p:sldId id="400" r:id="rId20"/>
    <p:sldId id="376" r:id="rId21"/>
    <p:sldId id="377" r:id="rId22"/>
    <p:sldId id="378" r:id="rId23"/>
    <p:sldId id="379" r:id="rId24"/>
    <p:sldId id="384" r:id="rId25"/>
    <p:sldId id="273" r:id="rId2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AD4"/>
    <a:srgbClr val="418A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86355" autoAdjust="0"/>
  </p:normalViewPr>
  <p:slideViewPr>
    <p:cSldViewPr snapToGrid="0">
      <p:cViewPr varScale="1">
        <p:scale>
          <a:sx n="75" d="100"/>
          <a:sy n="75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10:44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8AA4-4A37-4B59-BFFB-217987D567F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66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86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Demonstrate </a:t>
            </a:r>
            <a:r>
              <a:rPr lang="en-CA" dirty="0" err="1"/>
              <a:t>DigitalArtsNation</a:t>
            </a:r>
            <a:r>
              <a:rPr lang="en-CA" dirty="0"/>
              <a:t> and </a:t>
            </a:r>
            <a:r>
              <a:rPr lang="en-CA" dirty="0" err="1"/>
              <a:t>ThePitch</a:t>
            </a:r>
            <a:r>
              <a:rPr lang="en-CA" dirty="0"/>
              <a:t>, Strategic Moves – re interplay of Yoast SEO and Text, Images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85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10:50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8AA4-4A37-4B59-BFFB-217987D567F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79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Fundamentals Series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8652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ntl/en_ca/business/?&amp;gmbsrc=ca-en-ha-se-z-gmb-s-z-h~bk&amp;ppsrc=GMBS0&amp;&amp;gmbsrc=&amp;ppsrc=&amp;gclid=CjwKCAiAjMHwBRAVEiwAzdLWGGSAxJYlQoViyNdM2CtjEsdg5bUsn__GS_cT5S363uaYY81sSoSccxoCc-YQAvD_BwE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eositecheckup.com/seo-audit" TargetMode="Externa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upport.google.com/websearch/answer/9083858?p=events_search_help&amp;visit_id=1578199009180-5585793095634136716&amp;rd=1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4</a:t>
            </a:r>
            <a:br>
              <a:rPr lang="en-US" i="1" dirty="0"/>
            </a:br>
            <a:r>
              <a:rPr lang="en-US" dirty="0"/>
              <a:t>Mastering Google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Created and presented by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November 29, 2021</a:t>
            </a:r>
          </a:p>
          <a:p>
            <a:r>
              <a:rPr lang="en-CA" dirty="0"/>
              <a:t>1 pm to 2:15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</a:t>
            </a:r>
            <a:r>
              <a:rPr lang="en-CA" dirty="0" err="1"/>
              <a:t>MyBusiness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Review and improve your </a:t>
            </a:r>
            <a:r>
              <a:rPr lang="en-CA" dirty="0" err="1"/>
              <a:t>MyBusiness</a:t>
            </a:r>
            <a:r>
              <a:rPr lang="en-CA" dirty="0"/>
              <a:t> account</a:t>
            </a:r>
          </a:p>
          <a:p>
            <a:endParaRPr lang="en-CA" dirty="0"/>
          </a:p>
          <a:p>
            <a:r>
              <a:rPr lang="en-CA" dirty="0"/>
              <a:t>Set up your </a:t>
            </a:r>
            <a:r>
              <a:rPr lang="en-CA" dirty="0" err="1"/>
              <a:t>MyBusiness</a:t>
            </a:r>
            <a:r>
              <a:rPr lang="en-CA" dirty="0"/>
              <a:t> account </a:t>
            </a:r>
            <a:r>
              <a:rPr lang="en-CA" dirty="0">
                <a:hlinkClick r:id="rId2"/>
              </a:rPr>
              <a:t>following the steps by Google</a:t>
            </a:r>
            <a:endParaRPr lang="en-CA" dirty="0"/>
          </a:p>
          <a:p>
            <a:endParaRPr lang="en-CA" dirty="0"/>
          </a:p>
          <a:p>
            <a:r>
              <a:rPr lang="en-CA" dirty="0"/>
              <a:t>Google Maps listing – another way to claim or set up your Google </a:t>
            </a:r>
            <a:r>
              <a:rPr lang="en-CA" dirty="0" err="1"/>
              <a:t>MyBusiness</a:t>
            </a:r>
            <a:r>
              <a:rPr lang="en-CA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12339003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11</a:t>
            </a:fld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926226"/>
            <a:ext cx="9434512" cy="4679950"/>
          </a:xfr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10228" y="365125"/>
            <a:ext cx="8843058" cy="939800"/>
          </a:xfrm>
        </p:spPr>
        <p:txBody>
          <a:bodyPr>
            <a:normAutofit fontScale="90000"/>
          </a:bodyPr>
          <a:lstStyle/>
          <a:p>
            <a:r>
              <a:rPr lang="en-CA" dirty="0"/>
              <a:t>Maps can bring </a:t>
            </a:r>
            <a:r>
              <a:rPr lang="en-CA" u="sng" dirty="0"/>
              <a:t>more</a:t>
            </a:r>
            <a:r>
              <a:rPr lang="en-CA" dirty="0"/>
              <a:t> exposure than search</a:t>
            </a:r>
            <a:br>
              <a:rPr lang="en-CA" dirty="0"/>
            </a:b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03" y="1304925"/>
            <a:ext cx="4930510" cy="4753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8229600" y="4668253"/>
            <a:ext cx="1732547" cy="352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0069519" y="3335304"/>
            <a:ext cx="1876927" cy="2308324"/>
          </a:xfrm>
          <a:prstGeom prst="rect">
            <a:avLst/>
          </a:prstGeom>
          <a:solidFill>
            <a:srgbClr val="969696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On your computer, left click with your mouse on your address / pin to get this contextual drop down</a:t>
            </a:r>
          </a:p>
        </p:txBody>
      </p:sp>
    </p:spTree>
    <p:extLst>
      <p:ext uri="{BB962C8B-B14F-4D97-AF65-F5344CB8AC3E}">
        <p14:creationId xmlns:p14="http://schemas.microsoft.com/office/powerpoint/2010/main" val="1218880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10228" y="365125"/>
            <a:ext cx="8843058" cy="939800"/>
          </a:xfrm>
        </p:spPr>
        <p:txBody>
          <a:bodyPr>
            <a:normAutofit fontScale="90000"/>
          </a:bodyPr>
          <a:lstStyle/>
          <a:p>
            <a:r>
              <a:rPr lang="en-CA" dirty="0"/>
              <a:t>Maps can bring </a:t>
            </a:r>
            <a:r>
              <a:rPr lang="en-CA" u="sng" dirty="0"/>
              <a:t>more</a:t>
            </a:r>
            <a:r>
              <a:rPr lang="en-CA" dirty="0"/>
              <a:t> exposure than search</a:t>
            </a:r>
            <a:br>
              <a:rPr lang="en-CA" dirty="0"/>
            </a:b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5" y="1854200"/>
            <a:ext cx="9166701" cy="44577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03696" y="2425735"/>
            <a:ext cx="230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From Google My Business Insights</a:t>
            </a:r>
          </a:p>
        </p:txBody>
      </p:sp>
    </p:spTree>
    <p:extLst>
      <p:ext uri="{BB962C8B-B14F-4D97-AF65-F5344CB8AC3E}">
        <p14:creationId xmlns:p14="http://schemas.microsoft.com/office/powerpoint/2010/main" val="6728617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Writing your web site </a:t>
            </a:r>
            <a:r>
              <a:rPr lang="en-CA" dirty="0">
                <a:solidFill>
                  <a:schemeClr val="accent6"/>
                </a:solidFill>
              </a:rPr>
              <a:t>for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>
            <a:noAutofit/>
          </a:bodyPr>
          <a:lstStyle/>
          <a:p>
            <a:r>
              <a:rPr lang="en-CA" dirty="0"/>
              <a:t>Authentic voice</a:t>
            </a:r>
          </a:p>
          <a:p>
            <a:r>
              <a:rPr lang="en-CA" dirty="0"/>
              <a:t>Connect your purpose with audience motivations</a:t>
            </a:r>
          </a:p>
          <a:p>
            <a:r>
              <a:rPr lang="en-CA" dirty="0"/>
              <a:t>Start with 8 to 12 important keywords</a:t>
            </a:r>
          </a:p>
          <a:p>
            <a:pPr lvl="1"/>
            <a:r>
              <a:rPr lang="en-CA" dirty="0"/>
              <a:t>Balance: interesting read that flows well with consistent keywords</a:t>
            </a:r>
          </a:p>
          <a:p>
            <a:pPr lvl="1"/>
            <a:r>
              <a:rPr lang="en-CA" dirty="0"/>
              <a:t>Second tier keywords important in body text, because first tier keywords dominant in structure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r>
              <a:rPr lang="en-CA" dirty="0"/>
              <a:t>Make the page easy to scan</a:t>
            </a:r>
          </a:p>
          <a:p>
            <a:pPr lvl="1"/>
            <a:r>
              <a:rPr lang="en-CA" dirty="0"/>
              <a:t>Consistent headings and short paragraphs</a:t>
            </a:r>
          </a:p>
          <a:p>
            <a:pPr lvl="1"/>
            <a:r>
              <a:rPr lang="en-CA" dirty="0"/>
              <a:t>Editorial use of images, video</a:t>
            </a:r>
          </a:p>
          <a:p>
            <a:pPr lvl="1"/>
            <a:r>
              <a:rPr lang="en-CA" dirty="0"/>
              <a:t>Minimize ‘features’ in body text, like colour, bold, underline, italics; they make reading harder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35FDCBDF-E83B-4CB5-B33F-0347BA26AAC5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7386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2424113" algn="l"/>
              </a:tabLst>
            </a:pPr>
            <a:r>
              <a:rPr lang="en-CA" dirty="0"/>
              <a:t>Traditional SEO </a:t>
            </a:r>
            <a:r>
              <a:rPr lang="en-CA" dirty="0">
                <a:solidFill>
                  <a:schemeClr val="accent6"/>
                </a:solidFill>
              </a:rPr>
              <a:t>Coding for Search Engines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957128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(uniform resource locator) = web address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words not acronyms or numbers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page names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Each service / product / experience on own page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relevant keywords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Title tags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Appears on browser tab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Search engine uses them as the header in search listings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Facebook does, too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57738"/>
            <a:ext cx="5682641" cy="5219291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Headlines (h1 tag imperative)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Image Alt tags 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the “image ALT” text for keyword-rich descriptive text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Description meta tag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This is a real summary sentence for a specific page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Search engines, and other sites, can use them in result displays</a:t>
            </a:r>
          </a:p>
          <a:p>
            <a:pPr>
              <a:lnSpc>
                <a:spcPct val="110000"/>
              </a:lnSpc>
            </a:pPr>
            <a:endParaRPr lang="en-CA" dirty="0"/>
          </a:p>
          <a:p>
            <a:pPr>
              <a:lnSpc>
                <a:spcPct val="110000"/>
              </a:lnSpc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5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13" y="1828800"/>
            <a:ext cx="4016053" cy="4152112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18" y="509156"/>
            <a:ext cx="4090753" cy="6029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35277" y="783771"/>
            <a:ext cx="5441655" cy="32671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30783" y="3449783"/>
            <a:ext cx="2202873" cy="82088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15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091" y="509157"/>
            <a:ext cx="5409622" cy="989541"/>
          </a:xfrm>
        </p:spPr>
        <p:txBody>
          <a:bodyPr>
            <a:normAutofit/>
          </a:bodyPr>
          <a:lstStyle/>
          <a:p>
            <a:r>
              <a:rPr lang="en-CA" dirty="0"/>
              <a:t>Website info determines search result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87561" y="952430"/>
            <a:ext cx="5330650" cy="324594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5768" y="6221751"/>
            <a:ext cx="459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9563" lvl="1" indent="0">
              <a:buNone/>
            </a:pPr>
            <a:r>
              <a:rPr lang="en-CA" dirty="0">
                <a:hlinkClick r:id="rId5"/>
              </a:rPr>
              <a:t>https://seositecheckup.com/seo-audit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863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Traditional SEO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3362" y="1457739"/>
            <a:ext cx="11404390" cy="471922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Also watch out for these essentials for best ranking for web pages:</a:t>
            </a:r>
          </a:p>
          <a:p>
            <a:r>
              <a:rPr lang="en-CA" dirty="0"/>
              <a:t>Fast load times (no high res images, no </a:t>
            </a:r>
            <a:r>
              <a:rPr lang="en-CA" dirty="0" err="1"/>
              <a:t>autoplay</a:t>
            </a:r>
            <a:r>
              <a:rPr lang="en-CA" dirty="0"/>
              <a:t> videos)</a:t>
            </a:r>
          </a:p>
          <a:p>
            <a:r>
              <a:rPr lang="en-CA" dirty="0"/>
              <a:t>SSL encryption (secure socket layer) http</a:t>
            </a:r>
            <a:r>
              <a:rPr lang="en-CA" dirty="0">
                <a:solidFill>
                  <a:srgbClr val="FF0000"/>
                </a:solidFill>
              </a:rPr>
              <a:t>s</a:t>
            </a:r>
            <a:r>
              <a:rPr lang="en-CA" dirty="0"/>
              <a:t>://</a:t>
            </a:r>
          </a:p>
          <a:p>
            <a:r>
              <a:rPr lang="en-CA" dirty="0"/>
              <a:t>Sitemap.xml </a:t>
            </a:r>
          </a:p>
          <a:p>
            <a:r>
              <a:rPr lang="en-CA" dirty="0"/>
              <a:t>Robot.txt</a:t>
            </a:r>
          </a:p>
          <a:p>
            <a:r>
              <a:rPr lang="en-CA" dirty="0"/>
              <a:t>Link to other websites, encourage trusted sites to link to yours</a:t>
            </a:r>
          </a:p>
          <a:p>
            <a:r>
              <a:rPr lang="en-CA" dirty="0"/>
              <a:t>Set up web analytics from the start and monitor and adjust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917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17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Search What’s On in [your town, your region, your province]</a:t>
            </a:r>
          </a:p>
          <a:p>
            <a:endParaRPr lang="en-CA" dirty="0"/>
          </a:p>
          <a:p>
            <a:r>
              <a:rPr lang="en-CA" dirty="0"/>
              <a:t>Consider the results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Event info on Google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68" y="2408690"/>
            <a:ext cx="5277744" cy="426833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931369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Events listings have changed a lot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18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8952441" y="2485129"/>
            <a:ext cx="30573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To have your events listed in these Google event results, they must use structured data.</a:t>
            </a:r>
          </a:p>
          <a:p>
            <a:endParaRPr lang="en-CA" sz="20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637DFC-117D-4003-AAD4-1F638F2A2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20" y="1630161"/>
            <a:ext cx="7234980" cy="504686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3776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Events listings have changed a lot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19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8166100" y="2485129"/>
            <a:ext cx="3843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Sites that use your content might use structured data, e.g. Eventbrite, Ticket engines, Facebook events, so your events will show up here.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18F09B-472A-4297-8B4F-A7416BA5E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313" y="1305234"/>
            <a:ext cx="4910224" cy="543567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4275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We live on the traditional territories of many Indigenous peoples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who have cared for this land since time immemorial.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/>
                </a:solidFill>
              </a:rPr>
              <a:t>Specifically, t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he Oneida and Chippewa Nations of the Thames, Kettle Point and Stony Point, and the Saugeen and Munsee Delaware Nations, are the traditional custodians of the land from which </a:t>
            </a:r>
            <a:r>
              <a:rPr lang="en-US" sz="2400" i="0" dirty="0" err="1">
                <a:solidFill>
                  <a:schemeClr val="accent6"/>
                </a:solidFill>
                <a:effectLst/>
              </a:rPr>
              <a:t>SpringWorks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/Hermione Presents operates.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Strategic Moves operates on the Traditional Territories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err="1">
                <a:solidFill>
                  <a:schemeClr val="accent6"/>
                </a:solidFill>
              </a:rPr>
              <a:t>Ta’an</a:t>
            </a:r>
            <a:r>
              <a:rPr lang="en-CA" sz="2400" dirty="0">
                <a:solidFill>
                  <a:schemeClr val="accent6"/>
                </a:solidFill>
              </a:rPr>
              <a:t> </a:t>
            </a:r>
            <a:r>
              <a:rPr lang="en-CA" sz="2400" dirty="0" err="1">
                <a:solidFill>
                  <a:schemeClr val="accent6"/>
                </a:solidFill>
              </a:rPr>
              <a:t>Kwäch’än</a:t>
            </a:r>
            <a:r>
              <a:rPr lang="en-CA" sz="2400" dirty="0">
                <a:solidFill>
                  <a:schemeClr val="accent6"/>
                </a:solidFill>
              </a:rPr>
              <a:t> Council and </a:t>
            </a:r>
            <a:r>
              <a:rPr lang="en-CA" sz="2400" dirty="0" err="1">
                <a:solidFill>
                  <a:schemeClr val="accent6"/>
                </a:solidFill>
              </a:rPr>
              <a:t>Kwanlin</a:t>
            </a:r>
            <a:r>
              <a:rPr lang="en-CA" sz="2400" dirty="0">
                <a:solidFill>
                  <a:schemeClr val="accent6"/>
                </a:solidFill>
              </a:rPr>
              <a:t> Dün First Nation,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self-governing nations that negotiated modern treaties (2002; 2005)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under the Umbrella Final Agreement between the 14 Yukon First Nations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and the Governments of Canada and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Answer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20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13360" y="4026568"/>
            <a:ext cx="2795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Added potential benefit: Using structured data on your site, means Google might select your content for its answer boxes, too.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E8D998-6D03-4471-B4EB-F923DD078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716" y="1154459"/>
            <a:ext cx="6270849" cy="555276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646267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does it mean to you when Google gives answers?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Might bypass your website entirely … soon</a:t>
            </a:r>
          </a:p>
          <a:p>
            <a:r>
              <a:rPr lang="en-CA" dirty="0"/>
              <a:t>Google displays what it consider the best answer</a:t>
            </a:r>
          </a:p>
          <a:p>
            <a:r>
              <a:rPr lang="en-CA" dirty="0"/>
              <a:t>Answer boxes are informational not commercial so not an ad option</a:t>
            </a:r>
          </a:p>
          <a:p>
            <a:r>
              <a:rPr lang="en-CA" dirty="0"/>
              <a:t>Google considers unbiased, trusted sites as sources – Wikipedia, .</a:t>
            </a:r>
            <a:r>
              <a:rPr lang="en-CA" dirty="0" err="1"/>
              <a:t>edu</a:t>
            </a:r>
            <a:r>
              <a:rPr lang="en-CA" dirty="0"/>
              <a:t> and similar often appear</a:t>
            </a:r>
          </a:p>
          <a:p>
            <a:r>
              <a:rPr lang="en-CA" dirty="0"/>
              <a:t>For brand information most trusted should be the brand’s website</a:t>
            </a:r>
          </a:p>
          <a:p>
            <a:r>
              <a:rPr lang="en-CA" dirty="0"/>
              <a:t>Web content is extracted by Google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93746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Steps to position yourself as 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Keywords and phrases</a:t>
            </a:r>
          </a:p>
          <a:p>
            <a:r>
              <a:rPr lang="en-CA" dirty="0"/>
              <a:t>Respond to specific questions and include them in the text or description meta tag</a:t>
            </a:r>
          </a:p>
          <a:p>
            <a:r>
              <a:rPr lang="en-CA" dirty="0"/>
              <a:t>Write great content, straightforward information, to the point</a:t>
            </a:r>
          </a:p>
          <a:p>
            <a:r>
              <a:rPr lang="en-CA" dirty="0"/>
              <a:t>Structure your content well – structured data mark up creates a rich snippet</a:t>
            </a:r>
          </a:p>
          <a:p>
            <a:r>
              <a:rPr lang="en-CA" dirty="0"/>
              <a:t>No guarantees Google will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83941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VOICE! A heads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23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1722" y="1751496"/>
            <a:ext cx="104231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800" dirty="0"/>
              <a:t>As more and more people are using voice-based assistants - like Siri, Alexa, Google Assistant - you have to consider how you need to adjust or re-write your content to be spoken.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800" dirty="0"/>
              <a:t>These AI tools use natural language processing to form sentences.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8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800" dirty="0"/>
              <a:t>Especially important when you consider event information.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8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800" dirty="0"/>
              <a:t>Structured meta-data mark up allows for text to be spoken; additionally, there are now tools in some WordPress plug ins to designate the “</a:t>
            </a:r>
            <a:r>
              <a:rPr lang="en-CA" sz="2800" dirty="0" err="1"/>
              <a:t>speakable</a:t>
            </a:r>
            <a:r>
              <a:rPr lang="en-CA" sz="2800" dirty="0"/>
              <a:t>” text on a page </a:t>
            </a:r>
          </a:p>
        </p:txBody>
      </p:sp>
    </p:spTree>
    <p:extLst>
      <p:ext uri="{BB962C8B-B14F-4D97-AF65-F5344CB8AC3E}">
        <p14:creationId xmlns:p14="http://schemas.microsoft.com/office/powerpoint/2010/main" val="40187702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Review/Practice: December 4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/>
              <a:t>LET’S STAY IN TOUCH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25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/>
              <a:t>Wikidata</a:t>
            </a:r>
            <a:r>
              <a:rPr lang="en-CA" dirty="0"/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Review/Practice: </a:t>
            </a:r>
          </a:p>
          <a:p>
            <a:pPr marL="309563" lvl="1" indent="0" defTabSz="803275">
              <a:buNone/>
            </a:pPr>
            <a:r>
              <a:rPr lang="en-CA" dirty="0"/>
              <a:t>	January 29 or February 2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Value Chain: February 16 or 19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Hybrid Business Models: February 23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/>
              <a:t>Homework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22AFE4-5680-4571-A999-D998AD940D14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B353E-9F28-4B7A-B3F7-14FD81CD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CA" dirty="0"/>
              <a:t>How does Google see you?</a:t>
            </a:r>
          </a:p>
        </p:txBody>
      </p:sp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Google </a:t>
            </a:r>
            <a:r>
              <a:rPr lang="en-CA" dirty="0" err="1"/>
              <a:t>MyBusiness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7349067" y="1785485"/>
            <a:ext cx="408197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000" b="1" dirty="0"/>
              <a:t>Own your </a:t>
            </a:r>
            <a:r>
              <a:rPr lang="en-CA" sz="2000" b="1" dirty="0" err="1"/>
              <a:t>MyBusiness</a:t>
            </a:r>
            <a:r>
              <a:rPr lang="en-CA" sz="2000" b="1" dirty="0"/>
              <a:t> account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000" b="1" dirty="0"/>
              <a:t>Connect with clients in search and maps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000" b="1" dirty="0"/>
              <a:t>Post photos, events, updates, one click phone and web access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000" b="1" dirty="0"/>
              <a:t>Links on posts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000" b="1" dirty="0"/>
              <a:t>Reviews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2000" b="1" dirty="0"/>
              <a:t>Insights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927AA63-C024-4538-AA56-4E27B4EA1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1305234"/>
            <a:ext cx="6224852" cy="560114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27852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focus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Google </a:t>
            </a:r>
            <a:r>
              <a:rPr lang="en-CA" dirty="0" err="1"/>
              <a:t>MyBusiness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Google Maps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Google Search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Google Events and Answer boxes </a:t>
            </a:r>
          </a:p>
          <a:p>
            <a:endParaRPr lang="en-CA" dirty="0"/>
          </a:p>
          <a:p>
            <a:r>
              <a:rPr lang="en-CA" dirty="0"/>
              <a:t>Google Assistant, Siri, Alexa</a:t>
            </a:r>
          </a:p>
        </p:txBody>
      </p:sp>
    </p:spTree>
    <p:extLst>
      <p:ext uri="{BB962C8B-B14F-4D97-AF65-F5344CB8AC3E}">
        <p14:creationId xmlns:p14="http://schemas.microsoft.com/office/powerpoint/2010/main" val="30695636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23541" y="397209"/>
            <a:ext cx="2143196" cy="939800"/>
          </a:xfrm>
        </p:spPr>
        <p:txBody>
          <a:bodyPr>
            <a:normAutofit/>
          </a:bodyPr>
          <a:lstStyle/>
          <a:p>
            <a:r>
              <a:rPr lang="en-CA" sz="2400" dirty="0"/>
              <a:t>Photos are important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541" y="1734218"/>
            <a:ext cx="2599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From Google My Business Insights:</a:t>
            </a:r>
          </a:p>
          <a:p>
            <a:endParaRPr lang="en-CA" sz="2000" b="1" dirty="0"/>
          </a:p>
          <a:p>
            <a:r>
              <a:rPr lang="en-CA" sz="2000" b="1" dirty="0"/>
              <a:t>Photo views and customer photos versus company posted photos.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64" y="867109"/>
            <a:ext cx="6469336" cy="58733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73336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23540" y="397209"/>
            <a:ext cx="2287575" cy="939800"/>
          </a:xfrm>
        </p:spPr>
        <p:txBody>
          <a:bodyPr>
            <a:normAutofit/>
          </a:bodyPr>
          <a:lstStyle/>
          <a:p>
            <a:r>
              <a:rPr lang="en-CA" sz="2400" dirty="0"/>
              <a:t>Reviews rule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541" y="1734218"/>
            <a:ext cx="2421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Google My Business:</a:t>
            </a:r>
          </a:p>
          <a:p>
            <a:r>
              <a:rPr lang="en-CA" sz="2000" b="1" dirty="0"/>
              <a:t> </a:t>
            </a:r>
          </a:p>
          <a:p>
            <a:r>
              <a:rPr lang="en-CA" sz="2000" b="1" dirty="0"/>
              <a:t>Reviews are real – keep an eye on them and respond to them! Especially any negative ones.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97" y="1025529"/>
            <a:ext cx="7118301" cy="5651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9293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3760</TotalTime>
  <Words>1130</Words>
  <Application>Microsoft Office PowerPoint</Application>
  <PresentationFormat>Widescreen</PresentationFormat>
  <Paragraphs>193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Workshop 4 Mastering Google</vt:lpstr>
      <vt:lpstr>PowerPoint Presentation</vt:lpstr>
      <vt:lpstr>PowerPoint Presentation</vt:lpstr>
      <vt:lpstr>P.A.D.E Workshop Series (2021 – 2022)</vt:lpstr>
      <vt:lpstr>Homework Review</vt:lpstr>
      <vt:lpstr>Google MyBusiness</vt:lpstr>
      <vt:lpstr>Our focus today</vt:lpstr>
      <vt:lpstr>Photos are important</vt:lpstr>
      <vt:lpstr>Reviews rule</vt:lpstr>
      <vt:lpstr>Google MyBusiness</vt:lpstr>
      <vt:lpstr>Maps can bring more exposure than search </vt:lpstr>
      <vt:lpstr>Maps can bring more exposure than search </vt:lpstr>
      <vt:lpstr>Writing your web site for people</vt:lpstr>
      <vt:lpstr>Traditional SEO Coding for Search Engines</vt:lpstr>
      <vt:lpstr>Website info determines search result</vt:lpstr>
      <vt:lpstr>Traditional SEO</vt:lpstr>
      <vt:lpstr>Google Events</vt:lpstr>
      <vt:lpstr>Google Events listings have changed a lot</vt:lpstr>
      <vt:lpstr>Google Events listings have changed a lot</vt:lpstr>
      <vt:lpstr>Google Answer boxes</vt:lpstr>
      <vt:lpstr>What does it mean to you when Google gives answers?</vt:lpstr>
      <vt:lpstr>Steps to position yourself as the answer</vt:lpstr>
      <vt:lpstr>VOICE! A heads up</vt:lpstr>
      <vt:lpstr>Fundamentals</vt:lpstr>
      <vt:lpstr>LET’S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Inga Petri</cp:lastModifiedBy>
  <cp:revision>441</cp:revision>
  <cp:lastPrinted>2020-11-04T19:45:39Z</cp:lastPrinted>
  <dcterms:created xsi:type="dcterms:W3CDTF">2019-08-28T07:37:23Z</dcterms:created>
  <dcterms:modified xsi:type="dcterms:W3CDTF">2021-11-21T12:43:05Z</dcterms:modified>
</cp:coreProperties>
</file>