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19"/>
  </p:notesMasterIdLst>
  <p:handoutMasterIdLst>
    <p:handoutMasterId r:id="rId20"/>
  </p:handoutMasterIdLst>
  <p:sldIdLst>
    <p:sldId id="256" r:id="rId2"/>
    <p:sldId id="315" r:id="rId3"/>
    <p:sldId id="338" r:id="rId4"/>
    <p:sldId id="382" r:id="rId5"/>
    <p:sldId id="387" r:id="rId6"/>
    <p:sldId id="354" r:id="rId7"/>
    <p:sldId id="419" r:id="rId8"/>
    <p:sldId id="267" r:id="rId9"/>
    <p:sldId id="268" r:id="rId10"/>
    <p:sldId id="271" r:id="rId11"/>
    <p:sldId id="269" r:id="rId12"/>
    <p:sldId id="420" r:id="rId13"/>
    <p:sldId id="265" r:id="rId14"/>
    <p:sldId id="266" r:id="rId15"/>
    <p:sldId id="421" r:id="rId16"/>
    <p:sldId id="384" r:id="rId17"/>
    <p:sldId id="273" r:id="rId18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BAD4"/>
    <a:srgbClr val="418AB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8" autoAdjust="0"/>
    <p:restoredTop sz="86355" autoAdjust="0"/>
  </p:normalViewPr>
  <p:slideViewPr>
    <p:cSldViewPr snapToGrid="0">
      <p:cViewPr varScale="1">
        <p:scale>
          <a:sx n="69" d="100"/>
          <a:sy n="69" d="100"/>
        </p:scale>
        <p:origin x="72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5D0CD48E-1873-4A8A-8593-4CDC15ACEE7B}" type="datetimeFigureOut">
              <a:rPr lang="en-CA" smtClean="0"/>
              <a:t>2021-10-18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A0D491A0-14C7-4EB1-A572-BDE639DAC7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8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3736BCEA-3605-4382-8648-861EBD8EEAFF}" type="datetimeFigureOut">
              <a:rPr lang="en-CA" smtClean="0"/>
              <a:t>2021-10-18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4079BF4C-B195-47B7-AC08-8FBE53E0CD9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429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5500" y="1228725"/>
            <a:ext cx="5899150" cy="3317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Replace with specific acknowledgement for the presenter</a:t>
            </a:r>
            <a:r>
              <a:rPr lang="en-CA" baseline="0" dirty="0"/>
              <a:t> – </a:t>
            </a:r>
            <a:r>
              <a:rPr lang="en-CA" baseline="0" dirty="0" err="1"/>
              <a:t>ie</a:t>
            </a:r>
            <a:r>
              <a:rPr lang="en-CA" baseline="0" dirty="0"/>
              <a:t> Montreal and workshops location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EBB8B-AEE4-4BC2-B5DB-075F89083238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2976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8663" y="1169988"/>
            <a:ext cx="5619750" cy="3160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Standard project slide for background and</a:t>
            </a:r>
            <a:r>
              <a:rPr lang="en-CA" baseline="0" dirty="0"/>
              <a:t> promote project website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FB9FF-9940-4026-9C12-643C608FB3F0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007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9363">
              <a:defRPr/>
            </a:pPr>
            <a:r>
              <a:rPr lang="en-CA" dirty="0">
                <a:solidFill>
                  <a:srgbClr val="222222"/>
                </a:solidFill>
                <a:latin typeface="arial" panose="020B0604020202020204" pitchFamily="34" charset="0"/>
              </a:rPr>
              <a:t>2:06</a:t>
            </a:r>
          </a:p>
          <a:p>
            <a:pPr defTabSz="939363">
              <a:defRPr/>
            </a:pPr>
            <a:r>
              <a:rPr lang="en-CA" dirty="0">
                <a:solidFill>
                  <a:srgbClr val="222222"/>
                </a:solidFill>
                <a:latin typeface="arial" panose="020B0604020202020204" pitchFamily="34" charset="0"/>
              </a:rPr>
              <a:t>“A </a:t>
            </a:r>
            <a:r>
              <a:rPr lang="en-CA" b="1" dirty="0">
                <a:solidFill>
                  <a:srgbClr val="222222"/>
                </a:solidFill>
                <a:latin typeface="arial" panose="020B0604020202020204" pitchFamily="34" charset="0"/>
              </a:rPr>
              <a:t>heuristic</a:t>
            </a:r>
            <a:r>
              <a:rPr lang="en-CA" dirty="0">
                <a:solidFill>
                  <a:srgbClr val="222222"/>
                </a:solidFill>
                <a:latin typeface="arial" panose="020B0604020202020204" pitchFamily="34" charset="0"/>
              </a:rPr>
              <a:t> is any </a:t>
            </a:r>
            <a:r>
              <a:rPr lang="en-CA" b="1" dirty="0">
                <a:solidFill>
                  <a:srgbClr val="222222"/>
                </a:solidFill>
                <a:latin typeface="arial" panose="020B0604020202020204" pitchFamily="34" charset="0"/>
              </a:rPr>
              <a:t>approach</a:t>
            </a:r>
            <a:r>
              <a:rPr lang="en-CA" dirty="0">
                <a:solidFill>
                  <a:srgbClr val="222222"/>
                </a:solidFill>
                <a:latin typeface="arial" panose="020B0604020202020204" pitchFamily="34" charset="0"/>
              </a:rPr>
              <a:t> to problem solving, learning, or discovery that employs a practical </a:t>
            </a:r>
            <a:r>
              <a:rPr lang="en-CA" b="1" dirty="0">
                <a:solidFill>
                  <a:srgbClr val="222222"/>
                </a:solidFill>
                <a:latin typeface="arial" panose="020B0604020202020204" pitchFamily="34" charset="0"/>
              </a:rPr>
              <a:t>method</a:t>
            </a:r>
            <a:r>
              <a:rPr lang="en-CA" dirty="0">
                <a:solidFill>
                  <a:srgbClr val="222222"/>
                </a:solidFill>
                <a:latin typeface="arial" panose="020B0604020202020204" pitchFamily="34" charset="0"/>
              </a:rPr>
              <a:t> not guaranteed to be optimal or perfect, but sufficient for the immediate goals.”</a:t>
            </a: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9BF4C-B195-47B7-AC08-8FBE53E0CD94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8389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b43805336e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b43805336e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3432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6" name="Shape 28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Define your ideal mix, based on your purpose, audience, and resources.</a:t>
            </a:r>
          </a:p>
        </p:txBody>
      </p:sp>
    </p:spTree>
    <p:extLst>
      <p:ext uri="{BB962C8B-B14F-4D97-AF65-F5344CB8AC3E}">
        <p14:creationId xmlns:p14="http://schemas.microsoft.com/office/powerpoint/2010/main" val="3065792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5" name="Shape 24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3:10 to 3:20</a:t>
            </a:r>
          </a:p>
          <a:p>
            <a:endParaRPr/>
          </a:p>
          <a:p>
            <a:r>
              <a:t>www.wave.video/blog/viode marketing 12 simple tips for making videos look more professional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3" name="Shape 28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2:55 to 3:10</a:t>
            </a:r>
          </a:p>
          <a:p>
            <a:r>
              <a:t>Look at Antoinette’s and the backend to it.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90047" y="1801091"/>
            <a:ext cx="3501953" cy="2715562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0" baseline="0">
                <a:solidFill>
                  <a:sysClr val="windowText" lastClr="00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 -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90046" y="4766250"/>
            <a:ext cx="3501954" cy="1149334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ysClr val="windowText" lastClr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 – presenter, company, date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556245" y="6165181"/>
            <a:ext cx="47288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b="1" dirty="0">
                <a:solidFill>
                  <a:schemeClr val="accent6"/>
                </a:solidFill>
              </a:rPr>
              <a:t>License: Creative Commons CC-BY SA 4.0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110B4E58-57C9-460A-9B89-26A94FD87F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" t="1" r="1474" b="1913"/>
          <a:stretch/>
        </p:blipFill>
        <p:spPr>
          <a:xfrm>
            <a:off x="207818" y="292709"/>
            <a:ext cx="8354292" cy="566651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3668845-A4A1-4E53-AE20-165D4374B66F}"/>
              </a:ext>
            </a:extLst>
          </p:cNvPr>
          <p:cNvSpPr/>
          <p:nvPr userDrawn="1"/>
        </p:nvSpPr>
        <p:spPr>
          <a:xfrm>
            <a:off x="0" y="609599"/>
            <a:ext cx="7356764" cy="1413163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600" b="1" dirty="0">
                <a:solidFill>
                  <a:sysClr val="windowText" lastClr="000000"/>
                </a:solidFill>
                <a:latin typeface="Bahnschrift" panose="020B0502040204020203" pitchFamily="34" charset="0"/>
              </a:rPr>
              <a:t>P.A.D.E. Fundamentals Series</a:t>
            </a:r>
          </a:p>
        </p:txBody>
      </p:sp>
    </p:spTree>
    <p:extLst>
      <p:ext uri="{BB962C8B-B14F-4D97-AF65-F5344CB8AC3E}">
        <p14:creationId xmlns:p14="http://schemas.microsoft.com/office/powerpoint/2010/main" val="226704803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ternativ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5622" y="773908"/>
            <a:ext cx="8320559" cy="2049797"/>
          </a:xfrm>
        </p:spPr>
        <p:txBody>
          <a:bodyPr anchor="t">
            <a:noAutofit/>
          </a:bodyPr>
          <a:lstStyle>
            <a:lvl1pPr algn="l">
              <a:defRPr sz="4800" b="1" baseline="0"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3010" y="3468976"/>
            <a:ext cx="8283171" cy="1149334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‹#›</a:t>
            </a:fld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803464" y="6161915"/>
            <a:ext cx="4625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>
                <a:solidFill>
                  <a:schemeClr val="accent1"/>
                </a:solidFill>
              </a:rPr>
              <a:t>License: Creative Commons CC-BY SA 4.0</a:t>
            </a:r>
          </a:p>
        </p:txBody>
      </p:sp>
    </p:spTree>
    <p:extLst>
      <p:ext uri="{BB962C8B-B14F-4D97-AF65-F5344CB8AC3E}">
        <p14:creationId xmlns:p14="http://schemas.microsoft.com/office/powerpoint/2010/main" val="381405294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CF56C1EF-2C40-437D-A9AF-046B675C3C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" t="35776" r="2419" b="55834"/>
          <a:stretch/>
        </p:blipFill>
        <p:spPr>
          <a:xfrm>
            <a:off x="0" y="6176963"/>
            <a:ext cx="12204000" cy="721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538163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801688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077913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339850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049415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08BD38D2-DCD3-4C00-B148-2DAA9E96DE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" t="35776" r="2419" b="55834"/>
          <a:stretch/>
        </p:blipFill>
        <p:spPr>
          <a:xfrm>
            <a:off x="0" y="6176963"/>
            <a:ext cx="12204000" cy="721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322" y="422450"/>
            <a:ext cx="8627165" cy="94010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22" y="1497496"/>
            <a:ext cx="11572477" cy="467946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538163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801688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077913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339850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498676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D97759ED-5A49-4884-B6C9-AAC19AF08B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" t="35776" r="2419" b="55834"/>
          <a:stretch/>
        </p:blipFill>
        <p:spPr>
          <a:xfrm>
            <a:off x="0" y="6176963"/>
            <a:ext cx="12204000" cy="721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‹#›</a:t>
            </a:fld>
            <a:endParaRPr lang="en-CA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13360" y="1649896"/>
            <a:ext cx="11092844" cy="448103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538163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801688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077913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339850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2284483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1EA07877-D153-40B4-83E5-20195F7DD5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6" t="40414" r="9422" b="5007"/>
          <a:stretch/>
        </p:blipFill>
        <p:spPr>
          <a:xfrm>
            <a:off x="0" y="1477488"/>
            <a:ext cx="12229586" cy="53805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933" y="3387927"/>
            <a:ext cx="9787518" cy="1500188"/>
          </a:xfrm>
        </p:spPr>
        <p:txBody>
          <a:bodyPr anchor="ctr">
            <a:normAutofit/>
          </a:bodyPr>
          <a:lstStyle>
            <a:lvl1pPr>
              <a:lnSpc>
                <a:spcPct val="150000"/>
              </a:lnSpc>
              <a:defRPr sz="440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9933" y="4964514"/>
            <a:ext cx="9787518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411997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4D160406-9B70-4A73-8BDD-7C7C0A61D8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" t="35776" r="2419" b="55834"/>
          <a:stretch/>
        </p:blipFill>
        <p:spPr>
          <a:xfrm>
            <a:off x="0" y="6176963"/>
            <a:ext cx="12204000" cy="721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3359" y="1457739"/>
            <a:ext cx="5361140" cy="47192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99970" y="1457739"/>
            <a:ext cx="5353833" cy="47192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594606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57AE68B5-33EB-4287-AFF1-BE0869FD3E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" t="35776" r="2419" b="55834"/>
          <a:stretch/>
        </p:blipFill>
        <p:spPr>
          <a:xfrm>
            <a:off x="0" y="6176963"/>
            <a:ext cx="12204000" cy="721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>
            <a:lvl1pPr>
              <a:defRPr b="1">
                <a:latin typeface="Bahnschrif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400" b="0" u="sng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400" b="0" u="sng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146836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E78920C-05FA-43D0-853D-8C367EC680B0}"/>
              </a:ext>
            </a:extLst>
          </p:cNvPr>
          <p:cNvSpPr/>
          <p:nvPr userDrawn="1"/>
        </p:nvSpPr>
        <p:spPr>
          <a:xfrm>
            <a:off x="0" y="1457739"/>
            <a:ext cx="12192000" cy="5400261"/>
          </a:xfrm>
          <a:prstGeom prst="rect">
            <a:avLst/>
          </a:prstGeom>
          <a:solidFill>
            <a:srgbClr val="418AB3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3360" y="365129"/>
            <a:ext cx="9764613" cy="9401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3362" y="1457739"/>
            <a:ext cx="10940441" cy="4719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66599" y="63119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2AFE4-5680-4571-A999-D998AD940D14}" type="slidenum">
              <a:rPr lang="en-CA" smtClean="0"/>
              <a:t>‹#›</a:t>
            </a:fld>
            <a:endParaRPr lang="en-CA"/>
          </a:p>
        </p:txBody>
      </p:sp>
      <p:pic>
        <p:nvPicPr>
          <p:cNvPr id="5" name="Picture 4" descr="Company name&#10;&#10;Description automatically generated">
            <a:extLst>
              <a:ext uri="{FF2B5EF4-FFF2-40B4-BE49-F238E27FC236}">
                <a16:creationId xmlns:a16="http://schemas.microsoft.com/office/drawing/2014/main" id="{57CBA868-9C9B-436D-8B62-809AF9A24C0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27" y="212624"/>
            <a:ext cx="2935072" cy="55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21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70" r:id="rId5"/>
    <p:sldLayoutId id="2147483671" r:id="rId6"/>
    <p:sldLayoutId id="2147483672" r:id="rId7"/>
    <p:sldLayoutId id="2147483673" r:id="rId8"/>
  </p:sldLayoutIdLst>
  <p:transition>
    <p:fade/>
  </p:transition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28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38163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801688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77913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b="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339850" indent="-23812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b="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icksprout.com/2018/12/01/12-tips-for-taking-better-marketing-photos-for-your-social-media-campaigns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facebook.com/pagodastarling/videos/146286107251305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hyperlink" Target="https://www.facebook.com/104851944423576/videos/2854108014912748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90047" y="1801091"/>
            <a:ext cx="3501953" cy="2715562"/>
          </a:xfrm>
        </p:spPr>
        <p:txBody>
          <a:bodyPr/>
          <a:lstStyle/>
          <a:p>
            <a:r>
              <a:rPr lang="en-US" i="1" dirty="0"/>
              <a:t>Workshop 3</a:t>
            </a:r>
            <a:br>
              <a:rPr lang="en-US" i="1" dirty="0"/>
            </a:br>
            <a:r>
              <a:rPr lang="en-US" dirty="0"/>
              <a:t>Truly Engaging: How to Create Social Media Posts that Connect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90046" y="4766250"/>
            <a:ext cx="3501954" cy="1149334"/>
          </a:xfrm>
        </p:spPr>
        <p:txBody>
          <a:bodyPr>
            <a:normAutofit fontScale="92500" lnSpcReduction="10000"/>
          </a:bodyPr>
          <a:lstStyle/>
          <a:p>
            <a:r>
              <a:rPr lang="en-CA" dirty="0"/>
              <a:t>Created and presented by </a:t>
            </a:r>
          </a:p>
          <a:p>
            <a:r>
              <a:rPr lang="en-CA" dirty="0"/>
              <a:t>Inga Petri, Strategic Moves</a:t>
            </a:r>
          </a:p>
          <a:p>
            <a:r>
              <a:rPr lang="en-CA" dirty="0"/>
              <a:t>November 1, 2021</a:t>
            </a:r>
          </a:p>
          <a:p>
            <a:r>
              <a:rPr lang="en-CA" dirty="0"/>
              <a:t>1 pm to 2:15 pm Eastern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0600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Content development: The 3 Cs"/>
          <p:cNvSpPr txBox="1">
            <a:spLocks noGrp="1"/>
          </p:cNvSpPr>
          <p:nvPr>
            <p:ph type="title"/>
          </p:nvPr>
        </p:nvSpPr>
        <p:spPr>
          <a:xfrm>
            <a:off x="437322" y="422450"/>
            <a:ext cx="8627165" cy="940105"/>
          </a:xfrm>
        </p:spPr>
        <p:txBody>
          <a:bodyPr/>
          <a:lstStyle/>
          <a:p>
            <a:r>
              <a:rPr lang="en-US"/>
              <a:t>Content development: The 3 Cs</a:t>
            </a:r>
          </a:p>
        </p:txBody>
      </p:sp>
      <p:sp>
        <p:nvSpPr>
          <p:cNvPr id="283" name="Creation: write, make videos, take pictures, record podcasts, produce illustrations or infographics ……"/>
          <p:cNvSpPr txBox="1">
            <a:spLocks noGrp="1"/>
          </p:cNvSpPr>
          <p:nvPr>
            <p:ph idx="1"/>
          </p:nvPr>
        </p:nvSpPr>
        <p:spPr>
          <a:xfrm>
            <a:off x="437322" y="1497496"/>
            <a:ext cx="11572477" cy="4679467"/>
          </a:xfrm>
        </p:spPr>
        <p:txBody>
          <a:bodyPr/>
          <a:lstStyle/>
          <a:p>
            <a:r>
              <a:rPr lang="en-US" dirty="0"/>
              <a:t>Creation: write, make videos, take pictures, record podcasts, produce illustrations or infographics … </a:t>
            </a:r>
          </a:p>
          <a:p>
            <a:endParaRPr lang="en-US" dirty="0"/>
          </a:p>
          <a:p>
            <a:r>
              <a:rPr lang="en-US" dirty="0"/>
              <a:t>Curation: Shine a spotlight on other people’s work, share relevant, insightful, or inspiring content from your work or experiences …</a:t>
            </a:r>
          </a:p>
          <a:p>
            <a:endParaRPr lang="en-US" dirty="0"/>
          </a:p>
          <a:p>
            <a:r>
              <a:rPr lang="en-US" dirty="0"/>
              <a:t>Conversation: Interview actors, puppeteers, expert; ask your audience a question, best if its serious; respond to comments; be polite; have fun; join a conversation via hashtags …</a:t>
            </a:r>
          </a:p>
        </p:txBody>
      </p:sp>
      <p:sp>
        <p:nvSpPr>
          <p:cNvPr id="284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928475" y="6359525"/>
            <a:ext cx="263525" cy="269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86CB4B4D-7CA3-9044-876B-883B54F8677D}" type="slidenum">
              <a:rPr lang="en-CA" smtClean="0"/>
              <a:pPr/>
              <a:t>10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Be creative"/>
          <p:cNvSpPr txBox="1">
            <a:spLocks noGrp="1"/>
          </p:cNvSpPr>
          <p:nvPr>
            <p:ph type="title"/>
          </p:nvPr>
        </p:nvSpPr>
        <p:spPr>
          <a:xfrm>
            <a:off x="437322" y="422450"/>
            <a:ext cx="8627165" cy="940105"/>
          </a:xfrm>
        </p:spPr>
        <p:txBody>
          <a:bodyPr/>
          <a:lstStyle/>
          <a:p>
            <a:r>
              <a:rPr lang="en-CA"/>
              <a:t>Be creative</a:t>
            </a:r>
          </a:p>
        </p:txBody>
      </p:sp>
      <p:sp>
        <p:nvSpPr>
          <p:cNvPr id="274" name="Learn from what others do well, but you won’t stand out unless you do something different…"/>
          <p:cNvSpPr txBox="1">
            <a:spLocks noGrp="1"/>
          </p:cNvSpPr>
          <p:nvPr>
            <p:ph idx="1"/>
          </p:nvPr>
        </p:nvSpPr>
        <p:spPr>
          <a:xfrm>
            <a:off x="437322" y="1497496"/>
            <a:ext cx="11572477" cy="4679467"/>
          </a:xfrm>
        </p:spPr>
        <p:txBody>
          <a:bodyPr>
            <a:normAutofit/>
          </a:bodyPr>
          <a:lstStyle/>
          <a:p>
            <a:r>
              <a:rPr lang="en-US" dirty="0"/>
              <a:t>Learn from what others do well, but you won’t stand out unless you do something different</a:t>
            </a:r>
          </a:p>
          <a:p>
            <a:endParaRPr lang="en-US" dirty="0"/>
          </a:p>
          <a:p>
            <a:r>
              <a:rPr lang="en-US" dirty="0"/>
              <a:t>Listen to what your audience wants, but pay more attention to what they actually do or need</a:t>
            </a:r>
          </a:p>
        </p:txBody>
      </p:sp>
      <p:sp>
        <p:nvSpPr>
          <p:cNvPr id="275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928475" y="6359525"/>
            <a:ext cx="263525" cy="269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86CB4B4D-7CA3-9044-876B-883B54F8677D}" type="slidenum">
              <a:rPr lang="en-CA" smtClean="0"/>
              <a:pPr/>
              <a:t>11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kills: Photography"/>
          <p:cNvSpPr txBox="1">
            <a:spLocks noGrp="1"/>
          </p:cNvSpPr>
          <p:nvPr>
            <p:ph type="title"/>
          </p:nvPr>
        </p:nvSpPr>
        <p:spPr>
          <a:xfrm>
            <a:off x="437322" y="422450"/>
            <a:ext cx="8627165" cy="940105"/>
          </a:xfrm>
        </p:spPr>
        <p:txBody>
          <a:bodyPr/>
          <a:lstStyle/>
          <a:p>
            <a:r>
              <a:rPr lang="en-CA"/>
              <a:t>Skills: Photography</a:t>
            </a:r>
          </a:p>
        </p:txBody>
      </p:sp>
      <p:sp>
        <p:nvSpPr>
          <p:cNvPr id="224" name="Composition…"/>
          <p:cNvSpPr txBox="1">
            <a:spLocks noGrp="1"/>
          </p:cNvSpPr>
          <p:nvPr>
            <p:ph idx="1"/>
          </p:nvPr>
        </p:nvSpPr>
        <p:spPr>
          <a:xfrm>
            <a:off x="437322" y="1497496"/>
            <a:ext cx="11572477" cy="467946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Composition</a:t>
            </a:r>
          </a:p>
          <a:p>
            <a:pPr lvl="1"/>
            <a:r>
              <a:rPr lang="en-US" dirty="0"/>
              <a:t>Rule of thirds</a:t>
            </a:r>
          </a:p>
          <a:p>
            <a:pPr lvl="1"/>
            <a:r>
              <a:rPr lang="en-US" dirty="0"/>
              <a:t>Symmetry</a:t>
            </a:r>
          </a:p>
          <a:p>
            <a:pPr lvl="1"/>
            <a:r>
              <a:rPr lang="en-US" dirty="0"/>
              <a:t>Reflections</a:t>
            </a:r>
          </a:p>
          <a:p>
            <a:pPr lvl="1"/>
            <a:r>
              <a:rPr lang="en-US" dirty="0"/>
              <a:t>Repeating patterns</a:t>
            </a:r>
          </a:p>
          <a:p>
            <a:pPr lvl="1"/>
            <a:r>
              <a:rPr lang="en-US" dirty="0"/>
              <a:t>Focus on one subject (simplify or blur background)</a:t>
            </a:r>
          </a:p>
          <a:p>
            <a:pPr lvl="1"/>
            <a:r>
              <a:rPr lang="en-US" dirty="0"/>
              <a:t>Crop to fill the frame</a:t>
            </a:r>
          </a:p>
          <a:p>
            <a:pPr lvl="1"/>
            <a:r>
              <a:rPr lang="en-US" dirty="0"/>
              <a:t>Unusual perspectives (aim high or low, zoom in or way out)</a:t>
            </a:r>
          </a:p>
          <a:p>
            <a:pPr lvl="1"/>
            <a:r>
              <a:rPr lang="en-US" dirty="0"/>
              <a:t>Diagonal lines</a:t>
            </a:r>
          </a:p>
          <a:p>
            <a:r>
              <a:rPr lang="en-US" dirty="0"/>
              <a:t>Quality</a:t>
            </a:r>
          </a:p>
          <a:p>
            <a:pPr lvl="1"/>
            <a:r>
              <a:rPr lang="en-US" dirty="0"/>
              <a:t>Crop instead of zoom (unless you have pro camera)</a:t>
            </a:r>
          </a:p>
          <a:p>
            <a:pPr lvl="1"/>
            <a:r>
              <a:rPr lang="en-US" dirty="0"/>
              <a:t>Get a tripod and mount your phone</a:t>
            </a:r>
          </a:p>
          <a:p>
            <a:pPr lvl="1"/>
            <a:r>
              <a:rPr lang="en-US" dirty="0"/>
              <a:t>Take advantage of camera functions (panorama, portrait mode)</a:t>
            </a:r>
          </a:p>
          <a:p>
            <a:pPr lvl="1"/>
            <a:r>
              <a:rPr lang="en-US" dirty="0"/>
              <a:t>Take many pics and select the best to edit and post</a:t>
            </a:r>
          </a:p>
          <a:p>
            <a:pPr lvl="1"/>
            <a:r>
              <a:rPr lang="en-US" dirty="0"/>
              <a:t>#nofilter</a:t>
            </a:r>
          </a:p>
          <a:p>
            <a:r>
              <a:rPr lang="en-US" dirty="0"/>
              <a:t>Content </a:t>
            </a:r>
          </a:p>
          <a:p>
            <a:pPr lvl="1"/>
            <a:r>
              <a:rPr lang="en-US" dirty="0"/>
              <a:t>Current / timely</a:t>
            </a:r>
          </a:p>
          <a:p>
            <a:pPr lvl="1"/>
            <a:r>
              <a:rPr lang="en-US" dirty="0"/>
              <a:t>Candid shots – faces draw attention and we follow their gaze</a:t>
            </a:r>
          </a:p>
          <a:p>
            <a:pPr lvl="1"/>
            <a:r>
              <a:rPr lang="en-US" dirty="0"/>
              <a:t>Don’t post complete images of final visual art pieces that can be reproduced/printed</a:t>
            </a:r>
          </a:p>
        </p:txBody>
      </p:sp>
      <p:sp>
        <p:nvSpPr>
          <p:cNvPr id="225" name="Slide Number Placeholder 3"/>
          <p:cNvSpPr txBox="1">
            <a:spLocks noGrp="1"/>
          </p:cNvSpPr>
          <p:nvPr>
            <p:ph type="sldNum" sz="quarter" idx="4294967295"/>
          </p:nvPr>
        </p:nvSpPr>
        <p:spPr>
          <a:xfrm>
            <a:off x="11928475" y="6359525"/>
            <a:ext cx="263525" cy="269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86CB4B4D-7CA3-9044-876B-883B54F8677D}" type="slidenum">
              <a:rPr lang="en-CA" smtClean="0"/>
              <a:pPr/>
              <a:t>12</a:t>
            </a:fld>
            <a:endParaRPr/>
          </a:p>
        </p:txBody>
      </p:sp>
      <p:pic>
        <p:nvPicPr>
          <p:cNvPr id="226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0392" y="1434002"/>
            <a:ext cx="4703120" cy="2363260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Rectangle 4"/>
          <p:cNvSpPr txBox="1"/>
          <p:nvPr/>
        </p:nvSpPr>
        <p:spPr>
          <a:xfrm>
            <a:off x="7966364" y="3821896"/>
            <a:ext cx="4015484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u="sng">
                <a:solidFill>
                  <a:srgbClr val="6B9F25"/>
                </a:solidFill>
                <a:uFill>
                  <a:solidFill>
                    <a:srgbClr val="6B9F25"/>
                  </a:solidFill>
                </a:uFill>
                <a:hlinkClick r:id="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 dirty="0">
                <a:solidFill>
                  <a:srgbClr val="6B9F25"/>
                </a:solidFill>
                <a:uFill>
                  <a:solidFill>
                    <a:srgbClr val="6B9F25"/>
                  </a:solidFill>
                </a:uFill>
                <a:hlinkClick r:id="rId3"/>
              </a:rPr>
              <a:t>https://www.quicksprout.com/2018/12/01/12-tips-for-taking-better-marketing-photos-for-your-social-media-campaigns/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Title 1"/>
          <p:cNvSpPr txBox="1">
            <a:spLocks noGrp="1"/>
          </p:cNvSpPr>
          <p:nvPr>
            <p:ph type="title"/>
          </p:nvPr>
        </p:nvSpPr>
        <p:spPr>
          <a:xfrm>
            <a:off x="437322" y="422450"/>
            <a:ext cx="8627165" cy="940105"/>
          </a:xfrm>
        </p:spPr>
        <p:txBody>
          <a:bodyPr/>
          <a:lstStyle/>
          <a:p>
            <a:r>
              <a:rPr lang="en-CA"/>
              <a:t>Skills: Video</a:t>
            </a:r>
          </a:p>
        </p:txBody>
      </p:sp>
      <p:sp>
        <p:nvSpPr>
          <p:cNvPr id="242" name="Content Placeholder 2"/>
          <p:cNvSpPr txBox="1">
            <a:spLocks noGrp="1"/>
          </p:cNvSpPr>
          <p:nvPr>
            <p:ph idx="1"/>
          </p:nvPr>
        </p:nvSpPr>
        <p:spPr>
          <a:xfrm>
            <a:off x="437322" y="1497496"/>
            <a:ext cx="11572477" cy="4679467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Composition</a:t>
            </a:r>
          </a:p>
          <a:p>
            <a:pPr lvl="1"/>
            <a:r>
              <a:rPr lang="en-US"/>
              <a:t>Lighting – lots of light – especially on faces</a:t>
            </a:r>
          </a:p>
          <a:p>
            <a:pPr lvl="2"/>
            <a:r>
              <a:rPr lang="en-US"/>
              <a:t>Natural sunlight works well, try for softer light parts of the day</a:t>
            </a:r>
          </a:p>
          <a:p>
            <a:pPr lvl="1"/>
            <a:r>
              <a:rPr lang="en-US"/>
              <a:t>Clean, uncluttered background</a:t>
            </a:r>
          </a:p>
          <a:p>
            <a:pPr lvl="1"/>
            <a:r>
              <a:rPr lang="en-US"/>
              <a:t>Rule of thirds</a:t>
            </a:r>
          </a:p>
          <a:p>
            <a:r>
              <a:rPr lang="en-US"/>
              <a:t>Quality</a:t>
            </a:r>
          </a:p>
          <a:p>
            <a:pPr lvl="1"/>
            <a:r>
              <a:rPr lang="en-US"/>
              <a:t>Crisp, clear audio, make sure you have a good microphone</a:t>
            </a:r>
          </a:p>
          <a:p>
            <a:pPr lvl="1"/>
            <a:r>
              <a:rPr lang="en-US"/>
              <a:t>No shaky footage, use tripod.</a:t>
            </a:r>
          </a:p>
          <a:p>
            <a:pPr lvl="1"/>
            <a:r>
              <a:rPr lang="en-US"/>
              <a:t>Use your smart phone – back camera is better, horizontal recording not vertical</a:t>
            </a:r>
          </a:p>
          <a:p>
            <a:pPr lvl="1"/>
            <a:r>
              <a:rPr lang="en-US"/>
              <a:t>Use a good video editing program</a:t>
            </a:r>
          </a:p>
          <a:p>
            <a:pPr lvl="2"/>
            <a:r>
              <a:rPr lang="en-US"/>
              <a:t>Keep editing simple, focus on clean up (especially audio/noise reduction) and transitions</a:t>
            </a:r>
          </a:p>
          <a:p>
            <a:pPr lvl="2"/>
            <a:r>
              <a:rPr lang="en-US"/>
              <a:t>Use angles, cut aways to create visual interest</a:t>
            </a:r>
          </a:p>
          <a:p>
            <a:r>
              <a:rPr lang="en-US"/>
              <a:t>Content</a:t>
            </a:r>
          </a:p>
          <a:p>
            <a:pPr lvl="1"/>
            <a:r>
              <a:rPr lang="en-US"/>
              <a:t>Script or storyboard your videos</a:t>
            </a:r>
          </a:p>
          <a:p>
            <a:pPr lvl="1"/>
            <a:r>
              <a:rPr lang="en-US"/>
              <a:t>Make sure your subject has the right on-camera presence: open body language, smile, speak slightly slower</a:t>
            </a:r>
          </a:p>
        </p:txBody>
      </p:sp>
      <p:sp>
        <p:nvSpPr>
          <p:cNvPr id="243" name="Slide Number Placeholder 3"/>
          <p:cNvSpPr txBox="1">
            <a:spLocks noGrp="1"/>
          </p:cNvSpPr>
          <p:nvPr>
            <p:ph type="sldNum" sz="quarter" idx="4294967295"/>
          </p:nvPr>
        </p:nvSpPr>
        <p:spPr>
          <a:xfrm>
            <a:off x="11928475" y="6359525"/>
            <a:ext cx="263525" cy="269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86CB4B4D-7CA3-9044-876B-883B54F8677D}" type="slidenum">
              <a:rPr lang="en-CA" smtClean="0"/>
              <a:pPr/>
              <a:t>13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Video quality: light, mic &amp; background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Video quality: light, mic &amp; background</a:t>
            </a:r>
          </a:p>
        </p:txBody>
      </p:sp>
      <p:sp>
        <p:nvSpPr>
          <p:cNvPr id="248" name="Don’t wait until you have the perfect gear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Don’t wait until </a:t>
            </a:r>
            <a:r>
              <a:rPr lang="en-CA" dirty="0"/>
              <a:t>it’s</a:t>
            </a:r>
            <a:r>
              <a:rPr dirty="0"/>
              <a:t> perfect</a:t>
            </a:r>
          </a:p>
          <a:p>
            <a:r>
              <a:rPr lang="en-CA" dirty="0"/>
              <a:t>Don’t assume what will connect with audiences, test it out</a:t>
            </a:r>
            <a:endParaRPr dirty="0"/>
          </a:p>
        </p:txBody>
      </p:sp>
      <p:sp>
        <p:nvSpPr>
          <p:cNvPr id="24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45817" y="6359846"/>
            <a:ext cx="26398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86CB4B4D-7CA3-9044-876B-883B54F8677D}" type="slidenum">
              <a:rPr lang="en-CA" smtClean="0"/>
              <a:pPr/>
              <a:t>14</a:t>
            </a:fld>
            <a:endParaRPr/>
          </a:p>
        </p:txBody>
      </p:sp>
      <p:pic>
        <p:nvPicPr>
          <p:cNvPr id="250" name="Screen Shot 2021-02-15 at 7.18.59 PM.png" descr="Screen Shot 2021-02-15 at 7.18.59 PM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560" y="2836163"/>
            <a:ext cx="4825444" cy="3475741"/>
          </a:xfrm>
          <a:prstGeom prst="rect">
            <a:avLst/>
          </a:prstGeom>
          <a:solidFill>
            <a:srgbClr val="8ABAD4"/>
          </a:solidFill>
          <a:ln w="12700">
            <a:solidFill>
              <a:schemeClr val="accent1"/>
            </a:solidFill>
            <a:miter lim="400000"/>
          </a:ln>
        </p:spPr>
      </p:pic>
      <p:pic>
        <p:nvPicPr>
          <p:cNvPr id="251" name="Screen Shot 2021-02-15 at 7.20.08 PM.png" descr="Screen Shot 2021-02-15 at 7.20.08 PM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299" y="2884105"/>
            <a:ext cx="4698876" cy="3475741"/>
          </a:xfrm>
          <a:prstGeom prst="rect">
            <a:avLst/>
          </a:prstGeom>
          <a:solidFill>
            <a:srgbClr val="8ABAD4"/>
          </a:solidFill>
          <a:ln w="12700">
            <a:solidFill>
              <a:schemeClr val="accent1"/>
            </a:solidFill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Title 1"/>
          <p:cNvSpPr txBox="1">
            <a:spLocks noGrp="1"/>
          </p:cNvSpPr>
          <p:nvPr>
            <p:ph type="title"/>
          </p:nvPr>
        </p:nvSpPr>
        <p:spPr>
          <a:xfrm>
            <a:off x="437322" y="422450"/>
            <a:ext cx="8627165" cy="940105"/>
          </a:xfrm>
        </p:spPr>
        <p:txBody>
          <a:bodyPr/>
          <a:lstStyle/>
          <a:p>
            <a:r>
              <a:rPr lang="en-CA"/>
              <a:t>Skills: Writing</a:t>
            </a:r>
          </a:p>
        </p:txBody>
      </p:sp>
      <p:sp>
        <p:nvSpPr>
          <p:cNvPr id="280" name="Content Placeholder 2"/>
          <p:cNvSpPr txBox="1">
            <a:spLocks noGrp="1"/>
          </p:cNvSpPr>
          <p:nvPr>
            <p:ph idx="1"/>
          </p:nvPr>
        </p:nvSpPr>
        <p:spPr>
          <a:xfrm>
            <a:off x="436563" y="1497012"/>
            <a:ext cx="11572875" cy="493871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Composition</a:t>
            </a:r>
          </a:p>
          <a:p>
            <a:pPr lvl="1"/>
            <a:r>
              <a:rPr lang="en-US" dirty="0"/>
              <a:t>Define and hone your voice</a:t>
            </a:r>
          </a:p>
          <a:p>
            <a:pPr lvl="1"/>
            <a:r>
              <a:rPr lang="en-US" dirty="0"/>
              <a:t>Voice: be casual, conversational, talk to me directly, positive, upbeat, fun</a:t>
            </a:r>
          </a:p>
          <a:p>
            <a:pPr lvl="2"/>
            <a:r>
              <a:rPr lang="en-US" dirty="0"/>
              <a:t>Use I, we, you instead of the organization, the team</a:t>
            </a:r>
          </a:p>
          <a:p>
            <a:pPr lvl="1"/>
            <a:r>
              <a:rPr lang="en-US" dirty="0"/>
              <a:t>Use emoji to show your point and increase engagement</a:t>
            </a:r>
          </a:p>
          <a:p>
            <a:pPr lvl="1"/>
            <a:r>
              <a:rPr lang="en-US" dirty="0"/>
              <a:t>Use hashtags on Twitter and Instagram</a:t>
            </a:r>
          </a:p>
          <a:p>
            <a:r>
              <a:rPr lang="en-US" dirty="0"/>
              <a:t>Quality</a:t>
            </a:r>
          </a:p>
          <a:p>
            <a:pPr lvl="1"/>
            <a:r>
              <a:rPr lang="en-US" dirty="0"/>
              <a:t>Short sentences, short words</a:t>
            </a:r>
          </a:p>
          <a:p>
            <a:pPr lvl="1"/>
            <a:r>
              <a:rPr lang="en-US" dirty="0"/>
              <a:t>40 characters makes a long Facebook post in many cases</a:t>
            </a:r>
          </a:p>
          <a:p>
            <a:pPr lvl="1"/>
            <a:r>
              <a:rPr lang="en-US" dirty="0"/>
              <a:t>Link to your blog, gallery, videos and other long form, don’t paste its content into Facebook status</a:t>
            </a:r>
          </a:p>
          <a:p>
            <a:pPr lvl="1"/>
            <a:r>
              <a:rPr lang="en-US" dirty="0"/>
              <a:t>It’s ok to break some punctuation rules, but do check spelling and grammar</a:t>
            </a:r>
          </a:p>
          <a:p>
            <a:r>
              <a:rPr lang="en-US" dirty="0"/>
              <a:t>Content</a:t>
            </a:r>
          </a:p>
          <a:p>
            <a:pPr lvl="1"/>
            <a:r>
              <a:rPr lang="en-US" dirty="0"/>
              <a:t>Call to action but don’t over-promote and don’t sell when you are building a social relationship</a:t>
            </a:r>
          </a:p>
          <a:p>
            <a:pPr lvl="1"/>
            <a:r>
              <a:rPr lang="en-US" dirty="0"/>
              <a:t>Short questions can be great lead ins</a:t>
            </a:r>
          </a:p>
          <a:p>
            <a:pPr lvl="1"/>
            <a:r>
              <a:rPr lang="en-US" dirty="0"/>
              <a:t>Research tells you who you are writing for – use it!</a:t>
            </a:r>
          </a:p>
          <a:p>
            <a:pPr lvl="1"/>
            <a:r>
              <a:rPr lang="en-US" dirty="0"/>
              <a:t>Write great captions for your images</a:t>
            </a:r>
          </a:p>
        </p:txBody>
      </p:sp>
      <p:sp>
        <p:nvSpPr>
          <p:cNvPr id="281" name="Slide Number Placeholder 3"/>
          <p:cNvSpPr txBox="1">
            <a:spLocks noGrp="1"/>
          </p:cNvSpPr>
          <p:nvPr>
            <p:ph type="sldNum" sz="quarter" idx="4294967295"/>
          </p:nvPr>
        </p:nvSpPr>
        <p:spPr>
          <a:xfrm>
            <a:off x="11928475" y="6359525"/>
            <a:ext cx="263525" cy="269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86CB4B4D-7CA3-9044-876B-883B54F8677D}" type="slidenum">
              <a:rPr lang="en-CA" smtClean="0"/>
              <a:pPr/>
              <a:t>15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51E7A-E85B-4952-8BDB-48239D53F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>
                <a:solidFill>
                  <a:schemeClr val="accent6"/>
                </a:solidFill>
              </a:rPr>
              <a:t>Fundamentals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BE93B-6BA6-4541-BE9A-672044534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3888" lvl="1" indent="-314325">
              <a:buFont typeface="+mj-lt"/>
              <a:buAutoNum type="arabicPeriod"/>
            </a:pP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Assessment: October 18 or 23</a:t>
            </a:r>
          </a:p>
          <a:p>
            <a:pPr marL="623888" lvl="1" indent="-314325">
              <a:buFont typeface="+mj-lt"/>
              <a:buAutoNum type="arabicPeriod"/>
            </a:pP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Website content: October 25</a:t>
            </a:r>
          </a:p>
          <a:p>
            <a:pPr marL="623888" lvl="1" indent="-314325">
              <a:buFont typeface="+mj-lt"/>
              <a:buAutoNum type="arabicPeriod"/>
            </a:pP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Social media content: November 1</a:t>
            </a:r>
          </a:p>
          <a:p>
            <a:pPr marL="623888" lvl="1" indent="-314325">
              <a:buFont typeface="+mj-lt"/>
              <a:buAutoNum type="arabicPeriod"/>
            </a:pPr>
            <a:r>
              <a:rPr lang="en-CA" dirty="0">
                <a:solidFill>
                  <a:schemeClr val="accent6"/>
                </a:solidFill>
              </a:rPr>
              <a:t>Mastering Google: November 29</a:t>
            </a:r>
          </a:p>
          <a:p>
            <a:pPr marL="623888" lvl="1" indent="-314325">
              <a:buFont typeface="+mj-lt"/>
              <a:buAutoNum type="arabicPeriod"/>
            </a:pPr>
            <a:r>
              <a:rPr lang="en-CA" dirty="0"/>
              <a:t>Review/Practice: December 4</a:t>
            </a: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61C3D2-EF7F-4B64-8026-51766E457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16</a:t>
            </a:fld>
            <a:endParaRPr lang="en-CA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57D0A62D-0F01-4A20-B589-9BE7B23BBA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028" y="1573609"/>
            <a:ext cx="5200650" cy="29253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0C2752-259B-401E-8195-303C95936997}"/>
              </a:ext>
            </a:extLst>
          </p:cNvPr>
          <p:cNvSpPr txBox="1"/>
          <p:nvPr/>
        </p:nvSpPr>
        <p:spPr>
          <a:xfrm>
            <a:off x="6554028" y="4498974"/>
            <a:ext cx="52006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Week 1: Digital Inclusion</a:t>
            </a:r>
          </a:p>
          <a:p>
            <a:r>
              <a:rPr lang="en-CA" dirty="0"/>
              <a:t>Week 2: The Emerging Digital Performing Arts eco-system</a:t>
            </a:r>
          </a:p>
          <a:p>
            <a:r>
              <a:rPr lang="en-CA" dirty="0"/>
              <a:t>Week 3: Ways forward and Digital Technologies to Watch</a:t>
            </a:r>
          </a:p>
        </p:txBody>
      </p:sp>
    </p:spTree>
    <p:extLst>
      <p:ext uri="{BB962C8B-B14F-4D97-AF65-F5344CB8AC3E}">
        <p14:creationId xmlns:p14="http://schemas.microsoft.com/office/powerpoint/2010/main" val="674861293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396681" y="4327557"/>
            <a:ext cx="4626321" cy="16205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sz="2000" b="1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1CDBF55A-E162-45D1-8A40-EB578FC7B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60" y="365129"/>
            <a:ext cx="9764613" cy="940105"/>
          </a:xfrm>
        </p:spPr>
        <p:txBody>
          <a:bodyPr>
            <a:normAutofit/>
          </a:bodyPr>
          <a:lstStyle/>
          <a:p>
            <a:r>
              <a:rPr lang="en-CA" dirty="0"/>
              <a:t>LET’S STAY IN TOUCH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9D96F6F-5F89-4438-AB88-E3F123189D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2750" y="2250469"/>
            <a:ext cx="5360988" cy="3926493"/>
          </a:xfrm>
        </p:spPr>
        <p:txBody>
          <a:bodyPr/>
          <a:lstStyle/>
          <a:p>
            <a:pPr marL="0" indent="0">
              <a:buNone/>
            </a:pPr>
            <a:r>
              <a:rPr lang="en-CA" sz="2400" dirty="0"/>
              <a:t>Inga Petri</a:t>
            </a:r>
          </a:p>
          <a:p>
            <a:pPr marL="0" indent="0">
              <a:buNone/>
            </a:pPr>
            <a:r>
              <a:rPr lang="en-CA" sz="2400" dirty="0"/>
              <a:t>Strategic Moves </a:t>
            </a:r>
          </a:p>
          <a:p>
            <a:pPr marL="0" indent="0">
              <a:buNone/>
            </a:pPr>
            <a:r>
              <a:rPr lang="en-CA" sz="2400" dirty="0"/>
              <a:t>Whitehorse, Yukon</a:t>
            </a:r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r>
              <a:rPr lang="en-CA" sz="2400" dirty="0"/>
              <a:t>www.strategicmoves.ca	 </a:t>
            </a:r>
          </a:p>
          <a:p>
            <a:pPr marL="0" indent="0">
              <a:buNone/>
            </a:pPr>
            <a:r>
              <a:rPr lang="en-CA" sz="2400" dirty="0"/>
              <a:t>ipetri@strategicmoves.ca	</a:t>
            </a:r>
          </a:p>
          <a:p>
            <a:pPr marL="0" indent="0">
              <a:buNone/>
            </a:pPr>
            <a:r>
              <a:rPr lang="en-CA" sz="2400" dirty="0"/>
              <a:t>613.558.8433 (mobile, Canada-wide)</a:t>
            </a:r>
          </a:p>
          <a:p>
            <a:pPr marL="0" indent="0">
              <a:buNone/>
            </a:pPr>
            <a:r>
              <a:rPr lang="en-CA" sz="2400" dirty="0"/>
              <a:t>@ipetri</a:t>
            </a:r>
          </a:p>
          <a:p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266599" y="6311904"/>
            <a:ext cx="2743200" cy="365125"/>
          </a:xfrm>
        </p:spPr>
        <p:txBody>
          <a:bodyPr/>
          <a:lstStyle/>
          <a:p>
            <a:fld id="{7822AFE4-5680-4571-A999-D998AD940D14}" type="slidenum">
              <a:rPr lang="en-CA" smtClean="0"/>
              <a:pPr/>
              <a:t>17</a:t>
            </a:fld>
            <a:endParaRPr lang="en-CA"/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24AC2D96-AF21-4F39-A9A3-06783EB2D04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61"/>
          <a:stretch/>
        </p:blipFill>
        <p:spPr>
          <a:xfrm>
            <a:off x="7291127" y="2250470"/>
            <a:ext cx="2772295" cy="31333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831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399"/>
            <a:ext cx="12191999" cy="5288973"/>
          </a:xfrm>
        </p:spPr>
        <p:txBody>
          <a:bodyPr anchor="ctr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CA" dirty="0"/>
              <a:t>We live on the traditional territories of many Indigenous peoples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CA" dirty="0"/>
              <a:t>who have cared for this land since time immemorial.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CA" sz="2400" dirty="0">
              <a:solidFill>
                <a:schemeClr val="accent6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accent6"/>
                </a:solidFill>
              </a:rPr>
              <a:t>Specifically, t</a:t>
            </a:r>
            <a:r>
              <a:rPr lang="en-US" sz="2400" i="0" dirty="0">
                <a:solidFill>
                  <a:schemeClr val="accent6"/>
                </a:solidFill>
                <a:effectLst/>
              </a:rPr>
              <a:t>he Oneida and Chippewa Nations of the Thames, Kettle Point and Stony Point, and the Saugeen and Munsee Delaware Nations, are the traditional custodians of the land from which </a:t>
            </a:r>
            <a:r>
              <a:rPr lang="en-US" sz="2400" i="0" dirty="0" err="1">
                <a:solidFill>
                  <a:schemeClr val="accent6"/>
                </a:solidFill>
                <a:effectLst/>
              </a:rPr>
              <a:t>SpringWorks</a:t>
            </a:r>
            <a:r>
              <a:rPr lang="en-US" sz="2400" i="0" dirty="0">
                <a:solidFill>
                  <a:schemeClr val="accent6"/>
                </a:solidFill>
                <a:effectLst/>
              </a:rPr>
              <a:t>/Hermione Presents operates. 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CA" sz="2400" dirty="0">
              <a:solidFill>
                <a:schemeClr val="accent6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CA" sz="2400" dirty="0">
                <a:solidFill>
                  <a:schemeClr val="accent6"/>
                </a:solidFill>
              </a:rPr>
              <a:t>Strategic Moves operates on the Traditional Territories of the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CA" sz="2400" dirty="0" err="1">
                <a:solidFill>
                  <a:schemeClr val="accent6"/>
                </a:solidFill>
              </a:rPr>
              <a:t>Ta’an</a:t>
            </a:r>
            <a:r>
              <a:rPr lang="en-CA" sz="2400" dirty="0">
                <a:solidFill>
                  <a:schemeClr val="accent6"/>
                </a:solidFill>
              </a:rPr>
              <a:t> </a:t>
            </a:r>
            <a:r>
              <a:rPr lang="en-CA" sz="2400" dirty="0" err="1">
                <a:solidFill>
                  <a:schemeClr val="accent6"/>
                </a:solidFill>
              </a:rPr>
              <a:t>Kwäch’än</a:t>
            </a:r>
            <a:r>
              <a:rPr lang="en-CA" sz="2400" dirty="0">
                <a:solidFill>
                  <a:schemeClr val="accent6"/>
                </a:solidFill>
              </a:rPr>
              <a:t> Council and </a:t>
            </a:r>
            <a:r>
              <a:rPr lang="en-CA" sz="2400" dirty="0" err="1">
                <a:solidFill>
                  <a:schemeClr val="accent6"/>
                </a:solidFill>
              </a:rPr>
              <a:t>Kwanlin</a:t>
            </a:r>
            <a:r>
              <a:rPr lang="en-CA" sz="2400" dirty="0">
                <a:solidFill>
                  <a:schemeClr val="accent6"/>
                </a:solidFill>
              </a:rPr>
              <a:t> Dün First Nation,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CA" sz="2400" dirty="0">
                <a:solidFill>
                  <a:schemeClr val="accent6"/>
                </a:solidFill>
              </a:rPr>
              <a:t>self-governing nations that negotiated modern treaties (2002; 2005)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CA" sz="2400" dirty="0">
                <a:solidFill>
                  <a:schemeClr val="accent6"/>
                </a:solidFill>
              </a:rPr>
              <a:t>under the Umbrella Final Agreement between the 14 Yukon First Nations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CA" sz="2400" dirty="0">
                <a:solidFill>
                  <a:schemeClr val="accent6"/>
                </a:solidFill>
              </a:rPr>
              <a:t>and the Governments of Canada and Yukon.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968CD-B254-421D-95FF-8AE414667F1B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858078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3</a:t>
            </a:fld>
            <a:endParaRPr lang="en-CA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907E97-B087-4612-93DA-F57C8A2E125E}"/>
              </a:ext>
            </a:extLst>
          </p:cNvPr>
          <p:cNvSpPr/>
          <p:nvPr/>
        </p:nvSpPr>
        <p:spPr>
          <a:xfrm>
            <a:off x="12000" y="1458434"/>
            <a:ext cx="12168000" cy="47345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61593C6F-A8AE-4176-9070-FF9622DA6CE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6" b="24733"/>
          <a:stretch/>
        </p:blipFill>
        <p:spPr>
          <a:xfrm>
            <a:off x="602753" y="1204333"/>
            <a:ext cx="6096000" cy="3992136"/>
          </a:xfr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38212F05-69B3-4DD3-82A8-3A4DA47AEB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505" y="3081692"/>
            <a:ext cx="4514568" cy="96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09735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CEA59-8C76-41D0-8D59-E52D6B0F5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P.A.D.E Workshop Series (2021 – 2022)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A8063-6A08-4579-9849-5C93318CB3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3359" y="1457739"/>
            <a:ext cx="5361140" cy="3308119"/>
          </a:xfrm>
        </p:spPr>
        <p:txBody>
          <a:bodyPr/>
          <a:lstStyle/>
          <a:p>
            <a:r>
              <a:rPr lang="en-CA" dirty="0">
                <a:solidFill>
                  <a:schemeClr val="accent6"/>
                </a:solidFill>
              </a:rPr>
              <a:t>Fundamentals</a:t>
            </a:r>
          </a:p>
          <a:p>
            <a:pPr marL="623888" lvl="1" indent="-314325">
              <a:buFont typeface="+mj-lt"/>
              <a:buAutoNum type="arabicPeriod"/>
            </a:pP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Assessment: October 18 or 23</a:t>
            </a:r>
          </a:p>
          <a:p>
            <a:pPr marL="623888" lvl="1" indent="-314325">
              <a:buFont typeface="+mj-lt"/>
              <a:buAutoNum type="arabicPeriod"/>
            </a:pP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Website content: October 25</a:t>
            </a:r>
          </a:p>
          <a:p>
            <a:pPr marL="623888" lvl="1" indent="-314325">
              <a:buFont typeface="+mj-lt"/>
              <a:buAutoNum type="arabicPeriod"/>
            </a:pPr>
            <a:r>
              <a:rPr lang="en-CA" dirty="0">
                <a:solidFill>
                  <a:schemeClr val="accent6"/>
                </a:solidFill>
              </a:rPr>
              <a:t>Social media content: November 1</a:t>
            </a:r>
          </a:p>
          <a:p>
            <a:pPr marL="623888" lvl="1" indent="-314325">
              <a:buFont typeface="+mj-lt"/>
              <a:buAutoNum type="arabicPeriod"/>
            </a:pPr>
            <a:r>
              <a:rPr lang="en-CA" dirty="0"/>
              <a:t>Mastering Google: November 29</a:t>
            </a:r>
          </a:p>
          <a:p>
            <a:pPr marL="623888" lvl="1" indent="-314325">
              <a:buFont typeface="+mj-lt"/>
              <a:buAutoNum type="arabicPeriod"/>
            </a:pPr>
            <a:r>
              <a:rPr lang="en-CA" dirty="0"/>
              <a:t>Review/Practice: December 4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0350C4A-9C98-4432-BAE8-753DA0F5F6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9970" y="1457739"/>
            <a:ext cx="5554721" cy="3571461"/>
          </a:xfrm>
        </p:spPr>
        <p:txBody>
          <a:bodyPr/>
          <a:lstStyle/>
          <a:p>
            <a:r>
              <a:rPr lang="en-CA" dirty="0">
                <a:solidFill>
                  <a:schemeClr val="accent6"/>
                </a:solidFill>
              </a:rPr>
              <a:t>Beyond Fundamentals</a:t>
            </a:r>
          </a:p>
          <a:p>
            <a:pPr marL="766763" lvl="1" indent="-457200">
              <a:buFont typeface="+mj-lt"/>
              <a:buAutoNum type="arabicPeriod"/>
            </a:pPr>
            <a:r>
              <a:rPr lang="en-CA" dirty="0"/>
              <a:t>Assess Advanced SEO: January 12</a:t>
            </a:r>
          </a:p>
          <a:p>
            <a:pPr marL="766763" lvl="1" indent="-457200">
              <a:buFont typeface="+mj-lt"/>
              <a:buAutoNum type="arabicPeriod"/>
            </a:pPr>
            <a:r>
              <a:rPr lang="en-CA" dirty="0"/>
              <a:t>Machine-readable content: January 15 or 19</a:t>
            </a:r>
          </a:p>
          <a:p>
            <a:pPr marL="766763" lvl="1" indent="-457200">
              <a:buFont typeface="+mj-lt"/>
              <a:buAutoNum type="arabicPeriod"/>
            </a:pPr>
            <a:r>
              <a:rPr lang="en-CA" dirty="0" err="1"/>
              <a:t>Wikidata</a:t>
            </a:r>
            <a:r>
              <a:rPr lang="en-CA" dirty="0"/>
              <a:t>: January 26</a:t>
            </a:r>
          </a:p>
          <a:p>
            <a:pPr marL="766763" lvl="1" indent="-457200">
              <a:buFont typeface="+mj-lt"/>
              <a:buAutoNum type="arabicPeriod"/>
            </a:pPr>
            <a:r>
              <a:rPr lang="en-CA" dirty="0"/>
              <a:t>Review/Practice: </a:t>
            </a:r>
          </a:p>
          <a:p>
            <a:pPr marL="309563" lvl="1" indent="0" defTabSz="803275">
              <a:buNone/>
            </a:pPr>
            <a:r>
              <a:rPr lang="en-CA" dirty="0"/>
              <a:t>	January 29 or February 2</a:t>
            </a: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C45990-637C-48AC-95AB-BD8F9C909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4</a:t>
            </a:fld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66A8E0-B5C3-4D6E-B053-94F9000DBD6F}"/>
              </a:ext>
            </a:extLst>
          </p:cNvPr>
          <p:cNvSpPr txBox="1"/>
          <p:nvPr/>
        </p:nvSpPr>
        <p:spPr>
          <a:xfrm>
            <a:off x="413359" y="4417346"/>
            <a:ext cx="1074445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Wingdings" panose="05000000000000000000" pitchFamily="2" charset="2"/>
              <a:buChar char="§"/>
            </a:pPr>
            <a:r>
              <a:rPr lang="en-CA" sz="2800" b="1" dirty="0">
                <a:solidFill>
                  <a:schemeClr val="accent6"/>
                </a:solidFill>
              </a:rPr>
              <a:t>Digital Business / Revenue</a:t>
            </a:r>
          </a:p>
          <a:p>
            <a:pPr marL="738188" indent="-457200">
              <a:buFont typeface="+mj-lt"/>
              <a:buAutoNum type="arabicPeriod"/>
            </a:pPr>
            <a:r>
              <a:rPr lang="en-CA" sz="2400" b="1" dirty="0"/>
              <a:t>Digital Value Chain: February 16 or 19</a:t>
            </a:r>
          </a:p>
          <a:p>
            <a:pPr marL="738188" indent="-457200">
              <a:buFont typeface="+mj-lt"/>
              <a:buAutoNum type="arabicPeriod"/>
            </a:pPr>
            <a:r>
              <a:rPr lang="en-CA" sz="2400" b="1" dirty="0"/>
              <a:t>Hybrid Business Models: February 23</a:t>
            </a:r>
          </a:p>
          <a:p>
            <a:pPr marL="738188" indent="-457200">
              <a:buFont typeface="+mj-lt"/>
              <a:buAutoNum type="arabicPeriod"/>
            </a:pPr>
            <a:r>
              <a:rPr lang="en-CA" sz="2400" b="1" dirty="0"/>
              <a:t>Digital Business Tools / Revenue Streams: March 9</a:t>
            </a:r>
          </a:p>
        </p:txBody>
      </p:sp>
      <p:pic>
        <p:nvPicPr>
          <p:cNvPr id="8" name="Picture 7" descr="Company name&#10;&#10;Description automatically generated">
            <a:extLst>
              <a:ext uri="{FF2B5EF4-FFF2-40B4-BE49-F238E27FC236}">
                <a16:creationId xmlns:a16="http://schemas.microsoft.com/office/drawing/2014/main" id="{AA99EC24-16FE-4486-BE23-87CB19716A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797" y="241017"/>
            <a:ext cx="2893934" cy="54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54551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6284A-559A-43AE-95C5-84DE126DD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60" y="365129"/>
            <a:ext cx="9764613" cy="940105"/>
          </a:xfrm>
        </p:spPr>
        <p:txBody>
          <a:bodyPr anchor="ctr">
            <a:normAutofit/>
          </a:bodyPr>
          <a:lstStyle/>
          <a:p>
            <a:r>
              <a:rPr lang="en-CA"/>
              <a:t>Homework Review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D0B353E-9F28-4B7A-B3F7-14FD81CD04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3359" y="1457739"/>
            <a:ext cx="5959732" cy="471922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en-CA" dirty="0"/>
          </a:p>
          <a:p>
            <a:pPr>
              <a:spcAft>
                <a:spcPts val="600"/>
              </a:spcAft>
            </a:pPr>
            <a:r>
              <a:rPr lang="en-CA" dirty="0"/>
              <a:t>Characteristics of highly engaging posts and those that didn’t gain high engagement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D99116-6D74-4026-813E-F79B271A82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519"/>
          <a:stretch/>
        </p:blipFill>
        <p:spPr>
          <a:xfrm>
            <a:off x="7474748" y="1448957"/>
            <a:ext cx="4303892" cy="47192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0075FF-B771-4AF8-9329-EF46E024F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6599" y="6311904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822AFE4-5680-4571-A999-D998AD940D14}" type="slidenum">
              <a:rPr lang="en-CA" smtClean="0"/>
              <a:pPr>
                <a:spcAft>
                  <a:spcPts val="600"/>
                </a:spcAft>
              </a:pPr>
              <a:t>5</a:t>
            </a:fld>
            <a:endParaRPr lang="en-CA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E23A12-BC8F-4712-BFD4-8094A022A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5521" y="2998954"/>
            <a:ext cx="3169227" cy="316922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1029880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You are a …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6</a:t>
            </a:fld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360" y="1649896"/>
            <a:ext cx="6472349" cy="448103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CA" dirty="0"/>
              <a:t>Photographer and </a:t>
            </a:r>
            <a:r>
              <a:rPr lang="en-CA" dirty="0">
                <a:solidFill>
                  <a:srgbClr val="FF0000"/>
                </a:solidFill>
              </a:rPr>
              <a:t>photo editor</a:t>
            </a:r>
          </a:p>
          <a:p>
            <a:pPr>
              <a:spcBef>
                <a:spcPts val="600"/>
              </a:spcBef>
            </a:pPr>
            <a:r>
              <a:rPr lang="en-CA" dirty="0"/>
              <a:t>Video director, star and </a:t>
            </a:r>
            <a:r>
              <a:rPr lang="en-CA" dirty="0">
                <a:solidFill>
                  <a:srgbClr val="FF0000"/>
                </a:solidFill>
              </a:rPr>
              <a:t>video editor</a:t>
            </a:r>
          </a:p>
          <a:p>
            <a:pPr>
              <a:spcBef>
                <a:spcPts val="600"/>
              </a:spcBef>
            </a:pPr>
            <a:r>
              <a:rPr lang="en-CA" dirty="0"/>
              <a:t>Writer and </a:t>
            </a:r>
            <a:r>
              <a:rPr lang="en-CA" dirty="0">
                <a:solidFill>
                  <a:srgbClr val="FF0000"/>
                </a:solidFill>
              </a:rPr>
              <a:t>editor</a:t>
            </a:r>
          </a:p>
          <a:p>
            <a:pPr>
              <a:spcBef>
                <a:spcPts val="600"/>
              </a:spcBef>
            </a:pPr>
            <a:endParaRPr lang="en-CA" dirty="0">
              <a:solidFill>
                <a:srgbClr val="FF000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CA" dirty="0">
                <a:solidFill>
                  <a:srgbClr val="FF0000"/>
                </a:solidFill>
              </a:rPr>
              <a:t>Have you got what it takes?</a:t>
            </a:r>
          </a:p>
          <a:p>
            <a:pPr marL="0" indent="0">
              <a:spcBef>
                <a:spcPts val="600"/>
              </a:spcBef>
              <a:buNone/>
            </a:pPr>
            <a:endParaRPr lang="en-CA" dirty="0"/>
          </a:p>
          <a:p>
            <a:pPr marL="0" indent="0">
              <a:spcBef>
                <a:spcPts val="600"/>
              </a:spcBef>
              <a:buNone/>
            </a:pPr>
            <a:r>
              <a:rPr lang="en-CA" dirty="0"/>
              <a:t>Let’s take a </a:t>
            </a:r>
            <a:r>
              <a:rPr lang="en-CA" dirty="0">
                <a:solidFill>
                  <a:srgbClr val="FF0000"/>
                </a:solidFill>
              </a:rPr>
              <a:t>heuristics</a:t>
            </a:r>
            <a:r>
              <a:rPr lang="en-CA" dirty="0"/>
              <a:t> approach to finding out! </a:t>
            </a:r>
          </a:p>
          <a:p>
            <a:pPr>
              <a:spcBef>
                <a:spcPts val="600"/>
              </a:spcBef>
            </a:pPr>
            <a:endParaRPr lang="en-CA" dirty="0"/>
          </a:p>
          <a:p>
            <a:pPr>
              <a:spcBef>
                <a:spcPts val="600"/>
              </a:spcBef>
            </a:pPr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1"/>
          <a:stretch/>
        </p:blipFill>
        <p:spPr>
          <a:xfrm>
            <a:off x="7740443" y="1471639"/>
            <a:ext cx="3273920" cy="4659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70285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8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CA"/>
              <a:t>Your audience</a:t>
            </a:r>
          </a:p>
        </p:txBody>
      </p:sp>
      <p:sp>
        <p:nvSpPr>
          <p:cNvPr id="162" name="Google Shape;162;p28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CA" dirty="0"/>
              <a:t>Fans </a:t>
            </a:r>
            <a:r>
              <a:rPr lang="en-CA" dirty="0">
                <a:solidFill>
                  <a:schemeClr val="accent1"/>
                </a:solidFill>
              </a:rPr>
              <a:t>love you</a:t>
            </a:r>
          </a:p>
          <a:p>
            <a:pPr lvl="1"/>
            <a:r>
              <a:rPr lang="en-CA" dirty="0">
                <a:sym typeface="Barlow"/>
              </a:rPr>
              <a:t>Feel a sense of belonging</a:t>
            </a:r>
          </a:p>
          <a:p>
            <a:pPr lvl="1"/>
            <a:r>
              <a:rPr lang="en-CA" dirty="0">
                <a:sym typeface="Barlow"/>
              </a:rPr>
              <a:t>Have expectations </a:t>
            </a:r>
          </a:p>
          <a:p>
            <a:pPr lvl="1"/>
            <a:r>
              <a:rPr lang="en-CA" dirty="0">
                <a:solidFill>
                  <a:schemeClr val="accent1"/>
                </a:solidFill>
                <a:sym typeface="Barlow"/>
              </a:rPr>
              <a:t>Love</a:t>
            </a:r>
            <a:r>
              <a:rPr lang="en-CA" dirty="0">
                <a:sym typeface="Barlow"/>
              </a:rPr>
              <a:t> colours their experience</a:t>
            </a:r>
          </a:p>
          <a:p>
            <a:pPr lvl="1"/>
            <a:r>
              <a:rPr lang="en-CA" dirty="0">
                <a:sym typeface="Barlow"/>
              </a:rPr>
              <a:t>May feel let down if experience doesn’t live up to expectations</a:t>
            </a:r>
          </a:p>
          <a:p>
            <a:pPr lvl="0"/>
            <a:r>
              <a:rPr lang="en-CA" dirty="0"/>
              <a:t>Returning audiences </a:t>
            </a:r>
            <a:r>
              <a:rPr lang="en-CA" dirty="0">
                <a:solidFill>
                  <a:schemeClr val="accent4"/>
                </a:solidFill>
              </a:rPr>
              <a:t>like you</a:t>
            </a:r>
          </a:p>
          <a:p>
            <a:pPr lvl="1"/>
            <a:r>
              <a:rPr lang="en-CA" dirty="0">
                <a:sym typeface="Barlow"/>
              </a:rPr>
              <a:t>Familiarity</a:t>
            </a:r>
          </a:p>
          <a:p>
            <a:pPr lvl="1"/>
            <a:r>
              <a:rPr lang="en-CA" dirty="0">
                <a:solidFill>
                  <a:schemeClr val="accent4"/>
                </a:solidFill>
                <a:sym typeface="Barlow"/>
              </a:rPr>
              <a:t>Their last experience </a:t>
            </a:r>
            <a:r>
              <a:rPr lang="en-CA" dirty="0">
                <a:sym typeface="Barlow"/>
              </a:rPr>
              <a:t>colours the next one</a:t>
            </a:r>
          </a:p>
          <a:p>
            <a:pPr lvl="1"/>
            <a:r>
              <a:rPr lang="en-CA" dirty="0">
                <a:sym typeface="Barlow"/>
              </a:rPr>
              <a:t>Hope you will not only meet but exceed expectations</a:t>
            </a:r>
            <a:endParaRPr lang="en-CA" dirty="0"/>
          </a:p>
        </p:txBody>
      </p:sp>
      <p:sp>
        <p:nvSpPr>
          <p:cNvPr id="163" name="Google Shape;163;p28"/>
          <p:cNvSpPr txBox="1">
            <a:spLocks noGrp="1"/>
          </p:cNvSpPr>
          <p:nvPr>
            <p:ph type="body" idx="2"/>
          </p:nvPr>
        </p:nvSpPr>
        <p:spPr>
          <a:xfrm>
            <a:off x="5999970" y="1457739"/>
            <a:ext cx="5671099" cy="4719224"/>
          </a:xfrm>
        </p:spPr>
        <p:txBody>
          <a:bodyPr>
            <a:normAutofit/>
          </a:bodyPr>
          <a:lstStyle/>
          <a:p>
            <a:pPr lvl="0"/>
            <a:r>
              <a:rPr lang="en-CA" dirty="0"/>
              <a:t>New audiences </a:t>
            </a:r>
            <a:r>
              <a:rPr lang="en-CA" dirty="0">
                <a:solidFill>
                  <a:schemeClr val="accent6"/>
                </a:solidFill>
              </a:rPr>
              <a:t>don’t know you</a:t>
            </a:r>
          </a:p>
          <a:p>
            <a:pPr lvl="1"/>
            <a:r>
              <a:rPr lang="en-CA" dirty="0">
                <a:sym typeface="Barlow"/>
              </a:rPr>
              <a:t>Not sure if this is for them. May feel out of place.</a:t>
            </a:r>
          </a:p>
          <a:p>
            <a:pPr lvl="1"/>
            <a:r>
              <a:rPr lang="en-CA" dirty="0">
                <a:sym typeface="Barlow"/>
              </a:rPr>
              <a:t>May expect something quite different than you have to offer</a:t>
            </a:r>
          </a:p>
          <a:p>
            <a:pPr lvl="1"/>
            <a:r>
              <a:rPr lang="en-CA" dirty="0">
                <a:sym typeface="Barlow"/>
              </a:rPr>
              <a:t>Fear wasting time / attention / money on something that isn’t for them</a:t>
            </a:r>
          </a:p>
          <a:p>
            <a:pPr lvl="1"/>
            <a:r>
              <a:rPr lang="en-CA" dirty="0">
                <a:solidFill>
                  <a:schemeClr val="accent6"/>
                </a:solidFill>
                <a:sym typeface="Barlow"/>
              </a:rPr>
              <a:t>Rely on first impressions</a:t>
            </a:r>
            <a:r>
              <a:rPr lang="en-CA" dirty="0">
                <a:sym typeface="Barlow"/>
              </a:rPr>
              <a:t> (branding), critic reviews, word-of-mouth, or chance to determine whether to give it a try</a:t>
            </a:r>
          </a:p>
        </p:txBody>
      </p:sp>
    </p:spTree>
    <p:extLst>
      <p:ext uri="{BB962C8B-B14F-4D97-AF65-F5344CB8AC3E}">
        <p14:creationId xmlns:p14="http://schemas.microsoft.com/office/powerpoint/2010/main" val="243309556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itle 1"/>
          <p:cNvSpPr txBox="1">
            <a:spLocks noGrp="1"/>
          </p:cNvSpPr>
          <p:nvPr>
            <p:ph type="title"/>
          </p:nvPr>
        </p:nvSpPr>
        <p:spPr>
          <a:xfrm>
            <a:off x="413360" y="365129"/>
            <a:ext cx="9764613" cy="940105"/>
          </a:xfrm>
        </p:spPr>
        <p:txBody>
          <a:bodyPr/>
          <a:lstStyle/>
          <a:p>
            <a:r>
              <a:rPr lang="en-CA" dirty="0"/>
              <a:t>Respect your audience’s purpose </a:t>
            </a:r>
          </a:p>
        </p:txBody>
      </p:sp>
      <p:sp>
        <p:nvSpPr>
          <p:cNvPr id="264" name="Content Placeholder 5"/>
          <p:cNvSpPr txBox="1">
            <a:spLocks noGrp="1"/>
          </p:cNvSpPr>
          <p:nvPr>
            <p:ph sz="half" idx="1"/>
          </p:nvPr>
        </p:nvSpPr>
        <p:spPr>
          <a:xfrm>
            <a:off x="412749" y="1457325"/>
            <a:ext cx="6306591" cy="47196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Facebook: </a:t>
            </a:r>
            <a:r>
              <a:rPr lang="en-US" dirty="0">
                <a:solidFill>
                  <a:schemeClr val="accent6"/>
                </a:solidFill>
              </a:rPr>
              <a:t>To stay in touch with people you know IRL, or who share your interests</a:t>
            </a:r>
          </a:p>
          <a:p>
            <a:pPr lvl="1"/>
            <a:r>
              <a:rPr lang="en-US" dirty="0"/>
              <a:t>Friends, family, and ‘weak ties’</a:t>
            </a:r>
          </a:p>
          <a:p>
            <a:pPr lvl="1"/>
            <a:r>
              <a:rPr lang="en-US" dirty="0"/>
              <a:t>Community groups (places, interests)</a:t>
            </a:r>
          </a:p>
          <a:p>
            <a:pPr lvl="1"/>
            <a:r>
              <a:rPr lang="en-US" dirty="0"/>
              <a:t>Content curated by your connections: read articles, watch videos, look at pictures</a:t>
            </a:r>
          </a:p>
          <a:p>
            <a:pPr lvl="1"/>
            <a:r>
              <a:rPr lang="en-US" dirty="0"/>
              <a:t>Live video </a:t>
            </a:r>
          </a:p>
          <a:p>
            <a:pPr lvl="1"/>
            <a:r>
              <a:rPr lang="en-US" dirty="0"/>
              <a:t>Games, events, birthday notifications</a:t>
            </a:r>
          </a:p>
          <a:p>
            <a:pPr lvl="1"/>
            <a:r>
              <a:rPr lang="en-US" dirty="0"/>
              <a:t>Business pages, marketplaces</a:t>
            </a:r>
          </a:p>
          <a:p>
            <a:endParaRPr lang="en-US" dirty="0"/>
          </a:p>
          <a:p>
            <a:r>
              <a:rPr lang="en-US" dirty="0"/>
              <a:t>YouTube: </a:t>
            </a:r>
            <a:r>
              <a:rPr lang="en-US" dirty="0">
                <a:solidFill>
                  <a:schemeClr val="accent6"/>
                </a:solidFill>
              </a:rPr>
              <a:t>To be entertained, to learn, to explore, or to broadcast yourself</a:t>
            </a:r>
          </a:p>
          <a:p>
            <a:pPr lvl="1"/>
            <a:r>
              <a:rPr lang="en-US" dirty="0"/>
              <a:t>Find content via search, social shares</a:t>
            </a:r>
          </a:p>
          <a:p>
            <a:pPr lvl="1"/>
            <a:r>
              <a:rPr lang="en-US" dirty="0"/>
              <a:t>Subscribe to </a:t>
            </a:r>
            <a:r>
              <a:rPr lang="en-US" dirty="0" err="1"/>
              <a:t>favourite</a:t>
            </a:r>
            <a:r>
              <a:rPr lang="en-US" dirty="0"/>
              <a:t> YouTubers</a:t>
            </a:r>
          </a:p>
          <a:p>
            <a:pPr lvl="1"/>
            <a:r>
              <a:rPr lang="en-US" dirty="0"/>
              <a:t>Successful channels have their own identities and communities</a:t>
            </a:r>
          </a:p>
          <a:p>
            <a:pPr lvl="1"/>
            <a:r>
              <a:rPr lang="en-US" dirty="0"/>
              <a:t>SEO relevance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F57C99-5AD1-4329-9C7B-10254F5B55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90508" y="1457325"/>
            <a:ext cx="4588742" cy="47196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Twitter: </a:t>
            </a:r>
            <a:r>
              <a:rPr lang="en-US" dirty="0">
                <a:solidFill>
                  <a:schemeClr val="accent6"/>
                </a:solidFill>
              </a:rPr>
              <a:t>To share your opinions or what you are doing</a:t>
            </a:r>
          </a:p>
          <a:p>
            <a:pPr lvl="1"/>
            <a:r>
              <a:rPr lang="en-US" dirty="0"/>
              <a:t>Microblogging, text</a:t>
            </a:r>
          </a:p>
          <a:p>
            <a:pPr lvl="1"/>
            <a:r>
              <a:rPr lang="en-US" dirty="0"/>
              <a:t>Hashtag #</a:t>
            </a:r>
          </a:p>
          <a:p>
            <a:pPr lvl="1"/>
            <a:r>
              <a:rPr lang="en-US" dirty="0"/>
              <a:t>News and links</a:t>
            </a:r>
          </a:p>
          <a:p>
            <a:pPr lvl="1"/>
            <a:r>
              <a:rPr lang="en-US" dirty="0"/>
              <a:t>Followers</a:t>
            </a:r>
          </a:p>
          <a:p>
            <a:pPr lvl="1"/>
            <a:endParaRPr lang="en-US" dirty="0"/>
          </a:p>
          <a:p>
            <a:r>
              <a:rPr lang="en-US" dirty="0"/>
              <a:t>Instagram – </a:t>
            </a:r>
            <a:r>
              <a:rPr lang="en-US" dirty="0">
                <a:solidFill>
                  <a:schemeClr val="accent6"/>
                </a:solidFill>
              </a:rPr>
              <a:t>To find inspiration in the ‘highlights reel’ of the lives of others</a:t>
            </a:r>
          </a:p>
          <a:p>
            <a:pPr lvl="1"/>
            <a:r>
              <a:rPr lang="en-US" dirty="0"/>
              <a:t>Selfies, photos</a:t>
            </a:r>
          </a:p>
          <a:p>
            <a:pPr lvl="1"/>
            <a:r>
              <a:rPr lang="en-US" dirty="0"/>
              <a:t>Hashtag #</a:t>
            </a:r>
          </a:p>
          <a:p>
            <a:pPr lvl="1"/>
            <a:r>
              <a:rPr lang="en-US" dirty="0"/>
              <a:t>#nofilter</a:t>
            </a:r>
          </a:p>
          <a:p>
            <a:endParaRPr lang="en-CA" dirty="0"/>
          </a:p>
        </p:txBody>
      </p:sp>
      <p:sp>
        <p:nvSpPr>
          <p:cNvPr id="266" name="Slide Number Placeholder 2"/>
          <p:cNvSpPr txBox="1">
            <a:spLocks noGrp="1"/>
          </p:cNvSpPr>
          <p:nvPr>
            <p:ph type="sldNum" sz="quarter" idx="12"/>
          </p:nvPr>
        </p:nvSpPr>
        <p:spPr>
          <a:xfrm>
            <a:off x="9266599" y="6311904"/>
            <a:ext cx="2743200" cy="365125"/>
          </a:xfr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86CB4B4D-7CA3-9044-876B-883B54F8677D}" type="slidenum">
              <a:rPr lang="en-CA" smtClean="0"/>
              <a:pPr/>
              <a:t>8</a:t>
            </a:fld>
            <a:endParaRPr lang="en-CA"/>
          </a:p>
        </p:txBody>
      </p:sp>
      <p:sp>
        <p:nvSpPr>
          <p:cNvPr id="265" name="Content Placeholder 6"/>
          <p:cNvSpPr txBox="1"/>
          <p:nvPr/>
        </p:nvSpPr>
        <p:spPr>
          <a:xfrm>
            <a:off x="6045689" y="1457739"/>
            <a:ext cx="5262394" cy="4719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505873" lvl="1" indent="-214884" defTabSz="859536">
              <a:lnSpc>
                <a:spcPct val="80000"/>
              </a:lnSpc>
              <a:spcBef>
                <a:spcPts val="500"/>
              </a:spcBef>
              <a:buSzPct val="100000"/>
              <a:buFont typeface="Arial"/>
              <a:buChar char="•"/>
              <a:defRPr sz="2068" b="1">
                <a:solidFill>
                  <a:srgbClr val="262626"/>
                </a:solidFill>
              </a:defRPr>
            </a:pPr>
            <a:endParaRPr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Title 1"/>
          <p:cNvSpPr txBox="1">
            <a:spLocks noGrp="1"/>
          </p:cNvSpPr>
          <p:nvPr>
            <p:ph type="title"/>
          </p:nvPr>
        </p:nvSpPr>
        <p:spPr>
          <a:xfrm>
            <a:off x="413360" y="365129"/>
            <a:ext cx="9764613" cy="940105"/>
          </a:xfrm>
        </p:spPr>
        <p:txBody>
          <a:bodyPr/>
          <a:lstStyle/>
          <a:p>
            <a:r>
              <a:rPr lang="en-CA"/>
              <a:t>Know your purpose </a:t>
            </a:r>
          </a:p>
        </p:txBody>
      </p:sp>
      <p:sp>
        <p:nvSpPr>
          <p:cNvPr id="269" name="Content Placeholder 5"/>
          <p:cNvSpPr txBox="1">
            <a:spLocks noGrp="1"/>
          </p:cNvSpPr>
          <p:nvPr>
            <p:ph sz="half" idx="1"/>
          </p:nvPr>
        </p:nvSpPr>
        <p:spPr>
          <a:xfrm>
            <a:off x="413359" y="1457739"/>
            <a:ext cx="5361140" cy="4719224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Facebook: </a:t>
            </a:r>
            <a:r>
              <a:rPr lang="en-US" dirty="0">
                <a:solidFill>
                  <a:schemeClr val="accent6"/>
                </a:solidFill>
              </a:rPr>
              <a:t>To inspire your fans to tell their friends about you.  To learn about your audience. To target your message to a specific audience. </a:t>
            </a:r>
          </a:p>
          <a:p>
            <a:pPr lvl="1"/>
            <a:r>
              <a:rPr lang="en-US" dirty="0"/>
              <a:t>Contribute content that people want to like, comment on, or share</a:t>
            </a:r>
          </a:p>
          <a:p>
            <a:pPr lvl="1"/>
            <a:r>
              <a:rPr lang="en-US" dirty="0"/>
              <a:t>Video (esp. live) and photo content is essential</a:t>
            </a:r>
          </a:p>
          <a:p>
            <a:pPr lvl="1"/>
            <a:r>
              <a:rPr lang="en-US" dirty="0"/>
              <a:t>Long-form content (articles) and well-crafted text updates can do well, too</a:t>
            </a:r>
          </a:p>
          <a:p>
            <a:pPr lvl="1"/>
            <a:r>
              <a:rPr lang="en-US" dirty="0"/>
              <a:t>Participate in community groups (places, interests), or create your own if you have the time to nurture that</a:t>
            </a:r>
          </a:p>
          <a:p>
            <a:pPr lvl="1"/>
            <a:r>
              <a:rPr lang="en-US" dirty="0"/>
              <a:t>Promote events</a:t>
            </a:r>
          </a:p>
          <a:p>
            <a:pPr lvl="1"/>
            <a:r>
              <a:rPr lang="en-US" dirty="0"/>
              <a:t>Sell shows, merch</a:t>
            </a:r>
          </a:p>
          <a:p>
            <a:pPr lvl="1"/>
            <a:r>
              <a:rPr lang="en-US" dirty="0"/>
              <a:t>Run targeted ads to promote content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173DFF0-F1F3-430E-AD1C-8A87EADFC6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00750" y="1457325"/>
            <a:ext cx="5778500" cy="503555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YouTube: </a:t>
            </a:r>
            <a:r>
              <a:rPr lang="en-US" dirty="0">
                <a:solidFill>
                  <a:schemeClr val="accent6"/>
                </a:solidFill>
              </a:rPr>
              <a:t>To entertain or to teach</a:t>
            </a:r>
          </a:p>
          <a:p>
            <a:pPr lvl="1"/>
            <a:r>
              <a:rPr lang="en-US" dirty="0"/>
              <a:t>Optimize for SEO </a:t>
            </a:r>
          </a:p>
          <a:p>
            <a:pPr lvl="1"/>
            <a:r>
              <a:rPr lang="en-US" dirty="0"/>
              <a:t>Build a following</a:t>
            </a:r>
          </a:p>
          <a:p>
            <a:pPr lvl="1"/>
            <a:r>
              <a:rPr lang="en-US" dirty="0"/>
              <a:t>Monetization features </a:t>
            </a:r>
          </a:p>
          <a:p>
            <a:pPr lvl="1"/>
            <a:endParaRPr lang="en-US" dirty="0"/>
          </a:p>
          <a:p>
            <a:r>
              <a:rPr lang="en-US" dirty="0"/>
              <a:t>Twitter: </a:t>
            </a:r>
            <a:r>
              <a:rPr lang="en-US" dirty="0">
                <a:solidFill>
                  <a:schemeClr val="accent6"/>
                </a:solidFill>
              </a:rPr>
              <a:t>To be part of the conversation</a:t>
            </a:r>
          </a:p>
          <a:p>
            <a:pPr lvl="1"/>
            <a:r>
              <a:rPr lang="en-US" dirty="0"/>
              <a:t>Spotlight expertise</a:t>
            </a:r>
          </a:p>
          <a:p>
            <a:pPr lvl="1"/>
            <a:r>
              <a:rPr lang="en-US" dirty="0"/>
              <a:t>Find out what others are saying about a place or topic </a:t>
            </a:r>
          </a:p>
          <a:p>
            <a:pPr marL="309563" lvl="1" indent="0">
              <a:buNone/>
            </a:pPr>
            <a:endParaRPr lang="en-US" dirty="0"/>
          </a:p>
          <a:p>
            <a:r>
              <a:rPr lang="en-US" dirty="0"/>
              <a:t>Instagram – </a:t>
            </a:r>
            <a:r>
              <a:rPr lang="en-US" dirty="0">
                <a:solidFill>
                  <a:schemeClr val="accent6"/>
                </a:solidFill>
              </a:rPr>
              <a:t>To inspire. To share a glimpse into your world.</a:t>
            </a:r>
          </a:p>
          <a:p>
            <a:pPr lvl="1"/>
            <a:r>
              <a:rPr lang="en-US" dirty="0"/>
              <a:t>Selfies, photos</a:t>
            </a:r>
          </a:p>
          <a:p>
            <a:pPr lvl="1"/>
            <a:r>
              <a:rPr lang="en-US" dirty="0"/>
              <a:t>Hashtag #</a:t>
            </a:r>
          </a:p>
          <a:p>
            <a:pPr lvl="1"/>
            <a:r>
              <a:rPr lang="en-US" dirty="0"/>
              <a:t>#nofilter</a:t>
            </a:r>
          </a:p>
          <a:p>
            <a:pPr lvl="1"/>
            <a:endParaRPr lang="en-US" dirty="0"/>
          </a:p>
          <a:p>
            <a:endParaRPr lang="en-CA" dirty="0"/>
          </a:p>
        </p:txBody>
      </p:sp>
      <p:sp>
        <p:nvSpPr>
          <p:cNvPr id="271" name="Slide Number Placeholder 2"/>
          <p:cNvSpPr txBox="1">
            <a:spLocks noGrp="1"/>
          </p:cNvSpPr>
          <p:nvPr>
            <p:ph type="sldNum" sz="quarter" idx="12"/>
          </p:nvPr>
        </p:nvSpPr>
        <p:spPr>
          <a:xfrm>
            <a:off x="9266599" y="6311904"/>
            <a:ext cx="2743200" cy="365125"/>
          </a:xfr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86CB4B4D-7CA3-9044-876B-883B54F8677D}" type="slidenum">
              <a:rPr lang="en-CA" smtClean="0"/>
              <a:pPr/>
              <a:t>9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BT_Templat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Custom 1">
      <a:majorFont>
        <a:latin typeface="Bahnschrift SemiBold"/>
        <a:ea typeface=""/>
        <a:cs typeface=""/>
      </a:majorFont>
      <a:minorFont>
        <a:latin typeface="Corbel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BT_Template" id="{C85D3E76-2F5C-415D-9CCC-14472F4D8187}" vid="{06612D6B-7657-47F7-BD84-CDB17EBA50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MBT_Template</Template>
  <TotalTime>3710</TotalTime>
  <Words>1451</Words>
  <Application>Microsoft Office PowerPoint</Application>
  <PresentationFormat>Widescreen</PresentationFormat>
  <Paragraphs>217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Arial</vt:lpstr>
      <vt:lpstr>Bahnschrift</vt:lpstr>
      <vt:lpstr>Bahnschrift SemiBold</vt:lpstr>
      <vt:lpstr>Calibri</vt:lpstr>
      <vt:lpstr>Corbel</vt:lpstr>
      <vt:lpstr>Tahoma</vt:lpstr>
      <vt:lpstr>Trebuchet MS</vt:lpstr>
      <vt:lpstr>Wingdings</vt:lpstr>
      <vt:lpstr>MBT_Template</vt:lpstr>
      <vt:lpstr>Workshop 3 Truly Engaging: How to Create Social Media Posts that Connect</vt:lpstr>
      <vt:lpstr>PowerPoint Presentation</vt:lpstr>
      <vt:lpstr>PowerPoint Presentation</vt:lpstr>
      <vt:lpstr>P.A.D.E Workshop Series (2021 – 2022)</vt:lpstr>
      <vt:lpstr>Homework Review</vt:lpstr>
      <vt:lpstr>You are a … </vt:lpstr>
      <vt:lpstr>Your audience</vt:lpstr>
      <vt:lpstr>Respect your audience’s purpose </vt:lpstr>
      <vt:lpstr>Know your purpose </vt:lpstr>
      <vt:lpstr>Content development: The 3 Cs</vt:lpstr>
      <vt:lpstr>Be creative</vt:lpstr>
      <vt:lpstr>Skills: Photography</vt:lpstr>
      <vt:lpstr>Skills: Video</vt:lpstr>
      <vt:lpstr>Video quality: light, mic &amp; background</vt:lpstr>
      <vt:lpstr>Skills: Writing</vt:lpstr>
      <vt:lpstr>Fundamentals</vt:lpstr>
      <vt:lpstr>LET’S STAY IN TOUCH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Steering Committee Meeting   August 28, 2019</dc:title>
  <dc:creator>Inga Petri</dc:creator>
  <cp:lastModifiedBy>Inga Petri</cp:lastModifiedBy>
  <cp:revision>433</cp:revision>
  <cp:lastPrinted>2020-11-04T19:45:39Z</cp:lastPrinted>
  <dcterms:created xsi:type="dcterms:W3CDTF">2019-08-28T07:37:23Z</dcterms:created>
  <dcterms:modified xsi:type="dcterms:W3CDTF">2021-10-18T08:10:06Z</dcterms:modified>
</cp:coreProperties>
</file>