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5" r:id="rId3"/>
    <p:sldId id="338" r:id="rId4"/>
    <p:sldId id="382" r:id="rId5"/>
    <p:sldId id="387" r:id="rId6"/>
    <p:sldId id="418" r:id="rId7"/>
    <p:sldId id="403" r:id="rId8"/>
    <p:sldId id="371" r:id="rId9"/>
    <p:sldId id="404" r:id="rId10"/>
    <p:sldId id="405" r:id="rId11"/>
    <p:sldId id="406" r:id="rId12"/>
    <p:sldId id="408" r:id="rId13"/>
    <p:sldId id="409" r:id="rId14"/>
    <p:sldId id="411" r:id="rId15"/>
    <p:sldId id="413" r:id="rId16"/>
    <p:sldId id="410" r:id="rId17"/>
    <p:sldId id="412" r:id="rId18"/>
    <p:sldId id="415" r:id="rId19"/>
    <p:sldId id="416" r:id="rId20"/>
    <p:sldId id="414" r:id="rId21"/>
    <p:sldId id="417" r:id="rId22"/>
    <p:sldId id="384" r:id="rId23"/>
    <p:sldId id="273" r:id="rId24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AB3"/>
    <a:srgbClr val="8ABA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29" autoAdjust="0"/>
    <p:restoredTop sz="86337" autoAdjust="0"/>
  </p:normalViewPr>
  <p:slideViewPr>
    <p:cSldViewPr snapToGrid="0">
      <p:cViewPr varScale="1">
        <p:scale>
          <a:sx n="70" d="100"/>
          <a:sy n="70" d="100"/>
        </p:scale>
        <p:origin x="20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5659F-4C32-4112-879D-75EE7AF601E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</dgm:pt>
    <dgm:pt modelId="{C729C01A-F028-4A2D-880F-1906E902B7E9}">
      <dgm:prSet phldrT="[Text]" custT="1"/>
      <dgm:spPr/>
      <dgm:t>
        <a:bodyPr/>
        <a:lstStyle/>
        <a:p>
          <a:r>
            <a:rPr lang="en-CA" sz="2800" b="1" dirty="0" err="1">
              <a:latin typeface="+mn-lt"/>
            </a:rPr>
            <a:t>Être</a:t>
          </a:r>
          <a:r>
            <a:rPr lang="en-CA" sz="2800" b="1" dirty="0">
              <a:latin typeface="+mn-lt"/>
            </a:rPr>
            <a:t> </a:t>
          </a:r>
          <a:r>
            <a:rPr lang="en-CA" sz="2800" b="1" dirty="0" err="1">
              <a:latin typeface="+mn-lt"/>
            </a:rPr>
            <a:t>en</a:t>
          </a:r>
          <a:r>
            <a:rPr lang="en-CA" sz="2800" b="1" dirty="0">
              <a:latin typeface="+mn-lt"/>
            </a:rPr>
            <a:t> </a:t>
          </a:r>
          <a:r>
            <a:rPr lang="en-CA" sz="2800" b="1" dirty="0" err="1">
              <a:latin typeface="+mn-lt"/>
            </a:rPr>
            <a:t>ligne</a:t>
          </a:r>
          <a:endParaRPr lang="en-CA" sz="2800" b="1" dirty="0">
            <a:latin typeface="+mn-lt"/>
          </a:endParaRPr>
        </a:p>
      </dgm:t>
    </dgm:pt>
    <dgm:pt modelId="{372CA69A-F95B-41C4-B83C-65EC02B74694}" type="parTrans" cxnId="{5D0955E5-A832-4BED-80CD-1BCACF496FF9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376CFAD2-6964-4156-B01F-7F9722301ECB}" type="sibTrans" cxnId="{5D0955E5-A832-4BED-80CD-1BCACF496FF9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0AA6E9F7-6EEB-406E-97DE-E136BDC4AB33}">
      <dgm:prSet phldrT="[Text]" custT="1"/>
      <dgm:spPr/>
      <dgm:t>
        <a:bodyPr/>
        <a:lstStyle/>
        <a:p>
          <a:r>
            <a:rPr lang="en-CA" sz="2800" b="0" dirty="0" err="1">
              <a:latin typeface="+mn-lt"/>
            </a:rPr>
            <a:t>Référencement</a:t>
          </a:r>
          <a:r>
            <a:rPr lang="en-CA" sz="2800" b="0" dirty="0">
              <a:latin typeface="+mn-lt"/>
            </a:rPr>
            <a:t> – Mots </a:t>
          </a:r>
          <a:r>
            <a:rPr lang="en-CA" sz="2800" b="0" dirty="0" err="1">
              <a:latin typeface="+mn-lt"/>
            </a:rPr>
            <a:t>clés</a:t>
          </a:r>
          <a:endParaRPr lang="en-CA" sz="2800" b="0" dirty="0">
            <a:latin typeface="+mn-lt"/>
          </a:endParaRPr>
        </a:p>
      </dgm:t>
    </dgm:pt>
    <dgm:pt modelId="{970B84F3-461D-403B-A531-B6A8D2884348}" type="parTrans" cxnId="{C7553778-7789-4D31-9048-EA34C85D88AA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45C035AA-C4CD-42F8-A321-1EADDA9A1E34}" type="sibTrans" cxnId="{C7553778-7789-4D31-9048-EA34C85D88AA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EF09A800-9562-4532-AD8F-1073B8C9C435}">
      <dgm:prSet phldrT="[Text]" custT="1"/>
      <dgm:spPr/>
      <dgm:t>
        <a:bodyPr/>
        <a:lstStyle/>
        <a:p>
          <a:r>
            <a:rPr lang="en-CA" sz="2800" b="1" dirty="0" err="1">
              <a:latin typeface="+mn-lt"/>
            </a:rPr>
            <a:t>Trouvez</a:t>
          </a:r>
          <a:r>
            <a:rPr lang="en-CA" sz="2800" b="1" dirty="0">
              <a:latin typeface="+mn-lt"/>
            </a:rPr>
            <a:t> des </a:t>
          </a:r>
          <a:r>
            <a:rPr lang="en-CA" sz="2800" b="1" dirty="0" err="1">
              <a:latin typeface="+mn-lt"/>
            </a:rPr>
            <a:t>réponses</a:t>
          </a:r>
          <a:endParaRPr lang="en-CA" sz="2800" b="1" dirty="0">
            <a:latin typeface="+mn-lt"/>
          </a:endParaRPr>
        </a:p>
      </dgm:t>
    </dgm:pt>
    <dgm:pt modelId="{0FAA2A9B-7B21-49DE-9456-E8AF6BEC5154}" type="parTrans" cxnId="{886D3CF8-E4A2-45C3-9278-E97BD24A8670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09FB351E-8959-490E-A5EB-98127CC7B182}" type="sibTrans" cxnId="{886D3CF8-E4A2-45C3-9278-E97BD24A8670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6D106361-4881-4407-9439-29406BC4263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CA" sz="2800" b="1" dirty="0" err="1">
              <a:latin typeface="+mn-lt"/>
            </a:rPr>
            <a:t>Découvrabilité</a:t>
          </a:r>
          <a:endParaRPr lang="en-CA" sz="2800" b="1" dirty="0">
            <a:latin typeface="+mn-lt"/>
          </a:endParaRPr>
        </a:p>
      </dgm:t>
    </dgm:pt>
    <dgm:pt modelId="{716847D5-0A82-458F-B4DC-911514FDC840}" type="parTrans" cxnId="{6E5D6DA3-B8CD-4356-9367-7EE797EFC440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AC1BA11F-A4A0-4E53-8714-90242AB69368}" type="sibTrans" cxnId="{6E5D6DA3-B8CD-4356-9367-7EE797EFC440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EA980DFE-5727-4EDE-A0F3-437D2E3AD5C0}">
      <dgm:prSet phldrT="[Text]" custT="1"/>
      <dgm:spPr/>
      <dgm:t>
        <a:bodyPr/>
        <a:lstStyle/>
        <a:p>
          <a:r>
            <a:rPr lang="en-CA" sz="2800" b="0" dirty="0" err="1">
              <a:latin typeface="+mn-lt"/>
            </a:rPr>
            <a:t>Votre</a:t>
          </a:r>
          <a:r>
            <a:rPr lang="en-CA" sz="2800" b="0" dirty="0">
              <a:latin typeface="+mn-lt"/>
            </a:rPr>
            <a:t> Site-web</a:t>
          </a:r>
        </a:p>
      </dgm:t>
    </dgm:pt>
    <dgm:pt modelId="{B19239B3-F113-488B-B284-81AF8F130EFB}" type="parTrans" cxnId="{234D0565-4A61-4C65-BB62-772A6E65AC9E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DE5BF459-9344-457D-807C-03AC7450953C}" type="sibTrans" cxnId="{234D0565-4A61-4C65-BB62-772A6E65AC9E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D0C5707C-A6D9-4E98-985C-167076002F8B}">
      <dgm:prSet phldrT="[Text]" custT="1"/>
      <dgm:spPr/>
      <dgm:t>
        <a:bodyPr/>
        <a:lstStyle/>
        <a:p>
          <a:r>
            <a:rPr lang="en-CA" sz="2800" b="1" dirty="0" err="1">
              <a:latin typeface="+mn-lt"/>
            </a:rPr>
            <a:t>Rechercher</a:t>
          </a:r>
          <a:endParaRPr lang="en-CA" sz="2800" b="1" dirty="0">
            <a:latin typeface="+mn-lt"/>
          </a:endParaRPr>
        </a:p>
      </dgm:t>
    </dgm:pt>
    <dgm:pt modelId="{C421C5CB-3403-4D50-9593-70589F04D134}" type="parTrans" cxnId="{DB320567-F1D7-4CA8-9E36-A8795EA77981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0D26864F-CF3C-47E1-8041-395C886E000A}" type="sibTrans" cxnId="{DB320567-F1D7-4CA8-9E36-A8795EA77981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39322BAE-6E10-45AD-920D-3060EC8509ED}">
      <dgm:prSet phldrT="[Text]" custT="1"/>
      <dgm:spPr/>
      <dgm:t>
        <a:bodyPr/>
        <a:lstStyle/>
        <a:p>
          <a:r>
            <a:rPr lang="en-CA" sz="2400" b="0" dirty="0">
              <a:latin typeface="+mn-lt"/>
            </a:rPr>
            <a:t> </a:t>
          </a:r>
          <a:r>
            <a:rPr lang="en-CA" sz="2400" b="0" dirty="0" err="1">
              <a:latin typeface="+mn-lt"/>
            </a:rPr>
            <a:t>Référencement</a:t>
          </a:r>
          <a:r>
            <a:rPr lang="en-CA" sz="2400" b="0" dirty="0">
              <a:latin typeface="+mn-lt"/>
            </a:rPr>
            <a:t> </a:t>
          </a:r>
          <a:r>
            <a:rPr lang="en-CA" sz="2400" b="0" dirty="0" err="1">
              <a:latin typeface="+mn-lt"/>
            </a:rPr>
            <a:t>avancé</a:t>
          </a:r>
          <a:r>
            <a:rPr lang="en-CA" sz="2400" b="0" dirty="0">
              <a:latin typeface="+mn-lt"/>
            </a:rPr>
            <a:t>, </a:t>
          </a:r>
          <a:r>
            <a:rPr lang="en-CA" sz="2400" b="0" dirty="0" err="1">
              <a:latin typeface="+mn-lt"/>
            </a:rPr>
            <a:t>référencement</a:t>
          </a:r>
          <a:r>
            <a:rPr lang="en-CA" sz="2400" b="0" dirty="0">
              <a:latin typeface="+mn-lt"/>
            </a:rPr>
            <a:t> technique, et les n</a:t>
          </a:r>
          <a:r>
            <a:rPr lang="fr-FR" sz="2400" dirty="0"/>
            <a:t>ormes de métadonnées structurées</a:t>
          </a:r>
          <a:endParaRPr lang="en-CA" sz="2400" b="0" dirty="0">
            <a:latin typeface="+mn-lt"/>
          </a:endParaRPr>
        </a:p>
      </dgm:t>
    </dgm:pt>
    <dgm:pt modelId="{4B98718C-7AB8-4E09-81F7-4D6ED57F407D}" type="parTrans" cxnId="{038C3CD8-149B-482A-B331-0E7C664D83BF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5658E731-E97A-4FBF-B72E-BDDEECD192F8}" type="sibTrans" cxnId="{038C3CD8-149B-482A-B331-0E7C664D83BF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7D4A8601-3910-40B3-979B-766171F4F0B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fr-FR" sz="2800" dirty="0"/>
            <a:t>Répertoires de données ouvertes liés</a:t>
          </a:r>
          <a:endParaRPr lang="en-CA" sz="2800" b="0" dirty="0">
            <a:latin typeface="+mn-lt"/>
          </a:endParaRPr>
        </a:p>
      </dgm:t>
    </dgm:pt>
    <dgm:pt modelId="{42595A93-43B1-432B-B6E0-6AA4082DCA22}" type="parTrans" cxnId="{50BDA50C-6EDC-49A9-B7F9-68DEE084D487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2FD95DE6-B257-475B-81FD-38BF48934A78}" type="sibTrans" cxnId="{50BDA50C-6EDC-49A9-B7F9-68DEE084D487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EFB6CC12-5CF8-4003-8638-42A31723C764}" type="pres">
      <dgm:prSet presAssocID="{3A95659F-4C32-4112-879D-75EE7AF601EF}" presName="Name0" presStyleCnt="0">
        <dgm:presLayoutVars>
          <dgm:dir/>
          <dgm:animLvl val="lvl"/>
          <dgm:resizeHandles val="exact"/>
        </dgm:presLayoutVars>
      </dgm:prSet>
      <dgm:spPr/>
    </dgm:pt>
    <dgm:pt modelId="{99C68E4B-BAAF-4364-96BB-2BE6607776CA}" type="pres">
      <dgm:prSet presAssocID="{C729C01A-F028-4A2D-880F-1906E902B7E9}" presName="linNode" presStyleCnt="0"/>
      <dgm:spPr/>
    </dgm:pt>
    <dgm:pt modelId="{C843EF8F-85BD-408E-9E00-6E7100AFE4CA}" type="pres">
      <dgm:prSet presAssocID="{C729C01A-F028-4A2D-880F-1906E902B7E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D0113A8-1DFC-41CB-A442-CF1D0DE490A5}" type="pres">
      <dgm:prSet presAssocID="{C729C01A-F028-4A2D-880F-1906E902B7E9}" presName="descendantText" presStyleLbl="alignAccFollowNode1" presStyleIdx="0" presStyleCnt="4">
        <dgm:presLayoutVars>
          <dgm:bulletEnabled val="1"/>
        </dgm:presLayoutVars>
      </dgm:prSet>
      <dgm:spPr/>
    </dgm:pt>
    <dgm:pt modelId="{04F2D223-5C5E-479C-B17E-087E9BB244A1}" type="pres">
      <dgm:prSet presAssocID="{376CFAD2-6964-4156-B01F-7F9722301ECB}" presName="sp" presStyleCnt="0"/>
      <dgm:spPr/>
    </dgm:pt>
    <dgm:pt modelId="{C0E735FA-FD9E-4082-87D1-AFF5768F1ECE}" type="pres">
      <dgm:prSet presAssocID="{D0C5707C-A6D9-4E98-985C-167076002F8B}" presName="linNode" presStyleCnt="0"/>
      <dgm:spPr/>
    </dgm:pt>
    <dgm:pt modelId="{877F566D-78D0-49FB-8095-65D7A7EC87D7}" type="pres">
      <dgm:prSet presAssocID="{D0C5707C-A6D9-4E98-985C-167076002F8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BB855BF-BDE6-46F5-B14A-75842EB5390D}" type="pres">
      <dgm:prSet presAssocID="{D0C5707C-A6D9-4E98-985C-167076002F8B}" presName="descendantText" presStyleLbl="alignAccFollowNode1" presStyleIdx="1" presStyleCnt="4">
        <dgm:presLayoutVars>
          <dgm:bulletEnabled val="1"/>
        </dgm:presLayoutVars>
      </dgm:prSet>
      <dgm:spPr/>
    </dgm:pt>
    <dgm:pt modelId="{FCA9D4F7-FD92-4801-BD5B-2743459754CC}" type="pres">
      <dgm:prSet presAssocID="{0D26864F-CF3C-47E1-8041-395C886E000A}" presName="sp" presStyleCnt="0"/>
      <dgm:spPr/>
    </dgm:pt>
    <dgm:pt modelId="{D70FE17B-0379-4982-B20A-C3F3422B4C21}" type="pres">
      <dgm:prSet presAssocID="{EF09A800-9562-4532-AD8F-1073B8C9C435}" presName="linNode" presStyleCnt="0"/>
      <dgm:spPr/>
    </dgm:pt>
    <dgm:pt modelId="{8D79ADA8-37D4-4A9A-AA99-73A01A1D7C23}" type="pres">
      <dgm:prSet presAssocID="{EF09A800-9562-4532-AD8F-1073B8C9C43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7E51666-BFC1-4ABB-AAE0-F9E9102B7520}" type="pres">
      <dgm:prSet presAssocID="{EF09A800-9562-4532-AD8F-1073B8C9C435}" presName="descendantText" presStyleLbl="alignAccFollowNode1" presStyleIdx="2" presStyleCnt="4">
        <dgm:presLayoutVars>
          <dgm:bulletEnabled val="1"/>
        </dgm:presLayoutVars>
      </dgm:prSet>
      <dgm:spPr/>
    </dgm:pt>
    <dgm:pt modelId="{05D41167-94B5-47B6-9494-3FD8126D5871}" type="pres">
      <dgm:prSet presAssocID="{09FB351E-8959-490E-A5EB-98127CC7B182}" presName="sp" presStyleCnt="0"/>
      <dgm:spPr/>
    </dgm:pt>
    <dgm:pt modelId="{1622414F-5EE2-41A5-8986-7714FEB879DC}" type="pres">
      <dgm:prSet presAssocID="{6D106361-4881-4407-9439-29406BC42632}" presName="linNode" presStyleCnt="0"/>
      <dgm:spPr/>
    </dgm:pt>
    <dgm:pt modelId="{155892A7-269A-43A6-A64D-B4B2688BBDE2}" type="pres">
      <dgm:prSet presAssocID="{6D106361-4881-4407-9439-29406BC426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147F42F-42A9-407C-BEA3-AD3EF4E7BEA4}" type="pres">
      <dgm:prSet presAssocID="{6D106361-4881-4407-9439-29406BC426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D8BCAC04-C419-4576-87C8-1D3590DFB961}" type="presOf" srcId="{C729C01A-F028-4A2D-880F-1906E902B7E9}" destId="{C843EF8F-85BD-408E-9E00-6E7100AFE4CA}" srcOrd="0" destOrd="0" presId="urn:microsoft.com/office/officeart/2005/8/layout/vList5"/>
    <dgm:cxn modelId="{09721508-8461-4F15-A958-89071DF24CD5}" type="presOf" srcId="{EF09A800-9562-4532-AD8F-1073B8C9C435}" destId="{8D79ADA8-37D4-4A9A-AA99-73A01A1D7C23}" srcOrd="0" destOrd="0" presId="urn:microsoft.com/office/officeart/2005/8/layout/vList5"/>
    <dgm:cxn modelId="{50BDA50C-6EDC-49A9-B7F9-68DEE084D487}" srcId="{6D106361-4881-4407-9439-29406BC42632}" destId="{7D4A8601-3910-40B3-979B-766171F4F0B0}" srcOrd="0" destOrd="0" parTransId="{42595A93-43B1-432B-B6E0-6AA4082DCA22}" sibTransId="{2FD95DE6-B257-475B-81FD-38BF48934A78}"/>
    <dgm:cxn modelId="{2B1C2A25-4BC0-492C-BF02-1B9F0F58655B}" type="presOf" srcId="{3A95659F-4C32-4112-879D-75EE7AF601EF}" destId="{EFB6CC12-5CF8-4003-8638-42A31723C764}" srcOrd="0" destOrd="0" presId="urn:microsoft.com/office/officeart/2005/8/layout/vList5"/>
    <dgm:cxn modelId="{9AB27F2A-C68F-4A02-80D5-D065ED6C440B}" type="presOf" srcId="{39322BAE-6E10-45AD-920D-3060EC8509ED}" destId="{27E51666-BFC1-4ABB-AAE0-F9E9102B7520}" srcOrd="0" destOrd="0" presId="urn:microsoft.com/office/officeart/2005/8/layout/vList5"/>
    <dgm:cxn modelId="{0AFEA949-4858-4D5C-B56A-85282328A5FB}" type="presOf" srcId="{6D106361-4881-4407-9439-29406BC42632}" destId="{155892A7-269A-43A6-A64D-B4B2688BBDE2}" srcOrd="0" destOrd="0" presId="urn:microsoft.com/office/officeart/2005/8/layout/vList5"/>
    <dgm:cxn modelId="{477C7257-9438-471B-8CC3-807F2217DD82}" type="presOf" srcId="{7D4A8601-3910-40B3-979B-766171F4F0B0}" destId="{C147F42F-42A9-407C-BEA3-AD3EF4E7BEA4}" srcOrd="0" destOrd="0" presId="urn:microsoft.com/office/officeart/2005/8/layout/vList5"/>
    <dgm:cxn modelId="{234D0565-4A61-4C65-BB62-772A6E65AC9E}" srcId="{C729C01A-F028-4A2D-880F-1906E902B7E9}" destId="{EA980DFE-5727-4EDE-A0F3-437D2E3AD5C0}" srcOrd="0" destOrd="0" parTransId="{B19239B3-F113-488B-B284-81AF8F130EFB}" sibTransId="{DE5BF459-9344-457D-807C-03AC7450953C}"/>
    <dgm:cxn modelId="{DB320567-F1D7-4CA8-9E36-A8795EA77981}" srcId="{3A95659F-4C32-4112-879D-75EE7AF601EF}" destId="{D0C5707C-A6D9-4E98-985C-167076002F8B}" srcOrd="1" destOrd="0" parTransId="{C421C5CB-3403-4D50-9593-70589F04D134}" sibTransId="{0D26864F-CF3C-47E1-8041-395C886E000A}"/>
    <dgm:cxn modelId="{C7553778-7789-4D31-9048-EA34C85D88AA}" srcId="{D0C5707C-A6D9-4E98-985C-167076002F8B}" destId="{0AA6E9F7-6EEB-406E-97DE-E136BDC4AB33}" srcOrd="0" destOrd="0" parTransId="{970B84F3-461D-403B-A531-B6A8D2884348}" sibTransId="{45C035AA-C4CD-42F8-A321-1EADDA9A1E34}"/>
    <dgm:cxn modelId="{050B2E85-B2AE-4147-BAB6-04F532380BBF}" type="presOf" srcId="{EA980DFE-5727-4EDE-A0F3-437D2E3AD5C0}" destId="{CD0113A8-1DFC-41CB-A442-CF1D0DE490A5}" srcOrd="0" destOrd="0" presId="urn:microsoft.com/office/officeart/2005/8/layout/vList5"/>
    <dgm:cxn modelId="{29B4F094-67B9-45A6-B1EE-7CCC5752EAAC}" type="presOf" srcId="{D0C5707C-A6D9-4E98-985C-167076002F8B}" destId="{877F566D-78D0-49FB-8095-65D7A7EC87D7}" srcOrd="0" destOrd="0" presId="urn:microsoft.com/office/officeart/2005/8/layout/vList5"/>
    <dgm:cxn modelId="{6E5D6DA3-B8CD-4356-9367-7EE797EFC440}" srcId="{3A95659F-4C32-4112-879D-75EE7AF601EF}" destId="{6D106361-4881-4407-9439-29406BC42632}" srcOrd="3" destOrd="0" parTransId="{716847D5-0A82-458F-B4DC-911514FDC840}" sibTransId="{AC1BA11F-A4A0-4E53-8714-90242AB69368}"/>
    <dgm:cxn modelId="{F1F03EC6-9590-4B9E-8243-B6E20A86EB5B}" type="presOf" srcId="{0AA6E9F7-6EEB-406E-97DE-E136BDC4AB33}" destId="{6BB855BF-BDE6-46F5-B14A-75842EB5390D}" srcOrd="0" destOrd="0" presId="urn:microsoft.com/office/officeart/2005/8/layout/vList5"/>
    <dgm:cxn modelId="{038C3CD8-149B-482A-B331-0E7C664D83BF}" srcId="{EF09A800-9562-4532-AD8F-1073B8C9C435}" destId="{39322BAE-6E10-45AD-920D-3060EC8509ED}" srcOrd="0" destOrd="0" parTransId="{4B98718C-7AB8-4E09-81F7-4D6ED57F407D}" sibTransId="{5658E731-E97A-4FBF-B72E-BDDEECD192F8}"/>
    <dgm:cxn modelId="{5D0955E5-A832-4BED-80CD-1BCACF496FF9}" srcId="{3A95659F-4C32-4112-879D-75EE7AF601EF}" destId="{C729C01A-F028-4A2D-880F-1906E902B7E9}" srcOrd="0" destOrd="0" parTransId="{372CA69A-F95B-41C4-B83C-65EC02B74694}" sibTransId="{376CFAD2-6964-4156-B01F-7F9722301ECB}"/>
    <dgm:cxn modelId="{886D3CF8-E4A2-45C3-9278-E97BD24A8670}" srcId="{3A95659F-4C32-4112-879D-75EE7AF601EF}" destId="{EF09A800-9562-4532-AD8F-1073B8C9C435}" srcOrd="2" destOrd="0" parTransId="{0FAA2A9B-7B21-49DE-9456-E8AF6BEC5154}" sibTransId="{09FB351E-8959-490E-A5EB-98127CC7B182}"/>
    <dgm:cxn modelId="{91862903-4A0E-4FFF-ABC5-EB20AC1D0C3D}" type="presParOf" srcId="{EFB6CC12-5CF8-4003-8638-42A31723C764}" destId="{99C68E4B-BAAF-4364-96BB-2BE6607776CA}" srcOrd="0" destOrd="0" presId="urn:microsoft.com/office/officeart/2005/8/layout/vList5"/>
    <dgm:cxn modelId="{D052757C-3B47-4CE9-82C9-7FDC9C53005A}" type="presParOf" srcId="{99C68E4B-BAAF-4364-96BB-2BE6607776CA}" destId="{C843EF8F-85BD-408E-9E00-6E7100AFE4CA}" srcOrd="0" destOrd="0" presId="urn:microsoft.com/office/officeart/2005/8/layout/vList5"/>
    <dgm:cxn modelId="{3B5881E9-D02F-4039-AD3E-6ECBF16A1BCF}" type="presParOf" srcId="{99C68E4B-BAAF-4364-96BB-2BE6607776CA}" destId="{CD0113A8-1DFC-41CB-A442-CF1D0DE490A5}" srcOrd="1" destOrd="0" presId="urn:microsoft.com/office/officeart/2005/8/layout/vList5"/>
    <dgm:cxn modelId="{340B89E2-FFE3-48E9-B18A-F4CB2195FBA7}" type="presParOf" srcId="{EFB6CC12-5CF8-4003-8638-42A31723C764}" destId="{04F2D223-5C5E-479C-B17E-087E9BB244A1}" srcOrd="1" destOrd="0" presId="urn:microsoft.com/office/officeart/2005/8/layout/vList5"/>
    <dgm:cxn modelId="{56256E06-DA40-474F-8D97-C8FC0E5777C9}" type="presParOf" srcId="{EFB6CC12-5CF8-4003-8638-42A31723C764}" destId="{C0E735FA-FD9E-4082-87D1-AFF5768F1ECE}" srcOrd="2" destOrd="0" presId="urn:microsoft.com/office/officeart/2005/8/layout/vList5"/>
    <dgm:cxn modelId="{EFDD8754-A3A6-4188-950C-04DBFEFD4623}" type="presParOf" srcId="{C0E735FA-FD9E-4082-87D1-AFF5768F1ECE}" destId="{877F566D-78D0-49FB-8095-65D7A7EC87D7}" srcOrd="0" destOrd="0" presId="urn:microsoft.com/office/officeart/2005/8/layout/vList5"/>
    <dgm:cxn modelId="{D2962BF4-7765-46BA-A5F0-E329708994B1}" type="presParOf" srcId="{C0E735FA-FD9E-4082-87D1-AFF5768F1ECE}" destId="{6BB855BF-BDE6-46F5-B14A-75842EB5390D}" srcOrd="1" destOrd="0" presId="urn:microsoft.com/office/officeart/2005/8/layout/vList5"/>
    <dgm:cxn modelId="{B56E94F2-9E4E-4719-BDA7-9E4A42730AC4}" type="presParOf" srcId="{EFB6CC12-5CF8-4003-8638-42A31723C764}" destId="{FCA9D4F7-FD92-4801-BD5B-2743459754CC}" srcOrd="3" destOrd="0" presId="urn:microsoft.com/office/officeart/2005/8/layout/vList5"/>
    <dgm:cxn modelId="{E8527E8F-E292-4250-9F7C-A55E5FB98C26}" type="presParOf" srcId="{EFB6CC12-5CF8-4003-8638-42A31723C764}" destId="{D70FE17B-0379-4982-B20A-C3F3422B4C21}" srcOrd="4" destOrd="0" presId="urn:microsoft.com/office/officeart/2005/8/layout/vList5"/>
    <dgm:cxn modelId="{E6EE3B67-2A25-4ACF-AAB2-AA7204A1E7AB}" type="presParOf" srcId="{D70FE17B-0379-4982-B20A-C3F3422B4C21}" destId="{8D79ADA8-37D4-4A9A-AA99-73A01A1D7C23}" srcOrd="0" destOrd="0" presId="urn:microsoft.com/office/officeart/2005/8/layout/vList5"/>
    <dgm:cxn modelId="{07A5AA38-0ADD-4DA6-814F-019743277E61}" type="presParOf" srcId="{D70FE17B-0379-4982-B20A-C3F3422B4C21}" destId="{27E51666-BFC1-4ABB-AAE0-F9E9102B7520}" srcOrd="1" destOrd="0" presId="urn:microsoft.com/office/officeart/2005/8/layout/vList5"/>
    <dgm:cxn modelId="{1B95A7BE-DE43-47B8-90AF-E160AC1D9CFC}" type="presParOf" srcId="{EFB6CC12-5CF8-4003-8638-42A31723C764}" destId="{05D41167-94B5-47B6-9494-3FD8126D5871}" srcOrd="5" destOrd="0" presId="urn:microsoft.com/office/officeart/2005/8/layout/vList5"/>
    <dgm:cxn modelId="{5041C394-9E79-47D5-86AA-0D8A00889EB5}" type="presParOf" srcId="{EFB6CC12-5CF8-4003-8638-42A31723C764}" destId="{1622414F-5EE2-41A5-8986-7714FEB879DC}" srcOrd="6" destOrd="0" presId="urn:microsoft.com/office/officeart/2005/8/layout/vList5"/>
    <dgm:cxn modelId="{A4DBFFA9-262D-4410-A880-27952621BA00}" type="presParOf" srcId="{1622414F-5EE2-41A5-8986-7714FEB879DC}" destId="{155892A7-269A-43A6-A64D-B4B2688BBDE2}" srcOrd="0" destOrd="0" presId="urn:microsoft.com/office/officeart/2005/8/layout/vList5"/>
    <dgm:cxn modelId="{1869C75A-3C04-4BAF-8706-D8E1C5418BF0}" type="presParOf" srcId="{1622414F-5EE2-41A5-8986-7714FEB879DC}" destId="{C147F42F-42A9-407C-BEA3-AD3EF4E7BE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113A8-1DFC-41CB-A442-CF1D0DE490A5}">
      <dsp:nvSpPr>
        <dsp:cNvPr id="0" name=""/>
        <dsp:cNvSpPr/>
      </dsp:nvSpPr>
      <dsp:spPr>
        <a:xfrm rot="5400000">
          <a:off x="7418927" y="-3137692"/>
          <a:ext cx="901255" cy="74066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800" b="0" kern="1200" dirty="0" err="1">
              <a:latin typeface="+mn-lt"/>
            </a:rPr>
            <a:t>Votre</a:t>
          </a:r>
          <a:r>
            <a:rPr lang="en-CA" sz="2800" b="0" kern="1200" dirty="0">
              <a:latin typeface="+mn-lt"/>
            </a:rPr>
            <a:t> Site-web</a:t>
          </a:r>
        </a:p>
      </dsp:txBody>
      <dsp:txXfrm rot="-5400000">
        <a:off x="4166235" y="158996"/>
        <a:ext cx="7362644" cy="813263"/>
      </dsp:txXfrm>
    </dsp:sp>
    <dsp:sp modelId="{C843EF8F-85BD-408E-9E00-6E7100AFE4CA}">
      <dsp:nvSpPr>
        <dsp:cNvPr id="0" name=""/>
        <dsp:cNvSpPr/>
      </dsp:nvSpPr>
      <dsp:spPr>
        <a:xfrm>
          <a:off x="0" y="2342"/>
          <a:ext cx="4166235" cy="11265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 err="1">
              <a:latin typeface="+mn-lt"/>
            </a:rPr>
            <a:t>Être</a:t>
          </a:r>
          <a:r>
            <a:rPr lang="en-CA" sz="2800" b="1" kern="1200" dirty="0">
              <a:latin typeface="+mn-lt"/>
            </a:rPr>
            <a:t> </a:t>
          </a:r>
          <a:r>
            <a:rPr lang="en-CA" sz="2800" b="1" kern="1200" dirty="0" err="1">
              <a:latin typeface="+mn-lt"/>
            </a:rPr>
            <a:t>en</a:t>
          </a:r>
          <a:r>
            <a:rPr lang="en-CA" sz="2800" b="1" kern="1200" dirty="0">
              <a:latin typeface="+mn-lt"/>
            </a:rPr>
            <a:t> </a:t>
          </a:r>
          <a:r>
            <a:rPr lang="en-CA" sz="2800" b="1" kern="1200" dirty="0" err="1">
              <a:latin typeface="+mn-lt"/>
            </a:rPr>
            <a:t>ligne</a:t>
          </a:r>
          <a:endParaRPr lang="en-CA" sz="2800" b="1" kern="1200" dirty="0">
            <a:latin typeface="+mn-lt"/>
          </a:endParaRPr>
        </a:p>
      </dsp:txBody>
      <dsp:txXfrm>
        <a:off x="54995" y="57337"/>
        <a:ext cx="4056245" cy="1016579"/>
      </dsp:txXfrm>
    </dsp:sp>
    <dsp:sp modelId="{6BB855BF-BDE6-46F5-B14A-75842EB5390D}">
      <dsp:nvSpPr>
        <dsp:cNvPr id="0" name=""/>
        <dsp:cNvSpPr/>
      </dsp:nvSpPr>
      <dsp:spPr>
        <a:xfrm rot="5400000">
          <a:off x="7418927" y="-1954794"/>
          <a:ext cx="901255" cy="7406640"/>
        </a:xfrm>
        <a:prstGeom prst="round2SameRect">
          <a:avLst/>
        </a:prstGeom>
        <a:solidFill>
          <a:schemeClr val="accent4">
            <a:tint val="40000"/>
            <a:alpha val="90000"/>
            <a:hueOff val="702629"/>
            <a:satOff val="32820"/>
            <a:lumOff val="163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702629"/>
              <a:satOff val="32820"/>
              <a:lumOff val="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800" b="0" kern="1200" dirty="0" err="1">
              <a:latin typeface="+mn-lt"/>
            </a:rPr>
            <a:t>Référencement</a:t>
          </a:r>
          <a:r>
            <a:rPr lang="en-CA" sz="2800" b="0" kern="1200" dirty="0">
              <a:latin typeface="+mn-lt"/>
            </a:rPr>
            <a:t> – Mots </a:t>
          </a:r>
          <a:r>
            <a:rPr lang="en-CA" sz="2800" b="0" kern="1200" dirty="0" err="1">
              <a:latin typeface="+mn-lt"/>
            </a:rPr>
            <a:t>clés</a:t>
          </a:r>
          <a:endParaRPr lang="en-CA" sz="2800" b="0" kern="1200" dirty="0">
            <a:latin typeface="+mn-lt"/>
          </a:endParaRPr>
        </a:p>
      </dsp:txBody>
      <dsp:txXfrm rot="-5400000">
        <a:off x="4166235" y="1341894"/>
        <a:ext cx="7362644" cy="813263"/>
      </dsp:txXfrm>
    </dsp:sp>
    <dsp:sp modelId="{877F566D-78D0-49FB-8095-65D7A7EC87D7}">
      <dsp:nvSpPr>
        <dsp:cNvPr id="0" name=""/>
        <dsp:cNvSpPr/>
      </dsp:nvSpPr>
      <dsp:spPr>
        <a:xfrm>
          <a:off x="0" y="1185240"/>
          <a:ext cx="4166235" cy="1126569"/>
        </a:xfrm>
        <a:prstGeom prst="roundRect">
          <a:avLst/>
        </a:prstGeom>
        <a:solidFill>
          <a:schemeClr val="accent4">
            <a:hueOff val="914518"/>
            <a:satOff val="33067"/>
            <a:lumOff val="-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 err="1">
              <a:latin typeface="+mn-lt"/>
            </a:rPr>
            <a:t>Rechercher</a:t>
          </a:r>
          <a:endParaRPr lang="en-CA" sz="2800" b="1" kern="1200" dirty="0">
            <a:latin typeface="+mn-lt"/>
          </a:endParaRPr>
        </a:p>
      </dsp:txBody>
      <dsp:txXfrm>
        <a:off x="54995" y="1240235"/>
        <a:ext cx="4056245" cy="1016579"/>
      </dsp:txXfrm>
    </dsp:sp>
    <dsp:sp modelId="{27E51666-BFC1-4ABB-AAE0-F9E9102B7520}">
      <dsp:nvSpPr>
        <dsp:cNvPr id="0" name=""/>
        <dsp:cNvSpPr/>
      </dsp:nvSpPr>
      <dsp:spPr>
        <a:xfrm rot="5400000">
          <a:off x="7418927" y="-771895"/>
          <a:ext cx="901255" cy="7406640"/>
        </a:xfrm>
        <a:prstGeom prst="round2SameRect">
          <a:avLst/>
        </a:prstGeom>
        <a:solidFill>
          <a:schemeClr val="accent4">
            <a:tint val="40000"/>
            <a:alpha val="90000"/>
            <a:hueOff val="1405259"/>
            <a:satOff val="65640"/>
            <a:lumOff val="326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405259"/>
              <a:satOff val="65640"/>
              <a:lumOff val="32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400" b="0" kern="1200" dirty="0">
              <a:latin typeface="+mn-lt"/>
            </a:rPr>
            <a:t> </a:t>
          </a:r>
          <a:r>
            <a:rPr lang="en-CA" sz="2400" b="0" kern="1200" dirty="0" err="1">
              <a:latin typeface="+mn-lt"/>
            </a:rPr>
            <a:t>Référencement</a:t>
          </a:r>
          <a:r>
            <a:rPr lang="en-CA" sz="2400" b="0" kern="1200" dirty="0">
              <a:latin typeface="+mn-lt"/>
            </a:rPr>
            <a:t> </a:t>
          </a:r>
          <a:r>
            <a:rPr lang="en-CA" sz="2400" b="0" kern="1200" dirty="0" err="1">
              <a:latin typeface="+mn-lt"/>
            </a:rPr>
            <a:t>avancé</a:t>
          </a:r>
          <a:r>
            <a:rPr lang="en-CA" sz="2400" b="0" kern="1200" dirty="0">
              <a:latin typeface="+mn-lt"/>
            </a:rPr>
            <a:t>, </a:t>
          </a:r>
          <a:r>
            <a:rPr lang="en-CA" sz="2400" b="0" kern="1200" dirty="0" err="1">
              <a:latin typeface="+mn-lt"/>
            </a:rPr>
            <a:t>référencement</a:t>
          </a:r>
          <a:r>
            <a:rPr lang="en-CA" sz="2400" b="0" kern="1200" dirty="0">
              <a:latin typeface="+mn-lt"/>
            </a:rPr>
            <a:t> technique, et les n</a:t>
          </a:r>
          <a:r>
            <a:rPr lang="fr-FR" sz="2400" kern="1200" dirty="0"/>
            <a:t>ormes de métadonnées structurées</a:t>
          </a:r>
          <a:endParaRPr lang="en-CA" sz="2400" b="0" kern="1200" dirty="0">
            <a:latin typeface="+mn-lt"/>
          </a:endParaRPr>
        </a:p>
      </dsp:txBody>
      <dsp:txXfrm rot="-5400000">
        <a:off x="4166235" y="2524793"/>
        <a:ext cx="7362644" cy="813263"/>
      </dsp:txXfrm>
    </dsp:sp>
    <dsp:sp modelId="{8D79ADA8-37D4-4A9A-AA99-73A01A1D7C23}">
      <dsp:nvSpPr>
        <dsp:cNvPr id="0" name=""/>
        <dsp:cNvSpPr/>
      </dsp:nvSpPr>
      <dsp:spPr>
        <a:xfrm>
          <a:off x="0" y="2368139"/>
          <a:ext cx="4166235" cy="1126569"/>
        </a:xfrm>
        <a:prstGeom prst="roundRect">
          <a:avLst/>
        </a:prstGeom>
        <a:solidFill>
          <a:schemeClr val="accent4">
            <a:hueOff val="1829036"/>
            <a:satOff val="66133"/>
            <a:lumOff val="-2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 err="1">
              <a:latin typeface="+mn-lt"/>
            </a:rPr>
            <a:t>Trouvez</a:t>
          </a:r>
          <a:r>
            <a:rPr lang="en-CA" sz="2800" b="1" kern="1200" dirty="0">
              <a:latin typeface="+mn-lt"/>
            </a:rPr>
            <a:t> des </a:t>
          </a:r>
          <a:r>
            <a:rPr lang="en-CA" sz="2800" b="1" kern="1200" dirty="0" err="1">
              <a:latin typeface="+mn-lt"/>
            </a:rPr>
            <a:t>réponses</a:t>
          </a:r>
          <a:endParaRPr lang="en-CA" sz="2800" b="1" kern="1200" dirty="0">
            <a:latin typeface="+mn-lt"/>
          </a:endParaRPr>
        </a:p>
      </dsp:txBody>
      <dsp:txXfrm>
        <a:off x="54995" y="2423134"/>
        <a:ext cx="4056245" cy="1016579"/>
      </dsp:txXfrm>
    </dsp:sp>
    <dsp:sp modelId="{C147F42F-42A9-407C-BEA3-AD3EF4E7BEA4}">
      <dsp:nvSpPr>
        <dsp:cNvPr id="0" name=""/>
        <dsp:cNvSpPr/>
      </dsp:nvSpPr>
      <dsp:spPr>
        <a:xfrm rot="5400000">
          <a:off x="7418927" y="411002"/>
          <a:ext cx="901255" cy="7406640"/>
        </a:xfrm>
        <a:prstGeom prst="round2SameRect">
          <a:avLst/>
        </a:prstGeom>
        <a:solidFill>
          <a:schemeClr val="accent4">
            <a:tint val="40000"/>
            <a:alpha val="90000"/>
            <a:hueOff val="2107888"/>
            <a:satOff val="98460"/>
            <a:lumOff val="490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107888"/>
              <a:satOff val="98460"/>
              <a:lumOff val="49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fr-FR" sz="2800" kern="1200" dirty="0"/>
            <a:t>Répertoires de données ouvertes liés</a:t>
          </a:r>
          <a:endParaRPr lang="en-CA" sz="2800" b="0" kern="1200" dirty="0">
            <a:latin typeface="+mn-lt"/>
          </a:endParaRPr>
        </a:p>
      </dsp:txBody>
      <dsp:txXfrm rot="-5400000">
        <a:off x="4166235" y="3707690"/>
        <a:ext cx="7362644" cy="813263"/>
      </dsp:txXfrm>
    </dsp:sp>
    <dsp:sp modelId="{155892A7-269A-43A6-A64D-B4B2688BBDE2}">
      <dsp:nvSpPr>
        <dsp:cNvPr id="0" name=""/>
        <dsp:cNvSpPr/>
      </dsp:nvSpPr>
      <dsp:spPr>
        <a:xfrm>
          <a:off x="0" y="3551037"/>
          <a:ext cx="4166235" cy="1126569"/>
        </a:xfrm>
        <a:prstGeom prst="roundRect">
          <a:avLst/>
        </a:prstGeom>
        <a:solidFill>
          <a:schemeClr val="accent4">
            <a:hueOff val="2743554"/>
            <a:satOff val="99200"/>
            <a:lumOff val="-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800" b="1" kern="1200" dirty="0" err="1">
              <a:latin typeface="+mn-lt"/>
            </a:rPr>
            <a:t>Découvrabilité</a:t>
          </a:r>
          <a:endParaRPr lang="en-CA" sz="2800" b="1" kern="1200" dirty="0">
            <a:latin typeface="+mn-lt"/>
          </a:endParaRPr>
        </a:p>
      </dsp:txBody>
      <dsp:txXfrm>
        <a:off x="54995" y="3606032"/>
        <a:ext cx="4056245" cy="1016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2022-01-17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2022-01-17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</a:t>
            </a:r>
            <a:r>
              <a:rPr lang="en-CA" baseline="0" dirty="0" err="1"/>
              <a:t>ie</a:t>
            </a:r>
            <a:r>
              <a:rPr lang="en-CA" baseline="0" dirty="0"/>
              <a:t>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8663" y="1169988"/>
            <a:ext cx="5619750" cy="3160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Standard project slide for background and</a:t>
            </a:r>
            <a:r>
              <a:rPr lang="en-CA" baseline="0" dirty="0"/>
              <a:t> promote project website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B9FF-9940-4026-9C12-643C608FB3F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0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472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License: Creative Commons 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P.A.D.E. Beyond Fundamentals</a:t>
            </a: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search/case-studies/eventbrite-case-study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upport.google.com/webmasters/answer/2774099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webmasters/data-highlighter/u/0/sources?siteUrl=https://digitalartsnation.ca/&amp;hl=en_GB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wix.com/en/article/adding-structured-data-markup-to-your-sites-pages-2546962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pschema.com/" TargetMode="External"/><Relationship Id="rId2" Type="http://schemas.openxmlformats.org/officeDocument/2006/relationships/hyperlink" Target="https://wordpress.org/plugins/wordpress-se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pitch.ca/info-session-sept-21-2021-making-awesome-pitch-videos/" TargetMode="External"/><Relationship Id="rId5" Type="http://schemas.openxmlformats.org/officeDocument/2006/relationships/hyperlink" Target="https://thepitch.ca/wp-admin/post.php?post=663&amp;action=edit" TargetMode="External"/><Relationship Id="rId4" Type="http://schemas.openxmlformats.org/officeDocument/2006/relationships/hyperlink" Target="https://wordpress.org/plugins/modern-events-calendar-lite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hepitch.ca/wp-admin/post-new.php?post_type=mec-events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ma.org/Festival" TargetMode="External"/><Relationship Id="rId7" Type="http://schemas.openxmlformats.org/officeDocument/2006/relationships/hyperlink" Target="https://schema.org/CreativeWork" TargetMode="External"/><Relationship Id="rId2" Type="http://schemas.openxmlformats.org/officeDocument/2006/relationships/hyperlink" Target="https://schema.org/Event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chema.org/Person" TargetMode="External"/><Relationship Id="rId5" Type="http://schemas.openxmlformats.org/officeDocument/2006/relationships/hyperlink" Target="https://schema.org/MusicEvent" TargetMode="External"/><Relationship Id="rId4" Type="http://schemas.openxmlformats.org/officeDocument/2006/relationships/hyperlink" Target="https://www.schema.org/TheaterEven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kranger.com/schema-markup-generator" TargetMode="External"/><Relationship Id="rId2" Type="http://schemas.openxmlformats.org/officeDocument/2006/relationships/hyperlink" Target="https://technicalseo.com/tools/schema-markup-generator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eosmoothie.com/free-seo-tools/schema-markup-generator/even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search/blog/2020/02/events-on-search" TargetMode="External"/><Relationship Id="rId2" Type="http://schemas.openxmlformats.org/officeDocument/2006/relationships/hyperlink" Target="https://validator.schema.org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upport.google.com/webmasters/answer/7552505" TargetMode="External"/><Relationship Id="rId4" Type="http://schemas.openxmlformats.org/officeDocument/2006/relationships/hyperlink" Target="https://search.google.com/test/rich-result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artsnation.ca/digital-playbook/mastering-discoverability-for-the-performing-arts/structured-data-how-to-enhance-discoverability/" TargetMode="External"/><Relationship Id="rId2" Type="http://schemas.openxmlformats.org/officeDocument/2006/relationships/hyperlink" Target="https://digitalartsnation.ca/digital-playbook/mastering-discoverability-for-the-performing-arts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evelopers.google.com/search/docs/advanced/structured-data/event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r>
              <a:rPr lang="en-US" i="1" dirty="0"/>
              <a:t>Atelier  2</a:t>
            </a:r>
            <a:br>
              <a:rPr lang="en-US" i="1" dirty="0"/>
            </a:br>
            <a:r>
              <a:rPr lang="en-US" dirty="0" err="1"/>
              <a:t>Contenu</a:t>
            </a:r>
            <a:r>
              <a:rPr lang="en-US" dirty="0"/>
              <a:t> </a:t>
            </a:r>
            <a:r>
              <a:rPr lang="en-US" dirty="0" err="1"/>
              <a:t>lisible</a:t>
            </a:r>
            <a:r>
              <a:rPr lang="en-US" dirty="0"/>
              <a:t> par machine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 fontScale="85000" lnSpcReduction="20000"/>
          </a:bodyPr>
          <a:lstStyle/>
          <a:p>
            <a:r>
              <a:rPr lang="en-CA" dirty="0" err="1"/>
              <a:t>Créé</a:t>
            </a:r>
            <a:r>
              <a:rPr lang="en-CA" dirty="0"/>
              <a:t> et </a:t>
            </a:r>
            <a:r>
              <a:rPr lang="en-CA" dirty="0" err="1"/>
              <a:t>présenté</a:t>
            </a:r>
            <a:r>
              <a:rPr lang="en-CA" dirty="0"/>
              <a:t> par </a:t>
            </a:r>
          </a:p>
          <a:p>
            <a:r>
              <a:rPr lang="en-CA" dirty="0"/>
              <a:t>Inga Petri, Strategic Moves</a:t>
            </a:r>
          </a:p>
          <a:p>
            <a:r>
              <a:rPr lang="en-CA" dirty="0"/>
              <a:t>January 15, 2022</a:t>
            </a:r>
          </a:p>
          <a:p>
            <a:r>
              <a:rPr lang="en-CA" dirty="0"/>
              <a:t>January 19, 2022 (</a:t>
            </a:r>
            <a:r>
              <a:rPr lang="en-CA" dirty="0" err="1"/>
              <a:t>répétition</a:t>
            </a:r>
            <a:r>
              <a:rPr lang="en-CA" dirty="0"/>
              <a:t>)</a:t>
            </a:r>
          </a:p>
          <a:p>
            <a:r>
              <a:rPr lang="en-CA" dirty="0"/>
              <a:t>1 pm to 2:30 pm Eastern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0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2E52-6B3F-40E3-8391-EB837C3A8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 err="1">
                <a:solidFill>
                  <a:schemeClr val="accent1"/>
                </a:solidFill>
              </a:rPr>
              <a:t>Autres</a:t>
            </a:r>
            <a:r>
              <a:rPr lang="en-CA" dirty="0">
                <a:solidFill>
                  <a:schemeClr val="accent1"/>
                </a:solidFill>
              </a:rPr>
              <a:t> sites qui </a:t>
            </a:r>
            <a:r>
              <a:rPr lang="en-CA" dirty="0" err="1">
                <a:solidFill>
                  <a:schemeClr val="accent1"/>
                </a:solidFill>
              </a:rPr>
              <a:t>s’intègrent</a:t>
            </a:r>
            <a:r>
              <a:rPr lang="en-CA" dirty="0">
                <a:solidFill>
                  <a:schemeClr val="accent1"/>
                </a:solidFill>
              </a:rPr>
              <a:t> </a:t>
            </a:r>
            <a:r>
              <a:rPr lang="en-CA" dirty="0" err="1">
                <a:solidFill>
                  <a:schemeClr val="accent1"/>
                </a:solidFill>
              </a:rPr>
              <a:t>à</a:t>
            </a:r>
            <a:r>
              <a:rPr lang="en-CA" dirty="0">
                <a:solidFill>
                  <a:schemeClr val="accent1"/>
                </a:solidFill>
              </a:rPr>
              <a:t> Google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CC47A-D727-44D0-AF04-F57D47A0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2" y="1457739"/>
            <a:ext cx="10940441" cy="4719224"/>
          </a:xfrm>
        </p:spPr>
        <p:txBody>
          <a:bodyPr>
            <a:normAutofit lnSpcReduction="10000"/>
          </a:bodyPr>
          <a:lstStyle/>
          <a:p>
            <a:r>
              <a:rPr lang="fr-FR" dirty="0" err="1"/>
              <a:t>Eventbrite</a:t>
            </a:r>
            <a:r>
              <a:rPr lang="fr-FR" dirty="0"/>
              <a:t> a commencé à intégrer l’utilisation de données structurées pour les événements en 2015 </a:t>
            </a:r>
          </a:p>
          <a:p>
            <a:r>
              <a:rPr lang="fr-FR" dirty="0"/>
              <a:t>Ils ont participé à l'expérience de recherche de Google pour les événements sur mobile lors de son lancement en mai 2017 </a:t>
            </a:r>
          </a:p>
          <a:p>
            <a:r>
              <a:rPr lang="fr-FR" dirty="0"/>
              <a:t>Les événements Facebook s’y affichent également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2"/>
              </a:rPr>
              <a:t>https://developers.google.com/search/case-studies/eventbrite-case-study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/>
              <a:t>Pas de </a:t>
            </a:r>
            <a:r>
              <a:rPr lang="en-CA" dirty="0" err="1"/>
              <a:t>données</a:t>
            </a:r>
            <a:r>
              <a:rPr lang="en-CA" dirty="0"/>
              <a:t> structures pour Google Events pour les programmes: </a:t>
            </a:r>
            <a:r>
              <a:rPr lang="en-CA" dirty="0" err="1"/>
              <a:t>TicketMaster</a:t>
            </a:r>
            <a:r>
              <a:rPr lang="en-CA" dirty="0"/>
              <a:t>, Theatre Manager, </a:t>
            </a:r>
            <a:r>
              <a:rPr lang="en-CA" dirty="0" err="1"/>
              <a:t>AudienceView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23E0F-C92B-4F73-B925-9DE62FC4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418609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ADE5-2016-40AF-8078-AEBFBC9F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 err="1"/>
              <a:t>Nakai</a:t>
            </a:r>
            <a:r>
              <a:rPr lang="en-CA" dirty="0"/>
              <a:t> Theatre </a:t>
            </a:r>
            <a:r>
              <a:rPr lang="en-CA" dirty="0" err="1"/>
              <a:t>à</a:t>
            </a:r>
            <a:r>
              <a:rPr lang="en-CA" dirty="0"/>
              <a:t> Whitehorse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020C49B-38EB-4849-887A-AC1B857C9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r>
              <a:rPr lang="en-CA" dirty="0"/>
              <a:t>Site-web </a:t>
            </a:r>
            <a:r>
              <a:rPr lang="en-CA" dirty="0" err="1"/>
              <a:t>construit</a:t>
            </a:r>
            <a:r>
              <a:rPr lang="en-CA" dirty="0"/>
              <a:t> sur Squarespace</a:t>
            </a:r>
          </a:p>
          <a:p>
            <a:r>
              <a:rPr lang="en-CA" dirty="0" err="1"/>
              <a:t>Leurs</a:t>
            </a:r>
            <a:r>
              <a:rPr lang="en-CA" dirty="0"/>
              <a:t> </a:t>
            </a:r>
            <a:r>
              <a:rPr lang="en-CA" dirty="0" err="1"/>
              <a:t>évènements</a:t>
            </a:r>
            <a:r>
              <a:rPr lang="en-CA" dirty="0"/>
              <a:t> </a:t>
            </a:r>
            <a:r>
              <a:rPr lang="en-CA" dirty="0" err="1"/>
              <a:t>apparaissent</a:t>
            </a:r>
            <a:r>
              <a:rPr lang="en-CA" dirty="0"/>
              <a:t> sur Google Events</a:t>
            </a:r>
          </a:p>
          <a:p>
            <a:r>
              <a:rPr lang="en-CA" dirty="0" err="1"/>
              <a:t>Ils</a:t>
            </a:r>
            <a:r>
              <a:rPr lang="en-CA" dirty="0"/>
              <a:t> </a:t>
            </a:r>
            <a:r>
              <a:rPr lang="en-CA" dirty="0" err="1"/>
              <a:t>ont</a:t>
            </a:r>
            <a:r>
              <a:rPr lang="en-CA" dirty="0"/>
              <a:t> </a:t>
            </a:r>
            <a:r>
              <a:rPr lang="en-CA" dirty="0" err="1"/>
              <a:t>codés</a:t>
            </a:r>
            <a:r>
              <a:rPr lang="en-CA" dirty="0"/>
              <a:t> </a:t>
            </a:r>
            <a:r>
              <a:rPr lang="en-CA" dirty="0" err="1"/>
              <a:t>eux-même</a:t>
            </a:r>
            <a:r>
              <a:rPr lang="en-CA" dirty="0"/>
              <a:t> des </a:t>
            </a:r>
            <a:r>
              <a:rPr lang="en-CA" dirty="0" err="1"/>
              <a:t>données</a:t>
            </a:r>
            <a:r>
              <a:rPr lang="en-CA" dirty="0"/>
              <a:t> structures au format de </a:t>
            </a:r>
            <a:r>
              <a:rPr lang="en-CA" dirty="0" err="1"/>
              <a:t>schema.org</a:t>
            </a:r>
            <a:endParaRPr lang="en-CA" dirty="0"/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FF2B8E1A-334C-4F42-886F-31457EE0B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7558" y="1457325"/>
            <a:ext cx="4979434" cy="4719638"/>
          </a:xfrm>
          <a:ln>
            <a:solidFill>
              <a:srgbClr val="418AB3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0C2AC-331C-4414-AB6C-B8D6572F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5546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9368-5DD8-420A-82A1-E381B90C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Yukon Arts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2CF71-B62E-4235-B381-635FB3EE5A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CA" dirty="0"/>
          </a:p>
          <a:p>
            <a:r>
              <a:rPr lang="en-CA" u="sng" dirty="0" err="1"/>
              <a:t>N’on’t</a:t>
            </a:r>
            <a:r>
              <a:rPr lang="en-CA" u="sng" dirty="0"/>
              <a:t> pas de </a:t>
            </a:r>
            <a:r>
              <a:rPr lang="en-CA" u="sng" dirty="0" err="1"/>
              <a:t>données</a:t>
            </a:r>
            <a:r>
              <a:rPr lang="en-CA" u="sng" dirty="0"/>
              <a:t> </a:t>
            </a:r>
            <a:r>
              <a:rPr lang="en-CA" u="sng" dirty="0" err="1"/>
              <a:t>scructurés</a:t>
            </a:r>
            <a:r>
              <a:rPr lang="en-CA" u="sng" dirty="0"/>
              <a:t> sur </a:t>
            </a:r>
            <a:r>
              <a:rPr lang="en-CA" u="sng" dirty="0" err="1"/>
              <a:t>leur</a:t>
            </a:r>
            <a:r>
              <a:rPr lang="en-CA" u="sng" dirty="0"/>
              <a:t> site</a:t>
            </a:r>
          </a:p>
          <a:p>
            <a:r>
              <a:rPr lang="en-CA" dirty="0" err="1"/>
              <a:t>Leur</a:t>
            </a:r>
            <a:r>
              <a:rPr lang="en-CA" dirty="0"/>
              <a:t> </a:t>
            </a:r>
            <a:r>
              <a:rPr lang="en-CA" dirty="0" err="1"/>
              <a:t>billetterie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Theatre Manager qui </a:t>
            </a:r>
            <a:r>
              <a:rPr lang="en-CA" dirty="0" err="1"/>
              <a:t>n’utilise</a:t>
            </a:r>
            <a:r>
              <a:rPr lang="en-CA" dirty="0"/>
              <a:t> pas de data </a:t>
            </a:r>
            <a:r>
              <a:rPr lang="en-CA" dirty="0" err="1"/>
              <a:t>structuré</a:t>
            </a:r>
            <a:r>
              <a:rPr lang="en-CA" dirty="0"/>
              <a:t> pour les </a:t>
            </a:r>
            <a:r>
              <a:rPr lang="en-CA" dirty="0" err="1"/>
              <a:t>évènements</a:t>
            </a:r>
            <a:r>
              <a:rPr lang="en-CA" dirty="0"/>
              <a:t> </a:t>
            </a:r>
          </a:p>
          <a:p>
            <a:r>
              <a:rPr lang="en-CA" dirty="0"/>
              <a:t>La publication ’What’s Up Yukon’ utilise beaucoup les </a:t>
            </a:r>
            <a:r>
              <a:rPr lang="en-CA" dirty="0" err="1"/>
              <a:t>données</a:t>
            </a:r>
            <a:r>
              <a:rPr lang="en-CA" dirty="0"/>
              <a:t> </a:t>
            </a:r>
            <a:r>
              <a:rPr lang="en-CA" dirty="0" err="1"/>
              <a:t>structurés</a:t>
            </a:r>
            <a:r>
              <a:rPr lang="en-CA" dirty="0"/>
              <a:t> et le site de YAC </a:t>
            </a:r>
            <a:r>
              <a:rPr lang="en-CA" dirty="0" err="1"/>
              <a:t>rajoute</a:t>
            </a:r>
            <a:r>
              <a:rPr lang="en-CA" dirty="0"/>
              <a:t> les </a:t>
            </a:r>
            <a:r>
              <a:rPr lang="en-CA" dirty="0" err="1"/>
              <a:t>informations</a:t>
            </a:r>
            <a:r>
              <a:rPr lang="en-CA" dirty="0"/>
              <a:t> </a:t>
            </a:r>
            <a:r>
              <a:rPr lang="en-CA" dirty="0" err="1"/>
              <a:t>manquantes</a:t>
            </a:r>
            <a:endParaRPr lang="en-CA" dirty="0"/>
          </a:p>
          <a:p>
            <a:endParaRPr lang="en-CA" dirty="0"/>
          </a:p>
          <a:p>
            <a:r>
              <a:rPr lang="en-CA" dirty="0" err="1"/>
              <a:t>Peut-êtres</a:t>
            </a:r>
            <a:r>
              <a:rPr lang="en-CA" dirty="0"/>
              <a:t> </a:t>
            </a:r>
            <a:r>
              <a:rPr lang="en-CA" dirty="0" err="1"/>
              <a:t>qu’ils</a:t>
            </a:r>
            <a:r>
              <a:rPr lang="en-CA" dirty="0"/>
              <a:t> utilised </a:t>
            </a:r>
            <a:r>
              <a:rPr lang="en-CA" dirty="0" err="1"/>
              <a:t>l’outil</a:t>
            </a:r>
            <a:r>
              <a:rPr lang="en-CA" dirty="0"/>
              <a:t> </a:t>
            </a:r>
            <a:r>
              <a:rPr lang="en-CA" dirty="0">
                <a:hlinkClick r:id="rId2"/>
              </a:rPr>
              <a:t>Google’s Data Highlighter</a:t>
            </a:r>
            <a:r>
              <a:rPr lang="en-CA" dirty="0"/>
              <a:t> pour </a:t>
            </a:r>
            <a:r>
              <a:rPr lang="en-CA" dirty="0" err="1"/>
              <a:t>leurs</a:t>
            </a:r>
            <a:r>
              <a:rPr lang="en-CA" dirty="0"/>
              <a:t> </a:t>
            </a:r>
            <a:r>
              <a:rPr lang="en-CA" dirty="0" err="1"/>
              <a:t>données</a:t>
            </a:r>
            <a:r>
              <a:rPr lang="en-CA" dirty="0"/>
              <a:t> structures 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840D71-1833-4C07-AC00-A1F2BACD59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74499" y="825926"/>
            <a:ext cx="6004141" cy="5790899"/>
          </a:xfrm>
          <a:ln>
            <a:solidFill>
              <a:srgbClr val="418AB3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6F640-8041-40F2-AEAD-6DB51158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229057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675BD-DE85-4283-81EB-0D6D435D7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Google Data Highlighter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FCAF1-E492-4A16-BB3C-BCAE4E5F5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>
              <a:hlinkClick r:id="rId2"/>
            </a:endParaRPr>
          </a:p>
          <a:p>
            <a:r>
              <a:rPr lang="en-CA" dirty="0">
                <a:hlinkClick r:id="rId2"/>
              </a:rPr>
              <a:t>https://www.google.com/webmasters/data-highlighter/u/0/sources?siteUrl=https://digitalartsnation.ca/&amp;hl=en_GB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 err="1"/>
              <a:t>Outil</a:t>
            </a:r>
            <a:r>
              <a:rPr lang="en-CA" dirty="0"/>
              <a:t> pour structure les </a:t>
            </a:r>
            <a:r>
              <a:rPr lang="en-CA" dirty="0" err="1"/>
              <a:t>données</a:t>
            </a:r>
            <a:r>
              <a:rPr lang="en-CA" dirty="0"/>
              <a:t> </a:t>
            </a:r>
            <a:r>
              <a:rPr lang="en-CA" dirty="0" err="1"/>
              <a:t>spécifique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Google</a:t>
            </a:r>
          </a:p>
          <a:p>
            <a:r>
              <a:rPr lang="en-CA" dirty="0"/>
              <a:t>Ne change </a:t>
            </a:r>
            <a:r>
              <a:rPr lang="en-CA" dirty="0" err="1"/>
              <a:t>rien</a:t>
            </a:r>
            <a:r>
              <a:rPr lang="en-CA" dirty="0"/>
              <a:t> sur </a:t>
            </a:r>
            <a:r>
              <a:rPr lang="en-CA" dirty="0" err="1"/>
              <a:t>votre</a:t>
            </a:r>
            <a:r>
              <a:rPr lang="en-CA" dirty="0"/>
              <a:t> site-web actual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72BD8-713A-4868-8F58-8A425F54B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667788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15C8-DB8F-4832-BDD0-61E0AC112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faites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propre site-web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152F5-5264-4882-80AE-701CD3934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WordPress, Weebly, Squarespace, </a:t>
            </a:r>
            <a:r>
              <a:rPr lang="en-CA" dirty="0" err="1"/>
              <a:t>Wix</a:t>
            </a:r>
            <a:r>
              <a:rPr lang="en-CA" dirty="0"/>
              <a:t> – </a:t>
            </a:r>
            <a:r>
              <a:rPr lang="en-CA" dirty="0" err="1"/>
              <a:t>chercher</a:t>
            </a:r>
            <a:r>
              <a:rPr lang="en-CA" dirty="0"/>
              <a:t> comment </a:t>
            </a:r>
            <a:r>
              <a:rPr lang="en-CA" dirty="0" err="1"/>
              <a:t>ajouter</a:t>
            </a:r>
            <a:r>
              <a:rPr lang="en-CA" dirty="0"/>
              <a:t> les </a:t>
            </a:r>
            <a:r>
              <a:rPr lang="en-CA" dirty="0" err="1"/>
              <a:t>données</a:t>
            </a:r>
            <a:r>
              <a:rPr lang="en-CA" dirty="0"/>
              <a:t> structures pour les </a:t>
            </a:r>
            <a:r>
              <a:rPr lang="en-CA" dirty="0" err="1"/>
              <a:t>évènements</a:t>
            </a:r>
            <a:r>
              <a:rPr lang="en-CA" dirty="0"/>
              <a:t>, les </a:t>
            </a:r>
            <a:r>
              <a:rPr lang="en-CA" dirty="0" err="1"/>
              <a:t>cours</a:t>
            </a:r>
            <a:r>
              <a:rPr lang="en-CA" dirty="0"/>
              <a:t>, les ateliers, les artists, </a:t>
            </a:r>
            <a:r>
              <a:rPr lang="en-CA" dirty="0" err="1"/>
              <a:t>l’organisme</a:t>
            </a:r>
            <a:r>
              <a:rPr lang="en-CA" dirty="0"/>
              <a:t>, etc. (ex: plugins sur </a:t>
            </a:r>
            <a:r>
              <a:rPr lang="en-CA" dirty="0" err="1"/>
              <a:t>Wordpress</a:t>
            </a:r>
            <a:r>
              <a:rPr lang="en-CA" dirty="0"/>
              <a:t>, </a:t>
            </a:r>
            <a:r>
              <a:rPr lang="en-CA" dirty="0" err="1"/>
              <a:t>ou</a:t>
            </a:r>
            <a:r>
              <a:rPr lang="en-CA" dirty="0"/>
              <a:t> sur WIX il y a un </a:t>
            </a:r>
            <a:r>
              <a:rPr lang="en-CA" dirty="0" err="1"/>
              <a:t>endroit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copier-</a:t>
            </a:r>
            <a:r>
              <a:rPr lang="en-CA" dirty="0" err="1"/>
              <a:t>coller</a:t>
            </a:r>
            <a:r>
              <a:rPr lang="en-CA" dirty="0"/>
              <a:t> le code JSON-LD).</a:t>
            </a:r>
          </a:p>
          <a:p>
            <a:endParaRPr lang="en-CA" dirty="0"/>
          </a:p>
          <a:p>
            <a:r>
              <a:rPr lang="en-CA" dirty="0"/>
              <a:t>Il y a trois formats </a:t>
            </a:r>
            <a:r>
              <a:rPr lang="en-CA" dirty="0" err="1"/>
              <a:t>principaux</a:t>
            </a:r>
            <a:r>
              <a:rPr lang="en-CA" dirty="0"/>
              <a:t> pour les </a:t>
            </a:r>
            <a:r>
              <a:rPr lang="en-CA" dirty="0" err="1"/>
              <a:t>données</a:t>
            </a:r>
            <a:r>
              <a:rPr lang="en-CA" dirty="0"/>
              <a:t> structures:</a:t>
            </a:r>
          </a:p>
          <a:p>
            <a:pPr lvl="1"/>
            <a:r>
              <a:rPr lang="en-CA" dirty="0">
                <a:solidFill>
                  <a:schemeClr val="accent2"/>
                </a:solidFill>
              </a:rPr>
              <a:t>JSON-LD</a:t>
            </a:r>
            <a:r>
              <a:rPr lang="en-CA" dirty="0"/>
              <a:t> (JavaScript Object Notation for Linking Data) </a:t>
            </a:r>
          </a:p>
          <a:p>
            <a:pPr lvl="1"/>
            <a:r>
              <a:rPr lang="en-CA" dirty="0"/>
              <a:t>Microdata</a:t>
            </a:r>
          </a:p>
          <a:p>
            <a:pPr lvl="1"/>
            <a:r>
              <a:rPr lang="en-CA" dirty="0" err="1"/>
              <a:t>RDFa</a:t>
            </a:r>
            <a:r>
              <a:rPr lang="en-CA" dirty="0"/>
              <a:t> (Resource Description Framework in Attributes)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7230A-8126-43D1-9F97-ADC3EB59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33384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DE136-927A-4A2B-82F3-EB044746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B7C94-965F-4FF8-BAE3-7B9248CDA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https://support.wix.com/en/article/adding-structured-data-markup-to-your-sites-pages-2546962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US" b="0" i="0" dirty="0" err="1">
                <a:solidFill>
                  <a:srgbClr val="2F2F30"/>
                </a:solidFill>
                <a:effectLst/>
                <a:latin typeface="Madefor"/>
              </a:rPr>
              <a:t>Magazin</a:t>
            </a:r>
            <a:r>
              <a:rPr lang="en-US" b="0" i="0" dirty="0">
                <a:solidFill>
                  <a:srgbClr val="2F2F30"/>
                </a:solidFill>
                <a:effectLst/>
                <a:latin typeface="Madefor"/>
              </a:rPr>
              <a:t> WIX a </a:t>
            </a:r>
            <a:r>
              <a:rPr lang="en-US" b="0" i="0" dirty="0" err="1">
                <a:solidFill>
                  <a:srgbClr val="2F2F30"/>
                </a:solidFill>
                <a:effectLst/>
                <a:latin typeface="Madefor"/>
              </a:rPr>
              <a:t>déja</a:t>
            </a:r>
            <a:r>
              <a:rPr lang="en-US" b="0" i="0" dirty="0">
                <a:solidFill>
                  <a:srgbClr val="2F2F30"/>
                </a:solidFill>
                <a:effectLst/>
                <a:latin typeface="Madefor"/>
              </a:rPr>
              <a:t> des </a:t>
            </a:r>
            <a:r>
              <a:rPr lang="en-US" b="0" i="0" dirty="0" err="1">
                <a:solidFill>
                  <a:srgbClr val="2F2F30"/>
                </a:solidFill>
                <a:effectLst/>
                <a:latin typeface="Madefor"/>
              </a:rPr>
              <a:t>données</a:t>
            </a:r>
            <a:r>
              <a:rPr lang="en-US" b="0" i="0" dirty="0">
                <a:solidFill>
                  <a:srgbClr val="2F2F30"/>
                </a:solidFill>
                <a:effectLst/>
                <a:latin typeface="Madefor"/>
              </a:rPr>
              <a:t> structures</a:t>
            </a:r>
          </a:p>
          <a:p>
            <a:r>
              <a:rPr lang="en-US" b="0" i="0" dirty="0" err="1">
                <a:solidFill>
                  <a:srgbClr val="2F2F30"/>
                </a:solidFill>
                <a:effectLst/>
                <a:latin typeface="Madefor"/>
              </a:rPr>
              <a:t>Wix</a:t>
            </a:r>
            <a:r>
              <a:rPr lang="en-US" b="0" i="0" dirty="0">
                <a:solidFill>
                  <a:srgbClr val="2F2F30"/>
                </a:solidFill>
                <a:effectLst/>
                <a:latin typeface="Madefor"/>
              </a:rPr>
              <a:t> accept </a:t>
            </a:r>
            <a:r>
              <a:rPr lang="en-US" b="0" i="0" dirty="0" err="1">
                <a:solidFill>
                  <a:srgbClr val="2F2F30"/>
                </a:solidFill>
                <a:effectLst/>
                <a:latin typeface="Madefor"/>
              </a:rPr>
              <a:t>seulement</a:t>
            </a:r>
            <a:r>
              <a:rPr lang="en-US" b="0" i="0" dirty="0">
                <a:solidFill>
                  <a:srgbClr val="2F2F30"/>
                </a:solidFill>
                <a:effectLst/>
                <a:latin typeface="Madefor"/>
              </a:rPr>
              <a:t> le format JSON-LD.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rgbClr val="2F2F30"/>
                </a:solidFill>
                <a:latin typeface="Madefor"/>
              </a:rPr>
              <a:t>Dans </a:t>
            </a:r>
            <a:r>
              <a:rPr lang="en-US" b="0" dirty="0" err="1">
                <a:solidFill>
                  <a:srgbClr val="2F2F30"/>
                </a:solidFill>
                <a:latin typeface="Madefor"/>
              </a:rPr>
              <a:t>l’onglet</a:t>
            </a:r>
            <a:r>
              <a:rPr lang="en-US" b="0" dirty="0">
                <a:solidFill>
                  <a:srgbClr val="2F2F30"/>
                </a:solidFill>
                <a:latin typeface="Madefor"/>
              </a:rPr>
              <a:t> Advance SEO: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2F2F30"/>
                </a:solidFill>
                <a:effectLst/>
                <a:latin typeface="Madefor"/>
              </a:rPr>
              <a:t>Structured Data Markup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rgbClr val="2F2F30"/>
                </a:solidFill>
                <a:latin typeface="Madefor"/>
              </a:rPr>
              <a:t>Add New Markup</a:t>
            </a:r>
            <a:endParaRPr lang="en-US" b="0" i="0" dirty="0">
              <a:solidFill>
                <a:srgbClr val="2F2F30"/>
              </a:solidFill>
              <a:effectLst/>
              <a:latin typeface="Madefor"/>
            </a:endParaRP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3CE0E-198E-4181-B546-9B337D70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340792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07BD-B6EB-47C9-9801-0A15BA9BB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Démonstration</a:t>
            </a:r>
            <a:r>
              <a:rPr lang="en-CA" dirty="0"/>
              <a:t> des plugins sur WordPress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90632-209E-42BF-AC19-B935AB1F3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8" y="1457739"/>
            <a:ext cx="7464550" cy="4719224"/>
          </a:xfrm>
        </p:spPr>
        <p:txBody>
          <a:bodyPr>
            <a:normAutofit/>
          </a:bodyPr>
          <a:lstStyle/>
          <a:p>
            <a:r>
              <a:rPr lang="en-CA" dirty="0" err="1"/>
              <a:t>Basé</a:t>
            </a:r>
            <a:r>
              <a:rPr lang="en-CA" dirty="0"/>
              <a:t> sur la recherche de Jai </a:t>
            </a:r>
            <a:r>
              <a:rPr lang="en-CA" dirty="0" err="1"/>
              <a:t>Djiwas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2020 pour CAPACOA, la </a:t>
            </a:r>
            <a:r>
              <a:rPr lang="en-CA" dirty="0" err="1"/>
              <a:t>meilleure</a:t>
            </a:r>
            <a:r>
              <a:rPr lang="en-CA" dirty="0"/>
              <a:t> </a:t>
            </a:r>
            <a:r>
              <a:rPr lang="en-CA" dirty="0" err="1"/>
              <a:t>combinaison</a:t>
            </a:r>
            <a:r>
              <a:rPr lang="en-CA" dirty="0"/>
              <a:t> pour </a:t>
            </a:r>
            <a:r>
              <a:rPr lang="en-CA" dirty="0" err="1"/>
              <a:t>Wordpress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: :</a:t>
            </a:r>
          </a:p>
          <a:p>
            <a:pPr lvl="1"/>
            <a:r>
              <a:rPr lang="en-CA" dirty="0">
                <a:hlinkClick r:id="rId2"/>
              </a:rPr>
              <a:t>Yoast for SEO</a:t>
            </a:r>
            <a:r>
              <a:rPr lang="en-CA" dirty="0"/>
              <a:t> </a:t>
            </a:r>
          </a:p>
          <a:p>
            <a:pPr lvl="1"/>
            <a:r>
              <a:rPr lang="en-CA" dirty="0" err="1">
                <a:hlinkClick r:id="rId3"/>
              </a:rPr>
              <a:t>SchemaPro</a:t>
            </a:r>
            <a:endParaRPr lang="en-CA" dirty="0"/>
          </a:p>
          <a:p>
            <a:pPr lvl="1"/>
            <a:r>
              <a:rPr lang="en-CA" dirty="0">
                <a:hlinkClick r:id="rId4"/>
              </a:rPr>
              <a:t>Modern Events Calendar Lite</a:t>
            </a:r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B79E3-CC90-4E70-81C1-C5A33FEF6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9938" y="2743200"/>
            <a:ext cx="3053865" cy="3433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>
                <a:hlinkClick r:id="rId5"/>
              </a:rPr>
              <a:t>https://thepitch.ca/wp-admin/post.php?post=663&amp;action=edit</a:t>
            </a: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>
                <a:hlinkClick r:id="rId6"/>
              </a:rPr>
              <a:t>https://thepitch.ca/info-session-sept-21-2021-making-awesome-pitch-videos/</a:t>
            </a:r>
            <a:r>
              <a:rPr lang="en-CA" sz="2000" dirty="0"/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539E4E-92C8-4E1A-9553-899382DA0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62222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D42E-6458-43ED-87EE-9FDC23337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Example: Modern Events Calendar 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15DCE-055F-4855-B598-68782B387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https://thepitch.ca/wp-admin/post-new.php?post_type=mec-events</a:t>
            </a:r>
            <a:r>
              <a:rPr lang="en-CA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3D6D5-A1E5-48B6-986D-9879509E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629777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CAD0-F62A-487F-BEE7-CEB243C4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 err="1"/>
              <a:t>Modèles</a:t>
            </a:r>
            <a:r>
              <a:rPr lang="en-CA" dirty="0"/>
              <a:t> </a:t>
            </a:r>
            <a:r>
              <a:rPr lang="en-CA" dirty="0" err="1"/>
              <a:t>Schema.org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417ABA-488A-4A59-87CC-228A0358BD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2750" y="1457325"/>
            <a:ext cx="10941050" cy="3108543"/>
          </a:xfr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https://schema.org/Event</a:t>
            </a:r>
            <a:endParaRPr lang="en-CA" dirty="0"/>
          </a:p>
          <a:p>
            <a:r>
              <a:rPr lang="en-CA" dirty="0">
                <a:hlinkClick r:id="rId3"/>
              </a:rPr>
              <a:t>https://schema.org/Festival</a:t>
            </a:r>
            <a:endParaRPr lang="en-CA" dirty="0"/>
          </a:p>
          <a:p>
            <a:r>
              <a:rPr lang="en-CA" dirty="0">
                <a:hlinkClick r:id="rId4"/>
              </a:rPr>
              <a:t>https://www.schema.org/TheaterEvent</a:t>
            </a:r>
            <a:r>
              <a:rPr lang="en-CA" dirty="0"/>
              <a:t> </a:t>
            </a:r>
          </a:p>
          <a:p>
            <a:r>
              <a:rPr lang="en-CA" dirty="0">
                <a:hlinkClick r:id="rId5"/>
              </a:rPr>
              <a:t>https://schema.org/MusicEvent</a:t>
            </a:r>
            <a:r>
              <a:rPr lang="en-CA" dirty="0"/>
              <a:t> </a:t>
            </a:r>
          </a:p>
          <a:p>
            <a:r>
              <a:rPr lang="en-CA" dirty="0">
                <a:hlinkClick r:id="rId6"/>
              </a:rPr>
              <a:t>https://schema.org/Person</a:t>
            </a:r>
            <a:r>
              <a:rPr lang="en-CA" dirty="0"/>
              <a:t> </a:t>
            </a:r>
          </a:p>
          <a:p>
            <a:r>
              <a:rPr lang="en-CA" dirty="0">
                <a:hlinkClick r:id="rId7"/>
              </a:rPr>
              <a:t>https://schema.org/CreativeWork</a:t>
            </a:r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0AE24-FFCD-408A-A8A2-43CB28EF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099267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7886-2646-4EE2-A1D5-5586AC5A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Générateurs</a:t>
            </a:r>
            <a:r>
              <a:rPr lang="en-CA" dirty="0"/>
              <a:t> de code JSON-LD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0C97-187B-4E0E-99F8-E18FF99C3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2" y="1457739"/>
            <a:ext cx="10940441" cy="4719224"/>
          </a:xfrm>
        </p:spPr>
        <p:txBody>
          <a:bodyPr/>
          <a:lstStyle/>
          <a:p>
            <a:r>
              <a:rPr lang="en-CA" dirty="0">
                <a:hlinkClick r:id="rId2"/>
              </a:rPr>
              <a:t>https://technicalseo.com/tools/schema-markup-generator/</a:t>
            </a:r>
            <a:r>
              <a:rPr lang="en-CA" dirty="0"/>
              <a:t>  </a:t>
            </a:r>
            <a:endParaRPr lang="en-CA" dirty="0">
              <a:hlinkClick r:id="rId3"/>
            </a:endParaRPr>
          </a:p>
          <a:p>
            <a:endParaRPr lang="en-CA" dirty="0">
              <a:hlinkClick r:id="rId3"/>
            </a:endParaRPr>
          </a:p>
          <a:p>
            <a:r>
              <a:rPr lang="en-CA" dirty="0">
                <a:hlinkClick r:id="rId3"/>
              </a:rPr>
              <a:t>https://www.rankranger.com/schema-markup-generator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>
                <a:hlinkClick r:id="rId4"/>
              </a:rPr>
              <a:t>https://seosmoothie.com/free-seo-tools/schema-markup-generator/event</a:t>
            </a:r>
            <a:r>
              <a:rPr lang="en-CA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16CDA-0889-4B06-82E8-072FA768D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06510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88056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fr-CA" sz="2600" dirty="0"/>
              <a:t>Nous vivons sur les territoires traditionnels de nombreux peuples autochtones. qui ont pris soin de cette terre depuis des temps immémoriaux.</a:t>
            </a:r>
          </a:p>
          <a:p>
            <a:pPr marL="0" indent="0" algn="ctr">
              <a:buNone/>
              <a:defRPr/>
            </a:pPr>
            <a:endParaRPr lang="fr-CA" sz="2600" dirty="0"/>
          </a:p>
          <a:p>
            <a:pPr marL="0" indent="0" algn="ctr">
              <a:buNone/>
            </a:pPr>
            <a:r>
              <a:rPr lang="en-US" sz="2600" dirty="0">
                <a:solidFill>
                  <a:schemeClr val="accent6"/>
                </a:solidFill>
              </a:rPr>
              <a:t>Plus </a:t>
            </a:r>
            <a:r>
              <a:rPr lang="en-US" sz="2600" dirty="0" err="1">
                <a:solidFill>
                  <a:schemeClr val="accent6"/>
                </a:solidFill>
              </a:rPr>
              <a:t>précisément</a:t>
            </a:r>
            <a:r>
              <a:rPr lang="en-US" sz="2600" dirty="0">
                <a:solidFill>
                  <a:schemeClr val="accent6"/>
                </a:solidFill>
              </a:rPr>
              <a:t>, les nations Oneida et Chippewa du Thames, Kettle Point et Stony Point, et les nations Saugeen et Munsee Delaware, </a:t>
            </a:r>
            <a:r>
              <a:rPr lang="en-US" sz="2600" dirty="0" err="1">
                <a:solidFill>
                  <a:schemeClr val="accent6"/>
                </a:solidFill>
              </a:rPr>
              <a:t>sont</a:t>
            </a:r>
            <a:r>
              <a:rPr lang="en-US" sz="2600" dirty="0">
                <a:solidFill>
                  <a:schemeClr val="accent6"/>
                </a:solidFill>
              </a:rPr>
              <a:t> les </a:t>
            </a:r>
            <a:r>
              <a:rPr lang="en-US" sz="2600" dirty="0" err="1">
                <a:solidFill>
                  <a:schemeClr val="accent6"/>
                </a:solidFill>
              </a:rPr>
              <a:t>gardiens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traditionnels</a:t>
            </a:r>
            <a:r>
              <a:rPr lang="en-US" sz="2600" dirty="0">
                <a:solidFill>
                  <a:schemeClr val="accent6"/>
                </a:solidFill>
              </a:rPr>
              <a:t> des </a:t>
            </a:r>
            <a:r>
              <a:rPr lang="en-US" sz="2600" dirty="0" err="1">
                <a:solidFill>
                  <a:schemeClr val="accent6"/>
                </a:solidFill>
              </a:rPr>
              <a:t>territoires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à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partir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desquelles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SpringWorks</a:t>
            </a:r>
            <a:r>
              <a:rPr lang="en-US" sz="2600" dirty="0">
                <a:solidFill>
                  <a:schemeClr val="accent6"/>
                </a:solidFill>
              </a:rPr>
              <a:t>/Hermione Presents </a:t>
            </a:r>
            <a:r>
              <a:rPr lang="en-US" sz="2600" dirty="0" err="1">
                <a:solidFill>
                  <a:schemeClr val="accent6"/>
                </a:solidFill>
              </a:rPr>
              <a:t>opère</a:t>
            </a:r>
            <a:r>
              <a:rPr lang="en-US" sz="2600" dirty="0">
                <a:solidFill>
                  <a:schemeClr val="accent6"/>
                </a:solidFill>
              </a:rPr>
              <a:t>.</a:t>
            </a:r>
          </a:p>
          <a:p>
            <a:pPr marL="0" indent="0" algn="ctr">
              <a:buNone/>
            </a:pPr>
            <a:endParaRPr lang="en-US" sz="26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chemeClr val="accent6"/>
                </a:solidFill>
              </a:rPr>
              <a:t>Strategic Moves </a:t>
            </a:r>
            <a:r>
              <a:rPr lang="en-US" sz="2600" dirty="0" err="1">
                <a:solidFill>
                  <a:schemeClr val="accent6"/>
                </a:solidFill>
              </a:rPr>
              <a:t>opère</a:t>
            </a:r>
            <a:r>
              <a:rPr lang="en-US" sz="2600" dirty="0">
                <a:solidFill>
                  <a:schemeClr val="accent6"/>
                </a:solidFill>
              </a:rPr>
              <a:t> sur les </a:t>
            </a:r>
            <a:r>
              <a:rPr lang="en-US" sz="2600" dirty="0" err="1">
                <a:solidFill>
                  <a:schemeClr val="accent6"/>
                </a:solidFill>
              </a:rPr>
              <a:t>territoires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traditionnels</a:t>
            </a:r>
            <a:r>
              <a:rPr lang="en-US" sz="2600" dirty="0">
                <a:solidFill>
                  <a:schemeClr val="accent6"/>
                </a:solidFill>
              </a:rPr>
              <a:t> du Conseil </a:t>
            </a:r>
            <a:r>
              <a:rPr lang="en-US" sz="2600" dirty="0" err="1">
                <a:solidFill>
                  <a:schemeClr val="accent6"/>
                </a:solidFill>
              </a:rPr>
              <a:t>Ta'an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Kwäch'än</a:t>
            </a:r>
            <a:r>
              <a:rPr lang="en-US" sz="2600" dirty="0">
                <a:solidFill>
                  <a:schemeClr val="accent6"/>
                </a:solidFill>
              </a:rPr>
              <a:t> et Première Nation </a:t>
            </a:r>
            <a:r>
              <a:rPr lang="en-US" sz="2600" dirty="0" err="1">
                <a:solidFill>
                  <a:schemeClr val="accent6"/>
                </a:solidFill>
              </a:rPr>
              <a:t>Kwanlin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Dün</a:t>
            </a:r>
            <a:r>
              <a:rPr lang="en-US" sz="2600" dirty="0">
                <a:solidFill>
                  <a:schemeClr val="accent6"/>
                </a:solidFill>
              </a:rPr>
              <a:t>, nations </a:t>
            </a:r>
            <a:r>
              <a:rPr lang="en-US" sz="2600" dirty="0" err="1">
                <a:solidFill>
                  <a:schemeClr val="accent6"/>
                </a:solidFill>
              </a:rPr>
              <a:t>autonomes</a:t>
            </a:r>
            <a:r>
              <a:rPr lang="en-US" sz="2600" dirty="0">
                <a:solidFill>
                  <a:schemeClr val="accent6"/>
                </a:solidFill>
              </a:rPr>
              <a:t> qui </a:t>
            </a:r>
            <a:r>
              <a:rPr lang="en-US" sz="2600" dirty="0" err="1">
                <a:solidFill>
                  <a:schemeClr val="accent6"/>
                </a:solidFill>
              </a:rPr>
              <a:t>ont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négocié</a:t>
            </a:r>
            <a:r>
              <a:rPr lang="en-US" sz="2600" dirty="0">
                <a:solidFill>
                  <a:schemeClr val="accent6"/>
                </a:solidFill>
              </a:rPr>
              <a:t> des </a:t>
            </a:r>
            <a:r>
              <a:rPr lang="en-US" sz="2600" dirty="0" err="1">
                <a:solidFill>
                  <a:schemeClr val="accent6"/>
                </a:solidFill>
              </a:rPr>
              <a:t>traités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modernes</a:t>
            </a:r>
            <a:r>
              <a:rPr lang="en-US" sz="2600" dirty="0">
                <a:solidFill>
                  <a:schemeClr val="accent6"/>
                </a:solidFill>
              </a:rPr>
              <a:t> (2002 ; 2005) </a:t>
            </a:r>
            <a:r>
              <a:rPr lang="en-US" sz="2600" dirty="0" err="1">
                <a:solidFill>
                  <a:schemeClr val="accent6"/>
                </a:solidFill>
              </a:rPr>
              <a:t>en</a:t>
            </a:r>
            <a:r>
              <a:rPr lang="en-US" sz="2600" dirty="0">
                <a:solidFill>
                  <a:schemeClr val="accent6"/>
                </a:solidFill>
              </a:rPr>
              <a:t> vertu de </a:t>
            </a:r>
            <a:r>
              <a:rPr lang="en-US" sz="2600" dirty="0" err="1">
                <a:solidFill>
                  <a:schemeClr val="accent6"/>
                </a:solidFill>
              </a:rPr>
              <a:t>l'Accord</a:t>
            </a:r>
            <a:r>
              <a:rPr lang="en-US" sz="2600" dirty="0">
                <a:solidFill>
                  <a:schemeClr val="accent6"/>
                </a:solidFill>
              </a:rPr>
              <a:t> </a:t>
            </a:r>
            <a:r>
              <a:rPr lang="en-US" sz="2600" dirty="0" err="1">
                <a:solidFill>
                  <a:schemeClr val="accent6"/>
                </a:solidFill>
              </a:rPr>
              <a:t>définitif</a:t>
            </a:r>
            <a:r>
              <a:rPr lang="en-US" sz="2600" dirty="0">
                <a:solidFill>
                  <a:schemeClr val="accent6"/>
                </a:solidFill>
              </a:rPr>
              <a:t> entre les 14 Premières nations du Yukon et les </a:t>
            </a:r>
            <a:r>
              <a:rPr lang="en-US" sz="2600" dirty="0" err="1">
                <a:solidFill>
                  <a:schemeClr val="accent6"/>
                </a:solidFill>
              </a:rPr>
              <a:t>gouvernements</a:t>
            </a:r>
            <a:r>
              <a:rPr lang="en-US" sz="2600" dirty="0">
                <a:solidFill>
                  <a:schemeClr val="accent6"/>
                </a:solidFill>
              </a:rPr>
              <a:t> du Canada et du Yukon.</a:t>
            </a:r>
          </a:p>
          <a:p>
            <a:pPr marL="0" indent="0" algn="ctr">
              <a:buNone/>
            </a:pPr>
            <a:endParaRPr lang="en-US" sz="26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en-CA" sz="2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58078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FE172-ACC3-4BFA-8B62-F4EDB337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Tester son code de </a:t>
            </a:r>
            <a:r>
              <a:rPr lang="en-CA" dirty="0" err="1"/>
              <a:t>données</a:t>
            </a:r>
            <a:r>
              <a:rPr lang="en-CA" dirty="0"/>
              <a:t> </a:t>
            </a:r>
            <a:r>
              <a:rPr lang="en-CA" dirty="0" err="1"/>
              <a:t>structurés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B8244-12EC-4FF3-A872-27776FF9A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https://validator.schema.org/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>
                <a:hlinkClick r:id="rId3"/>
              </a:rPr>
              <a:t>Google recommande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testez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code de </a:t>
            </a:r>
            <a:r>
              <a:rPr lang="en-CA" dirty="0" err="1"/>
              <a:t>données</a:t>
            </a:r>
            <a:r>
              <a:rPr lang="en-CA" dirty="0"/>
              <a:t> structures avec  </a:t>
            </a:r>
            <a:r>
              <a:rPr lang="en-CA" dirty="0">
                <a:hlinkClick r:id="rId4"/>
              </a:rPr>
              <a:t>Rich Results Test</a:t>
            </a:r>
            <a:r>
              <a:rPr lang="en-CA" dirty="0"/>
              <a:t> </a:t>
            </a:r>
            <a:r>
              <a:rPr lang="en-CA" dirty="0" err="1"/>
              <a:t>durant</a:t>
            </a:r>
            <a:r>
              <a:rPr lang="en-CA" dirty="0"/>
              <a:t> le development, et  </a:t>
            </a:r>
            <a:r>
              <a:rPr lang="en-CA" dirty="0">
                <a:hlinkClick r:id="rId5"/>
              </a:rPr>
              <a:t>Rich result status reports</a:t>
            </a:r>
            <a:r>
              <a:rPr lang="en-CA" dirty="0"/>
              <a:t> </a:t>
            </a:r>
            <a:r>
              <a:rPr lang="en-CA" dirty="0" err="1"/>
              <a:t>une</a:t>
            </a:r>
            <a:r>
              <a:rPr lang="en-CA" dirty="0"/>
              <a:t> </a:t>
            </a:r>
            <a:r>
              <a:rPr lang="en-CA" dirty="0" err="1"/>
              <a:t>fois</a:t>
            </a:r>
            <a:r>
              <a:rPr lang="en-CA" dirty="0"/>
              <a:t> que </a:t>
            </a:r>
            <a:r>
              <a:rPr lang="en-CA" dirty="0" err="1"/>
              <a:t>vous</a:t>
            </a:r>
            <a:r>
              <a:rPr lang="en-CA" dirty="0"/>
              <a:t> </a:t>
            </a:r>
            <a:r>
              <a:rPr lang="en-CA" dirty="0" err="1"/>
              <a:t>l’avez</a:t>
            </a:r>
            <a:r>
              <a:rPr lang="en-CA" dirty="0"/>
              <a:t> </a:t>
            </a:r>
            <a:r>
              <a:rPr lang="en-CA" dirty="0" err="1"/>
              <a:t>publié</a:t>
            </a:r>
            <a:r>
              <a:rPr lang="en-CA" dirty="0"/>
              <a:t> sur </a:t>
            </a:r>
            <a:r>
              <a:rPr lang="en-CA" dirty="0" err="1"/>
              <a:t>votre</a:t>
            </a:r>
            <a:r>
              <a:rPr lang="en-CA" dirty="0"/>
              <a:t> site-web, pour </a:t>
            </a:r>
            <a:r>
              <a:rPr lang="en-CA" dirty="0" err="1"/>
              <a:t>gérer</a:t>
            </a:r>
            <a:r>
              <a:rPr lang="en-CA" dirty="0"/>
              <a:t> le </a:t>
            </a:r>
            <a:r>
              <a:rPr lang="en-CA" dirty="0" err="1"/>
              <a:t>fonctionnement</a:t>
            </a:r>
            <a:r>
              <a:rPr lang="en-CA" dirty="0"/>
              <a:t> de </a:t>
            </a:r>
            <a:r>
              <a:rPr lang="en-CA" dirty="0" err="1"/>
              <a:t>votre</a:t>
            </a:r>
            <a:r>
              <a:rPr lang="en-CA" dirty="0"/>
              <a:t> page.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FDC44-D409-4034-9735-BEDC9C059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14187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BF1E2-4727-4167-B404-0CC39F23A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DigitalArtsNation.ca Digital Playbook (resources </a:t>
            </a:r>
            <a:r>
              <a:rPr lang="en-CA" dirty="0" err="1"/>
              <a:t>additionnelles</a:t>
            </a:r>
            <a:r>
              <a:rPr lang="en-CA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88814-66A3-460B-9C24-5E81ACB0E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https://digitalartsnation.ca/digital-playbook/mastering-discoverability-for-the-performing-arts/</a:t>
            </a:r>
            <a:r>
              <a:rPr lang="en-CA" dirty="0"/>
              <a:t> </a:t>
            </a:r>
          </a:p>
          <a:p>
            <a:endParaRPr lang="en-CA" dirty="0"/>
          </a:p>
          <a:p>
            <a:r>
              <a:rPr lang="en-CA" dirty="0">
                <a:hlinkClick r:id="rId3"/>
              </a:rPr>
              <a:t>https://digitalartsnation.ca/digital-playbook/mastering-discoverability-for-the-performing-arts/structured-data-how-to-enhance-discoverability/</a:t>
            </a:r>
            <a:r>
              <a:rPr lang="en-CA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8377E-817E-4081-854B-38042703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92319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1E7A-E85B-4952-8BDB-48239D53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accent6"/>
                </a:solidFill>
              </a:rPr>
              <a:t>Au </a:t>
            </a:r>
            <a:r>
              <a:rPr lang="en-CA" dirty="0" err="1">
                <a:solidFill>
                  <a:schemeClr val="accent6"/>
                </a:solidFill>
              </a:rPr>
              <a:t>delà</a:t>
            </a:r>
            <a:r>
              <a:rPr lang="en-CA" dirty="0">
                <a:solidFill>
                  <a:schemeClr val="accent6"/>
                </a:solidFill>
              </a:rPr>
              <a:t> des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BE93B-6BA6-4541-BE9A-672044534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6763" lvl="1" indent="-457200">
              <a:buFont typeface="+mj-lt"/>
              <a:buAutoNum type="arabicPeriod"/>
            </a:pPr>
            <a:r>
              <a:rPr lang="en-CA" dirty="0" err="1">
                <a:solidFill>
                  <a:schemeClr val="tx2"/>
                </a:solidFill>
              </a:rPr>
              <a:t>Évaluation</a:t>
            </a:r>
            <a:r>
              <a:rPr lang="en-CA" dirty="0">
                <a:solidFill>
                  <a:schemeClr val="tx2"/>
                </a:solidFill>
              </a:rPr>
              <a:t> SEO: 12 January 12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>
                <a:solidFill>
                  <a:schemeClr val="accent6"/>
                </a:solidFill>
              </a:rPr>
              <a:t>Contenu</a:t>
            </a:r>
            <a:r>
              <a:rPr lang="en-CA" dirty="0">
                <a:solidFill>
                  <a:schemeClr val="accent6"/>
                </a:solidFill>
              </a:rPr>
              <a:t> </a:t>
            </a:r>
            <a:r>
              <a:rPr lang="en-CA" dirty="0" err="1">
                <a:solidFill>
                  <a:schemeClr val="accent6"/>
                </a:solidFill>
              </a:rPr>
              <a:t>lisible</a:t>
            </a:r>
            <a:r>
              <a:rPr lang="en-CA" dirty="0">
                <a:solidFill>
                  <a:schemeClr val="accent6"/>
                </a:solidFill>
              </a:rPr>
              <a:t> par machine:  15 </a:t>
            </a:r>
            <a:r>
              <a:rPr lang="en-CA" dirty="0" err="1">
                <a:solidFill>
                  <a:schemeClr val="accent6"/>
                </a:solidFill>
              </a:rPr>
              <a:t>ou</a:t>
            </a:r>
            <a:r>
              <a:rPr lang="en-CA" dirty="0">
                <a:solidFill>
                  <a:schemeClr val="accent6"/>
                </a:solidFill>
              </a:rPr>
              <a:t> 19 January 15 or 19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/>
              <a:t>Wikidata</a:t>
            </a:r>
            <a:r>
              <a:rPr lang="en-CA" dirty="0"/>
              <a:t>: 26 January </a:t>
            </a:r>
          </a:p>
          <a:p>
            <a:pPr marL="766763" lvl="1" indent="-457200">
              <a:buFont typeface="+mj-lt"/>
              <a:buAutoNum type="arabicPeriod"/>
            </a:pPr>
            <a:r>
              <a:rPr lang="en-CA" dirty="0" err="1"/>
              <a:t>Révision</a:t>
            </a:r>
            <a:r>
              <a:rPr lang="en-CA" dirty="0"/>
              <a:t>:</a:t>
            </a:r>
          </a:p>
          <a:p>
            <a:pPr marL="309563" lvl="1" indent="0" defTabSz="803275">
              <a:buNone/>
            </a:pPr>
            <a:r>
              <a:rPr lang="en-CA" dirty="0"/>
              <a:t>	29 January 29 </a:t>
            </a:r>
            <a:r>
              <a:rPr lang="en-CA" dirty="0" err="1"/>
              <a:t>ou</a:t>
            </a:r>
            <a:r>
              <a:rPr lang="en-CA" dirty="0"/>
              <a:t> 2 February</a:t>
            </a:r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1C3D2-EF7F-4B64-8026-51766E45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486129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/>
          </a:bodyPr>
          <a:lstStyle/>
          <a:p>
            <a:r>
              <a:rPr lang="en-CA" dirty="0" err="1"/>
              <a:t>Restez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contact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360988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Canada-wide)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23</a:t>
            </a:fld>
            <a:endParaRPr lang="en-CA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07E97-B087-4612-93DA-F57C8A2E125E}"/>
              </a:ext>
            </a:extLst>
          </p:cNvPr>
          <p:cNvSpPr/>
          <p:nvPr/>
        </p:nvSpPr>
        <p:spPr>
          <a:xfrm>
            <a:off x="12000" y="1458434"/>
            <a:ext cx="12168000" cy="4734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93C6F-A8AE-4176-9070-FF9622DA6C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 b="24733"/>
          <a:stretch/>
        </p:blipFill>
        <p:spPr>
          <a:xfrm>
            <a:off x="602753" y="1204333"/>
            <a:ext cx="6096000" cy="3992136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8212F05-69B3-4DD3-82A8-3A4DA47AE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081692"/>
            <a:ext cx="4514568" cy="9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973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Série </a:t>
            </a:r>
            <a:r>
              <a:rPr lang="en-CA" dirty="0" err="1"/>
              <a:t>d’ateliers</a:t>
            </a:r>
            <a:r>
              <a:rPr lang="en-CA" dirty="0"/>
              <a:t> P.A.D.E (2021 –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/>
          <a:lstStyle/>
          <a:p>
            <a:pPr>
              <a:defRPr/>
            </a:pPr>
            <a:r>
              <a:rPr lang="fr-CA" dirty="0">
                <a:solidFill>
                  <a:schemeClr val="accent6"/>
                </a:solidFill>
              </a:rPr>
              <a:t>Fondamentaux</a:t>
            </a:r>
          </a:p>
          <a:p>
            <a:pPr marL="623888" lvl="1" indent="-314325">
              <a:buFont typeface="+mj-lt"/>
              <a:buAutoNum type="arabicPeriod"/>
              <a:defRPr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Auto- Évaluation : 18 ou 23 octobre</a:t>
            </a:r>
          </a:p>
          <a:p>
            <a:pPr marL="623888" lvl="1" indent="-314325">
              <a:buFont typeface="+mj-lt"/>
              <a:buAutoNum type="arabicPeriod"/>
              <a:defRPr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Contenu du site Web : 25 octobre</a:t>
            </a:r>
          </a:p>
          <a:p>
            <a:pPr marL="623888" lvl="1" indent="-314325">
              <a:buFont typeface="+mj-lt"/>
              <a:buAutoNum type="arabicPeriod"/>
              <a:defRPr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Contenu pour médias sociaux : 1er novembre</a:t>
            </a:r>
          </a:p>
          <a:p>
            <a:pPr marL="623888" lvl="1" indent="-314325">
              <a:buFont typeface="+mj-lt"/>
              <a:buAutoNum type="arabicPeriod"/>
              <a:defRPr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Maîtriser Google : 29 novembre</a:t>
            </a:r>
          </a:p>
          <a:p>
            <a:pPr marL="623888" lvl="1" indent="-314325">
              <a:buFont typeface="+mj-lt"/>
              <a:buAutoNum type="arabicPeriod"/>
              <a:defRPr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Révision : 4 décembre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/>
          <a:lstStyle/>
          <a:p>
            <a:pPr>
              <a:defRPr/>
            </a:pPr>
            <a:r>
              <a:rPr lang="fr-CA" dirty="0">
                <a:solidFill>
                  <a:schemeClr val="accent6"/>
                </a:solidFill>
              </a:rPr>
              <a:t>Au-delà des fondamentaux</a:t>
            </a:r>
          </a:p>
          <a:p>
            <a:pPr marL="766763" lvl="1" indent="-457200">
              <a:buFont typeface="+mj-lt"/>
              <a:buAutoNum type="arabicPeriod"/>
              <a:defRPr/>
            </a:pPr>
            <a:r>
              <a:rPr lang="fr-CA" dirty="0">
                <a:solidFill>
                  <a:schemeClr val="tx2"/>
                </a:solidFill>
              </a:rPr>
              <a:t>Évaluer le référencement avancé : 12 janvier</a:t>
            </a:r>
          </a:p>
          <a:p>
            <a:pPr marL="766763" lvl="1" indent="-457200">
              <a:buFont typeface="+mj-lt"/>
              <a:buAutoNum type="arabicPeriod"/>
              <a:defRPr/>
            </a:pPr>
            <a:r>
              <a:rPr lang="fr-CA" dirty="0">
                <a:solidFill>
                  <a:schemeClr val="accent6"/>
                </a:solidFill>
              </a:rPr>
              <a:t>Contenu comprise par machine : 15 ou 19 janvier</a:t>
            </a:r>
          </a:p>
          <a:p>
            <a:pPr marL="766763" lvl="1" indent="-457200">
              <a:buFont typeface="+mj-lt"/>
              <a:buAutoNum type="arabicPeriod"/>
              <a:defRPr/>
            </a:pPr>
            <a:r>
              <a:rPr lang="fr-CA" dirty="0"/>
              <a:t>Wiki data : 26 janvier</a:t>
            </a:r>
          </a:p>
          <a:p>
            <a:pPr marL="766763" lvl="1" indent="-457200">
              <a:buFont typeface="+mj-lt"/>
              <a:buAutoNum type="arabicPeriod"/>
              <a:defRPr/>
            </a:pPr>
            <a:r>
              <a:rPr lang="fr-CA" dirty="0"/>
              <a:t>Révision: 29 janvier ou 2 février</a:t>
            </a:r>
          </a:p>
          <a:p>
            <a:pPr marL="309563" lvl="1" indent="0" defTabSz="803275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ctr">
              <a:buFont typeface="Wingdings" panose="05000000000000000000" pitchFamily="2" charset="2"/>
              <a:buChar char="§"/>
              <a:defRPr/>
            </a:pPr>
            <a:r>
              <a:rPr lang="fr-CA" sz="2600" b="1" dirty="0">
                <a:solidFill>
                  <a:schemeClr val="accent6"/>
                </a:solidFill>
              </a:rPr>
              <a:t>Entreprise en ligne / Chiffre d'affaires</a:t>
            </a:r>
          </a:p>
          <a:p>
            <a:pPr marL="738188" indent="-457200" algn="ctr">
              <a:buFont typeface="+mj-lt"/>
              <a:buAutoNum type="arabicPeriod"/>
              <a:defRPr/>
            </a:pPr>
            <a:r>
              <a:rPr lang="fr-CA" sz="2600" b="1" dirty="0"/>
              <a:t>Chaîne de valeur numérique : 16 ou 19 février</a:t>
            </a:r>
          </a:p>
          <a:p>
            <a:pPr marL="738188" indent="-457200" algn="ctr">
              <a:buFont typeface="+mj-lt"/>
              <a:buAutoNum type="arabicPeriod"/>
              <a:defRPr/>
            </a:pPr>
            <a:r>
              <a:rPr lang="fr-CA" sz="2600" b="1" dirty="0"/>
              <a:t>Modèles d’affaires hybrides : 23 février</a:t>
            </a:r>
          </a:p>
          <a:p>
            <a:pPr marL="738188" indent="-457200" algn="ctr">
              <a:buFont typeface="+mj-lt"/>
              <a:buAutoNum type="arabicPeriod"/>
              <a:defRPr/>
            </a:pPr>
            <a:r>
              <a:rPr lang="fr-CA" sz="2600" b="1" dirty="0"/>
              <a:t>Outils commerciaux numériques / Flux de revenus : 9 mars</a:t>
            </a:r>
          </a:p>
          <a:p>
            <a:pPr marL="738188" indent="-457200" algn="ctr">
              <a:buFont typeface="+mj-lt"/>
              <a:buAutoNum type="arabicPeriod"/>
            </a:pPr>
            <a:endParaRPr lang="en-CA" sz="2600" b="1" dirty="0"/>
          </a:p>
        </p:txBody>
      </p:sp>
      <p:pic>
        <p:nvPicPr>
          <p:cNvPr id="8" name="Picture 7" descr="Company name&#10;&#10;Description automatically generated">
            <a:extLst>
              <a:ext uri="{FF2B5EF4-FFF2-40B4-BE49-F238E27FC236}">
                <a16:creationId xmlns:a16="http://schemas.microsoft.com/office/drawing/2014/main" id="{AA99EC24-16FE-4486-BE23-87CB19716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41017"/>
            <a:ext cx="2893934" cy="5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455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284A-559A-43AE-95C5-84DE126D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CA" dirty="0" err="1"/>
              <a:t>Révision</a:t>
            </a:r>
            <a:r>
              <a:rPr lang="en-CA" dirty="0"/>
              <a:t> du devoir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075FF-B771-4AF8-9329-EF46E024F8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822AFE4-5680-4571-A999-D998AD940D14}" type="slidenum">
              <a:rPr lang="en-CA" smtClean="0"/>
              <a:pPr>
                <a:spcAft>
                  <a:spcPts val="600"/>
                </a:spcAft>
              </a:pPr>
              <a:t>5</a:t>
            </a:fld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0B353E-9F28-4B7A-B3F7-14FD81CD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031" y="1568050"/>
            <a:ext cx="8017937" cy="44810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CA" dirty="0"/>
          </a:p>
          <a:p>
            <a:pPr marL="0" indent="0">
              <a:spcAft>
                <a:spcPts val="600"/>
              </a:spcAft>
              <a:buNone/>
            </a:pPr>
            <a:endParaRPr lang="en-CA" dirty="0"/>
          </a:p>
          <a:p>
            <a:pPr marL="0" indent="0">
              <a:spcAft>
                <a:spcPts val="600"/>
              </a:spcAft>
              <a:buNone/>
            </a:pPr>
            <a:endParaRPr lang="en-CA" dirty="0"/>
          </a:p>
          <a:p>
            <a:pPr marL="0" indent="0">
              <a:spcAft>
                <a:spcPts val="600"/>
              </a:spcAft>
              <a:buNone/>
            </a:pPr>
            <a:endParaRPr lang="en-CA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CA" dirty="0" err="1"/>
              <a:t>Qu'avez-vous</a:t>
            </a:r>
            <a:r>
              <a:rPr lang="en-CA" dirty="0"/>
              <a:t> </a:t>
            </a:r>
            <a:r>
              <a:rPr lang="en-CA" dirty="0" err="1"/>
              <a:t>appris</a:t>
            </a:r>
            <a:r>
              <a:rPr lang="en-CA" dirty="0"/>
              <a:t> sur </a:t>
            </a:r>
            <a:r>
              <a:rPr lang="en-CA" dirty="0" err="1"/>
              <a:t>l'utilisation</a:t>
            </a:r>
            <a:r>
              <a:rPr lang="en-CA" dirty="0"/>
              <a:t> des </a:t>
            </a:r>
            <a:r>
              <a:rPr lang="en-CA" dirty="0" err="1"/>
              <a:t>données</a:t>
            </a:r>
            <a:r>
              <a:rPr lang="en-CA" dirty="0"/>
              <a:t> </a:t>
            </a:r>
            <a:r>
              <a:rPr lang="en-CA" dirty="0" err="1"/>
              <a:t>structurées</a:t>
            </a:r>
            <a:r>
              <a:rPr lang="en-CA" dirty="0"/>
              <a:t> dans le devoir?</a:t>
            </a:r>
          </a:p>
        </p:txBody>
      </p:sp>
    </p:spTree>
    <p:extLst>
      <p:ext uri="{BB962C8B-B14F-4D97-AF65-F5344CB8AC3E}">
        <p14:creationId xmlns:p14="http://schemas.microsoft.com/office/powerpoint/2010/main" val="20102988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 la recherche </a:t>
            </a:r>
            <a:r>
              <a:rPr lang="en-CA" dirty="0" err="1"/>
              <a:t>à</a:t>
            </a:r>
            <a:r>
              <a:rPr lang="en-CA" dirty="0"/>
              <a:t> la </a:t>
            </a:r>
            <a:r>
              <a:rPr lang="en-CA" dirty="0" err="1"/>
              <a:t>découvrabilité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6</a:t>
            </a:fld>
            <a:endParaRPr lang="en-CA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2092765-2733-4E73-B6C6-37782F5E02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6563" y="1497013"/>
          <a:ext cx="1157287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2234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3916-21B1-4694-A053-5B968F1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/>
              <a:t>De la recherche </a:t>
            </a:r>
            <a:r>
              <a:rPr lang="en-CA" dirty="0" err="1"/>
              <a:t>à</a:t>
            </a:r>
            <a:r>
              <a:rPr lang="en-CA" dirty="0"/>
              <a:t> la </a:t>
            </a:r>
            <a:r>
              <a:rPr lang="en-CA" dirty="0" err="1"/>
              <a:t>découvrabilité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61E1-95C5-49A5-B783-3D0C718EB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2" y="1457739"/>
            <a:ext cx="10940441" cy="4719224"/>
          </a:xfrm>
        </p:spPr>
        <p:txBody>
          <a:bodyPr>
            <a:normAutofit lnSpcReduction="10000"/>
          </a:bodyPr>
          <a:lstStyle/>
          <a:p>
            <a:r>
              <a:rPr lang="en-CA" dirty="0"/>
              <a:t>Le web </a:t>
            </a:r>
            <a:r>
              <a:rPr lang="en-CA" dirty="0" err="1"/>
              <a:t>sémantique</a:t>
            </a:r>
            <a:r>
              <a:rPr lang="en-CA" dirty="0"/>
              <a:t> – le </a:t>
            </a:r>
            <a:r>
              <a:rPr lang="en-CA" i="1" dirty="0"/>
              <a:t>web de </a:t>
            </a:r>
            <a:r>
              <a:rPr lang="en-CA" i="1" dirty="0" err="1"/>
              <a:t>l’information</a:t>
            </a:r>
            <a:r>
              <a:rPr lang="en-CA" i="1" dirty="0"/>
              <a:t>	</a:t>
            </a:r>
          </a:p>
          <a:p>
            <a:pPr lvl="1"/>
            <a:r>
              <a:rPr lang="en-CA" i="1" dirty="0" err="1"/>
              <a:t>Sémantique</a:t>
            </a:r>
            <a:r>
              <a:rPr lang="en-CA" i="1" dirty="0"/>
              <a:t> </a:t>
            </a:r>
            <a:r>
              <a:rPr lang="en-CA" dirty="0" err="1"/>
              <a:t>signifie</a:t>
            </a:r>
            <a:r>
              <a:rPr lang="en-CA" dirty="0"/>
              <a:t> la definition d’un mot, </a:t>
            </a:r>
            <a:r>
              <a:rPr lang="en-CA" dirty="0" err="1"/>
              <a:t>une</a:t>
            </a:r>
            <a:r>
              <a:rPr lang="en-CA" dirty="0"/>
              <a:t> phrase</a:t>
            </a:r>
          </a:p>
          <a:p>
            <a:pPr lvl="1"/>
            <a:r>
              <a:rPr lang="en-CA" dirty="0" err="1"/>
              <a:t>Devenir</a:t>
            </a:r>
            <a:r>
              <a:rPr lang="en-CA" dirty="0"/>
              <a:t> la </a:t>
            </a:r>
            <a:r>
              <a:rPr lang="en-CA" dirty="0" err="1"/>
              <a:t>réponse</a:t>
            </a:r>
            <a:endParaRPr lang="en-CA" dirty="0"/>
          </a:p>
          <a:p>
            <a:pPr lvl="1"/>
            <a:r>
              <a:rPr lang="en-CA" dirty="0" err="1"/>
              <a:t>Permet</a:t>
            </a:r>
            <a:r>
              <a:rPr lang="en-CA" dirty="0"/>
              <a:t> </a:t>
            </a:r>
            <a:r>
              <a:rPr lang="en-CA" dirty="0" err="1"/>
              <a:t>l’utilisation</a:t>
            </a:r>
            <a:r>
              <a:rPr lang="en-CA" dirty="0"/>
              <a:t> du web </a:t>
            </a:r>
            <a:r>
              <a:rPr lang="en-CA" dirty="0" err="1"/>
              <a:t>parlant</a:t>
            </a:r>
            <a:endParaRPr lang="en-CA" dirty="0"/>
          </a:p>
          <a:p>
            <a:r>
              <a:rPr lang="en-CA" dirty="0"/>
              <a:t>Le data </a:t>
            </a:r>
            <a:r>
              <a:rPr lang="en-CA" dirty="0" err="1"/>
              <a:t>structuré</a:t>
            </a:r>
            <a:r>
              <a:rPr lang="en-CA" dirty="0"/>
              <a:t> – </a:t>
            </a:r>
            <a:r>
              <a:rPr lang="en-CA" dirty="0" err="1"/>
              <a:t>schema.org</a:t>
            </a:r>
            <a:r>
              <a:rPr lang="en-CA" dirty="0"/>
              <a:t> pour les </a:t>
            </a:r>
            <a:r>
              <a:rPr lang="en-CA" dirty="0" err="1"/>
              <a:t>moteurs</a:t>
            </a:r>
            <a:r>
              <a:rPr lang="en-CA" dirty="0"/>
              <a:t> de recherche</a:t>
            </a:r>
          </a:p>
          <a:p>
            <a:pPr lvl="1"/>
            <a:r>
              <a:rPr lang="en-CA" dirty="0"/>
              <a:t>Des protocols et </a:t>
            </a:r>
            <a:r>
              <a:rPr lang="en-CA" dirty="0" err="1"/>
              <a:t>balises</a:t>
            </a:r>
            <a:r>
              <a:rPr lang="en-CA" dirty="0"/>
              <a:t> standards qui </a:t>
            </a:r>
            <a:r>
              <a:rPr lang="en-CA" dirty="0" err="1"/>
              <a:t>permettent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tous</a:t>
            </a:r>
            <a:r>
              <a:rPr lang="en-CA" dirty="0"/>
              <a:t> les </a:t>
            </a:r>
            <a:r>
              <a:rPr lang="en-CA" dirty="0" err="1"/>
              <a:t>moteurs</a:t>
            </a:r>
            <a:r>
              <a:rPr lang="en-CA" dirty="0"/>
              <a:t> de recherche de </a:t>
            </a:r>
            <a:r>
              <a:rPr lang="en-CA" dirty="0" err="1"/>
              <a:t>comprendre</a:t>
            </a:r>
            <a:r>
              <a:rPr lang="en-CA" dirty="0"/>
              <a:t> le </a:t>
            </a:r>
            <a:r>
              <a:rPr lang="en-CA" dirty="0" err="1"/>
              <a:t>contenu</a:t>
            </a:r>
            <a:r>
              <a:rPr lang="en-CA" dirty="0"/>
              <a:t> des sites webs et determiner </a:t>
            </a:r>
            <a:r>
              <a:rPr lang="en-CA" dirty="0" err="1"/>
              <a:t>ou</a:t>
            </a:r>
            <a:r>
              <a:rPr lang="en-CA" dirty="0"/>
              <a:t> </a:t>
            </a:r>
            <a:r>
              <a:rPr lang="en-CA" dirty="0" err="1"/>
              <a:t>sont</a:t>
            </a:r>
            <a:r>
              <a:rPr lang="en-CA" dirty="0"/>
              <a:t> les </a:t>
            </a:r>
            <a:r>
              <a:rPr lang="en-CA" dirty="0" err="1"/>
              <a:t>réponses</a:t>
            </a:r>
            <a:r>
              <a:rPr lang="en-CA" dirty="0"/>
              <a:t> aux questions que se </a:t>
            </a:r>
            <a:r>
              <a:rPr lang="en-CA" dirty="0" err="1"/>
              <a:t>posent</a:t>
            </a:r>
            <a:r>
              <a:rPr lang="en-CA" dirty="0"/>
              <a:t> le public.</a:t>
            </a:r>
          </a:p>
          <a:p>
            <a:pPr lvl="1"/>
            <a:r>
              <a:rPr lang="en-CA" dirty="0" err="1"/>
              <a:t>Évènements</a:t>
            </a:r>
            <a:r>
              <a:rPr lang="en-CA" dirty="0"/>
              <a:t> Google</a:t>
            </a:r>
          </a:p>
          <a:p>
            <a:r>
              <a:rPr lang="en-CA" dirty="0" err="1"/>
              <a:t>Découvrabilité</a:t>
            </a:r>
            <a:endParaRPr lang="en-CA" dirty="0"/>
          </a:p>
          <a:p>
            <a:pPr lvl="1"/>
            <a:r>
              <a:rPr lang="en-CA" dirty="0"/>
              <a:t>La </a:t>
            </a:r>
            <a:r>
              <a:rPr lang="en-CA" dirty="0" err="1"/>
              <a:t>possibilité</a:t>
            </a:r>
            <a:r>
              <a:rPr lang="en-CA" dirty="0"/>
              <a:t> d’être trouvé sur </a:t>
            </a:r>
            <a:r>
              <a:rPr lang="en-CA" dirty="0" err="1"/>
              <a:t>l’internet</a:t>
            </a:r>
            <a:r>
              <a:rPr lang="en-CA" dirty="0"/>
              <a:t> – </a:t>
            </a:r>
            <a:r>
              <a:rPr lang="en-CA" dirty="0" err="1"/>
              <a:t>améliorée</a:t>
            </a:r>
            <a:r>
              <a:rPr lang="en-CA" dirty="0"/>
              <a:t> par </a:t>
            </a:r>
            <a:r>
              <a:rPr lang="en-CA" dirty="0" err="1"/>
              <a:t>l’utilization</a:t>
            </a:r>
            <a:r>
              <a:rPr lang="en-CA" dirty="0"/>
              <a:t> du data </a:t>
            </a:r>
            <a:r>
              <a:rPr lang="en-CA" dirty="0" err="1"/>
              <a:t>structuté</a:t>
            </a:r>
            <a:r>
              <a:rPr lang="en-CA" dirty="0"/>
              <a:t> de </a:t>
            </a:r>
            <a:r>
              <a:rPr lang="en-CA" dirty="0" err="1"/>
              <a:t>façon</a:t>
            </a:r>
            <a:r>
              <a:rPr lang="en-CA" dirty="0"/>
              <a:t> standard pour que les machines puissant </a:t>
            </a:r>
            <a:r>
              <a:rPr lang="en-CA" dirty="0" err="1"/>
              <a:t>comprendre</a:t>
            </a:r>
            <a:r>
              <a:rPr lang="en-CA" dirty="0"/>
              <a:t> </a:t>
            </a:r>
            <a:r>
              <a:rPr lang="en-CA" dirty="0" err="1"/>
              <a:t>ce</a:t>
            </a:r>
            <a:r>
              <a:rPr lang="en-CA" dirty="0"/>
              <a:t> qui se </a:t>
            </a:r>
            <a:r>
              <a:rPr lang="en-CA" dirty="0" err="1"/>
              <a:t>trouve</a:t>
            </a:r>
            <a:r>
              <a:rPr lang="en-CA" dirty="0"/>
              <a:t> sur </a:t>
            </a:r>
            <a:r>
              <a:rPr lang="en-CA" dirty="0" err="1"/>
              <a:t>votre</a:t>
            </a:r>
            <a:r>
              <a:rPr lang="en-CA" dirty="0"/>
              <a:t> site-web.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2474-C4D2-4F9C-8D0A-C98D567B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49613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Évènements</a:t>
            </a:r>
            <a:r>
              <a:rPr lang="en-CA" dirty="0"/>
              <a:t> Google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8</a:t>
            </a:fld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3360" y="1649896"/>
            <a:ext cx="4123471" cy="4481037"/>
          </a:xfrm>
        </p:spPr>
        <p:txBody>
          <a:bodyPr/>
          <a:lstStyle/>
          <a:p>
            <a:r>
              <a:rPr lang="en-CA" dirty="0" err="1"/>
              <a:t>Cherchez</a:t>
            </a:r>
            <a:r>
              <a:rPr lang="en-CA" dirty="0"/>
              <a:t>: What’s On [</a:t>
            </a:r>
            <a:r>
              <a:rPr lang="en-CA" dirty="0" err="1"/>
              <a:t>votre</a:t>
            </a:r>
            <a:r>
              <a:rPr lang="en-CA" dirty="0"/>
              <a:t> </a:t>
            </a:r>
            <a:r>
              <a:rPr lang="en-CA" dirty="0" err="1"/>
              <a:t>ville</a:t>
            </a:r>
            <a:r>
              <a:rPr lang="en-CA" dirty="0"/>
              <a:t>, </a:t>
            </a:r>
            <a:r>
              <a:rPr lang="en-CA" dirty="0" err="1"/>
              <a:t>votre</a:t>
            </a:r>
            <a:r>
              <a:rPr lang="en-CA" dirty="0"/>
              <a:t> region, </a:t>
            </a:r>
            <a:r>
              <a:rPr lang="en-CA" dirty="0" err="1"/>
              <a:t>votre</a:t>
            </a:r>
            <a:r>
              <a:rPr lang="en-CA" dirty="0"/>
              <a:t> province]</a:t>
            </a:r>
          </a:p>
          <a:p>
            <a:endParaRPr lang="en-CA" dirty="0"/>
          </a:p>
          <a:p>
            <a:r>
              <a:rPr lang="en-CA" dirty="0" err="1"/>
              <a:t>Regardez</a:t>
            </a:r>
            <a:r>
              <a:rPr lang="en-CA" dirty="0"/>
              <a:t> les </a:t>
            </a:r>
            <a:r>
              <a:rPr lang="en-CA" dirty="0" err="1"/>
              <a:t>résultats</a:t>
            </a:r>
            <a:endParaRPr lang="en-CA" dirty="0"/>
          </a:p>
          <a:p>
            <a:endParaRPr lang="en-CA" dirty="0"/>
          </a:p>
          <a:p>
            <a:r>
              <a:rPr lang="en-CA" dirty="0">
                <a:hlinkClick r:id="rId2"/>
              </a:rPr>
              <a:t>Information des évènements sur Google</a:t>
            </a:r>
            <a:endParaRPr lang="en-CA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AEA52651-3C68-46A1-8541-3036CA93F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832" y="1125171"/>
            <a:ext cx="6846456" cy="4845535"/>
          </a:xfrm>
          <a:prstGeom prst="rect">
            <a:avLst/>
          </a:prstGeom>
          <a:ln>
            <a:solidFill>
              <a:srgbClr val="418AB3"/>
            </a:solidFill>
          </a:ln>
        </p:spPr>
      </p:pic>
    </p:spTree>
    <p:extLst>
      <p:ext uri="{BB962C8B-B14F-4D97-AF65-F5344CB8AC3E}">
        <p14:creationId xmlns:p14="http://schemas.microsoft.com/office/powerpoint/2010/main" val="33931369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75822-5929-491E-9CEE-AD8F21B3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accent1"/>
                </a:solidFill>
              </a:rPr>
              <a:t>Trois options pour </a:t>
            </a:r>
            <a:r>
              <a:rPr lang="en-CA" dirty="0" err="1">
                <a:solidFill>
                  <a:schemeClr val="accent1"/>
                </a:solidFill>
              </a:rPr>
              <a:t>inclure</a:t>
            </a:r>
            <a:r>
              <a:rPr lang="en-CA" dirty="0">
                <a:solidFill>
                  <a:schemeClr val="accent1"/>
                </a:solidFill>
              </a:rPr>
              <a:t> </a:t>
            </a:r>
            <a:r>
              <a:rPr lang="en-CA" dirty="0" err="1">
                <a:solidFill>
                  <a:schemeClr val="accent1"/>
                </a:solidFill>
              </a:rPr>
              <a:t>votre</a:t>
            </a:r>
            <a:r>
              <a:rPr lang="en-CA" dirty="0">
                <a:solidFill>
                  <a:schemeClr val="accent1"/>
                </a:solidFill>
              </a:rPr>
              <a:t> </a:t>
            </a:r>
            <a:r>
              <a:rPr lang="en-CA" dirty="0" err="1">
                <a:solidFill>
                  <a:schemeClr val="accent1"/>
                </a:solidFill>
              </a:rPr>
              <a:t>évènement</a:t>
            </a:r>
            <a:r>
              <a:rPr lang="en-CA" dirty="0">
                <a:solidFill>
                  <a:schemeClr val="accent1"/>
                </a:solidFill>
              </a:rPr>
              <a:t> sur Google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95E1B0-60DA-4734-B626-B5C92B54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 err="1"/>
              <a:t>Utiliser</a:t>
            </a:r>
            <a:r>
              <a:rPr lang="en-CA" dirty="0"/>
              <a:t> </a:t>
            </a:r>
            <a:r>
              <a:rPr lang="en-CA" dirty="0" err="1"/>
              <a:t>d’autres</a:t>
            </a:r>
            <a:r>
              <a:rPr lang="en-CA" dirty="0"/>
              <a:t> sites web pour signaler </a:t>
            </a:r>
            <a:r>
              <a:rPr lang="en-CA" dirty="0" err="1"/>
              <a:t>l’évènement</a:t>
            </a:r>
            <a:endParaRPr lang="en-CA" dirty="0"/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Utiliser</a:t>
            </a:r>
            <a:r>
              <a:rPr lang="en-CA" dirty="0"/>
              <a:t> des ’plug-ins’ sur le </a:t>
            </a:r>
            <a:r>
              <a:rPr lang="en-CA" dirty="0" err="1"/>
              <a:t>système</a:t>
            </a:r>
            <a:r>
              <a:rPr lang="en-CA" dirty="0"/>
              <a:t> qui </a:t>
            </a:r>
            <a:r>
              <a:rPr lang="en-CA" dirty="0" err="1"/>
              <a:t>gère</a:t>
            </a:r>
            <a:r>
              <a:rPr lang="en-CA" dirty="0"/>
              <a:t> </a:t>
            </a:r>
            <a:r>
              <a:rPr lang="en-CA" dirty="0" err="1"/>
              <a:t>votre</a:t>
            </a:r>
            <a:r>
              <a:rPr lang="en-CA" dirty="0"/>
              <a:t> site-web (</a:t>
            </a:r>
            <a:r>
              <a:rPr lang="en-CA" dirty="0" err="1"/>
              <a:t>Wordpress</a:t>
            </a:r>
            <a:r>
              <a:rPr lang="en-CA" dirty="0"/>
              <a:t> par </a:t>
            </a:r>
            <a:r>
              <a:rPr lang="en-CA" dirty="0" err="1"/>
              <a:t>exemple</a:t>
            </a:r>
            <a:r>
              <a:rPr lang="en-CA" dirty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Modifier le code HTML sur </a:t>
            </a:r>
            <a:r>
              <a:rPr lang="en-CA" dirty="0" err="1"/>
              <a:t>votre</a:t>
            </a:r>
            <a:r>
              <a:rPr lang="en-CA" dirty="0"/>
              <a:t>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3236A-B705-4871-8941-8FF36B90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693731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3985</TotalTime>
  <Words>1178</Words>
  <Application>Microsoft Macintosh PowerPoint</Application>
  <PresentationFormat>Widescreen</PresentationFormat>
  <Paragraphs>176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Bahnschrift</vt:lpstr>
      <vt:lpstr>Bahnschrift SemiBold</vt:lpstr>
      <vt:lpstr>Calibri</vt:lpstr>
      <vt:lpstr>Corbel</vt:lpstr>
      <vt:lpstr>Madefor</vt:lpstr>
      <vt:lpstr>Tahoma</vt:lpstr>
      <vt:lpstr>Wingdings</vt:lpstr>
      <vt:lpstr>MBT_Template</vt:lpstr>
      <vt:lpstr>Atelier  2 Contenu lisible par machine</vt:lpstr>
      <vt:lpstr>PowerPoint Presentation</vt:lpstr>
      <vt:lpstr>PowerPoint Presentation</vt:lpstr>
      <vt:lpstr>Série d’ateliers P.A.D.E (2021 – 2022)</vt:lpstr>
      <vt:lpstr>Révision du devoir</vt:lpstr>
      <vt:lpstr>De la recherche à la découvrabilité</vt:lpstr>
      <vt:lpstr>De la recherche à la découvrabilité</vt:lpstr>
      <vt:lpstr>Évènements Google</vt:lpstr>
      <vt:lpstr>Trois options pour inclure votre évènement sur Google</vt:lpstr>
      <vt:lpstr>Autres sites qui s’intègrent à Google</vt:lpstr>
      <vt:lpstr>Nakai Theatre à Whitehorse</vt:lpstr>
      <vt:lpstr>Yukon Arts Centre</vt:lpstr>
      <vt:lpstr>Google Data Highlighter</vt:lpstr>
      <vt:lpstr>Vous faites votre propre site-web</vt:lpstr>
      <vt:lpstr>WIX </vt:lpstr>
      <vt:lpstr>Démonstration des plugins sur WordPress</vt:lpstr>
      <vt:lpstr>Example: Modern Events Calendar Light</vt:lpstr>
      <vt:lpstr>Modèles Schema.org</vt:lpstr>
      <vt:lpstr>Générateurs de code JSON-LD </vt:lpstr>
      <vt:lpstr>Tester son code de données structurés</vt:lpstr>
      <vt:lpstr>DigitalArtsNation.ca Digital Playbook (resources additionnelles)</vt:lpstr>
      <vt:lpstr>Au delà des Fundamentals</vt:lpstr>
      <vt:lpstr>Restez en 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Aimee Poulin</cp:lastModifiedBy>
  <cp:revision>464</cp:revision>
  <cp:lastPrinted>2020-11-04T19:45:39Z</cp:lastPrinted>
  <dcterms:created xsi:type="dcterms:W3CDTF">2019-08-28T07:37:23Z</dcterms:created>
  <dcterms:modified xsi:type="dcterms:W3CDTF">2022-01-17T15:02:02Z</dcterms:modified>
</cp:coreProperties>
</file>