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5"/>
  </p:notesMasterIdLst>
  <p:handoutMasterIdLst>
    <p:handoutMasterId r:id="rId26"/>
  </p:handoutMasterIdLst>
  <p:sldIdLst>
    <p:sldId id="256" r:id="rId2"/>
    <p:sldId id="315" r:id="rId3"/>
    <p:sldId id="338" r:id="rId4"/>
    <p:sldId id="382" r:id="rId5"/>
    <p:sldId id="387" r:id="rId6"/>
    <p:sldId id="402" r:id="rId7"/>
    <p:sldId id="403" r:id="rId8"/>
    <p:sldId id="371" r:id="rId9"/>
    <p:sldId id="404" r:id="rId10"/>
    <p:sldId id="405" r:id="rId11"/>
    <p:sldId id="406" r:id="rId12"/>
    <p:sldId id="408" r:id="rId13"/>
    <p:sldId id="409" r:id="rId14"/>
    <p:sldId id="411" r:id="rId15"/>
    <p:sldId id="413" r:id="rId16"/>
    <p:sldId id="410" r:id="rId17"/>
    <p:sldId id="412" r:id="rId18"/>
    <p:sldId id="415" r:id="rId19"/>
    <p:sldId id="416" r:id="rId20"/>
    <p:sldId id="414" r:id="rId21"/>
    <p:sldId id="417" r:id="rId22"/>
    <p:sldId id="384" r:id="rId23"/>
    <p:sldId id="273" r:id="rId24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AB3"/>
    <a:srgbClr val="8ABA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8" autoAdjust="0"/>
    <p:restoredTop sz="86355" autoAdjust="0"/>
  </p:normalViewPr>
  <p:slideViewPr>
    <p:cSldViewPr snapToGrid="0">
      <p:cViewPr varScale="1">
        <p:scale>
          <a:sx n="55" d="100"/>
          <a:sy n="55" d="100"/>
        </p:scale>
        <p:origin x="10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95659F-4C32-4112-879D-75EE7AF601EF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</dgm:pt>
    <dgm:pt modelId="{C729C01A-F028-4A2D-880F-1906E902B7E9}">
      <dgm:prSet phldrT="[Text]" custT="1"/>
      <dgm:spPr/>
      <dgm:t>
        <a:bodyPr/>
        <a:lstStyle/>
        <a:p>
          <a:r>
            <a:rPr lang="en-CA" sz="2800" b="1" dirty="0">
              <a:latin typeface="+mn-lt"/>
            </a:rPr>
            <a:t>Being online</a:t>
          </a:r>
        </a:p>
      </dgm:t>
    </dgm:pt>
    <dgm:pt modelId="{372CA69A-F95B-41C4-B83C-65EC02B74694}" type="parTrans" cxnId="{5D0955E5-A832-4BED-80CD-1BCACF496FF9}">
      <dgm:prSet/>
      <dgm:spPr/>
      <dgm:t>
        <a:bodyPr/>
        <a:lstStyle/>
        <a:p>
          <a:endParaRPr lang="en-CA" sz="2800" b="1">
            <a:latin typeface="+mn-lt"/>
          </a:endParaRPr>
        </a:p>
      </dgm:t>
    </dgm:pt>
    <dgm:pt modelId="{376CFAD2-6964-4156-B01F-7F9722301ECB}" type="sibTrans" cxnId="{5D0955E5-A832-4BED-80CD-1BCACF496FF9}">
      <dgm:prSet/>
      <dgm:spPr/>
      <dgm:t>
        <a:bodyPr/>
        <a:lstStyle/>
        <a:p>
          <a:endParaRPr lang="en-CA" sz="2800" b="1">
            <a:latin typeface="+mn-lt"/>
          </a:endParaRPr>
        </a:p>
      </dgm:t>
    </dgm:pt>
    <dgm:pt modelId="{0AA6E9F7-6EEB-406E-97DE-E136BDC4AB33}">
      <dgm:prSet phldrT="[Text]" custT="1"/>
      <dgm:spPr/>
      <dgm:t>
        <a:bodyPr/>
        <a:lstStyle/>
        <a:p>
          <a:r>
            <a:rPr lang="en-CA" sz="2800" b="0" dirty="0">
              <a:latin typeface="+mn-lt"/>
            </a:rPr>
            <a:t> Search Engine Optimization (SEO) - Keywords</a:t>
          </a:r>
        </a:p>
      </dgm:t>
    </dgm:pt>
    <dgm:pt modelId="{970B84F3-461D-403B-A531-B6A8D2884348}" type="parTrans" cxnId="{C7553778-7789-4D31-9048-EA34C85D88AA}">
      <dgm:prSet/>
      <dgm:spPr/>
      <dgm:t>
        <a:bodyPr/>
        <a:lstStyle/>
        <a:p>
          <a:endParaRPr lang="en-CA" sz="2800" b="1">
            <a:latin typeface="+mn-lt"/>
          </a:endParaRPr>
        </a:p>
      </dgm:t>
    </dgm:pt>
    <dgm:pt modelId="{45C035AA-C4CD-42F8-A321-1EADDA9A1E34}" type="sibTrans" cxnId="{C7553778-7789-4D31-9048-EA34C85D88AA}">
      <dgm:prSet/>
      <dgm:spPr/>
      <dgm:t>
        <a:bodyPr/>
        <a:lstStyle/>
        <a:p>
          <a:endParaRPr lang="en-CA" sz="2800" b="1">
            <a:latin typeface="+mn-lt"/>
          </a:endParaRPr>
        </a:p>
      </dgm:t>
    </dgm:pt>
    <dgm:pt modelId="{EF09A800-9562-4532-AD8F-1073B8C9C435}">
      <dgm:prSet phldrT="[Text]" custT="1"/>
      <dgm:spPr/>
      <dgm:t>
        <a:bodyPr/>
        <a:lstStyle/>
        <a:p>
          <a:r>
            <a:rPr lang="en-CA" sz="2800" b="1" dirty="0">
              <a:latin typeface="+mn-lt"/>
            </a:rPr>
            <a:t>Answers</a:t>
          </a:r>
        </a:p>
      </dgm:t>
    </dgm:pt>
    <dgm:pt modelId="{0FAA2A9B-7B21-49DE-9456-E8AF6BEC5154}" type="parTrans" cxnId="{886D3CF8-E4A2-45C3-9278-E97BD24A8670}">
      <dgm:prSet/>
      <dgm:spPr/>
      <dgm:t>
        <a:bodyPr/>
        <a:lstStyle/>
        <a:p>
          <a:endParaRPr lang="en-CA" sz="2800" b="1">
            <a:latin typeface="+mn-lt"/>
          </a:endParaRPr>
        </a:p>
      </dgm:t>
    </dgm:pt>
    <dgm:pt modelId="{09FB351E-8959-490E-A5EB-98127CC7B182}" type="sibTrans" cxnId="{886D3CF8-E4A2-45C3-9278-E97BD24A8670}">
      <dgm:prSet/>
      <dgm:spPr/>
      <dgm:t>
        <a:bodyPr/>
        <a:lstStyle/>
        <a:p>
          <a:endParaRPr lang="en-CA" sz="2800" b="1">
            <a:latin typeface="+mn-lt"/>
          </a:endParaRPr>
        </a:p>
      </dgm:t>
    </dgm:pt>
    <dgm:pt modelId="{6D106361-4881-4407-9439-29406BC42632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CA" sz="2800" b="1" dirty="0">
              <a:latin typeface="+mn-lt"/>
            </a:rPr>
            <a:t>Discoverability</a:t>
          </a:r>
        </a:p>
      </dgm:t>
    </dgm:pt>
    <dgm:pt modelId="{716847D5-0A82-458F-B4DC-911514FDC840}" type="parTrans" cxnId="{6E5D6DA3-B8CD-4356-9367-7EE797EFC440}">
      <dgm:prSet/>
      <dgm:spPr/>
      <dgm:t>
        <a:bodyPr/>
        <a:lstStyle/>
        <a:p>
          <a:endParaRPr lang="en-CA" sz="2800" b="1">
            <a:latin typeface="+mn-lt"/>
          </a:endParaRPr>
        </a:p>
      </dgm:t>
    </dgm:pt>
    <dgm:pt modelId="{AC1BA11F-A4A0-4E53-8714-90242AB69368}" type="sibTrans" cxnId="{6E5D6DA3-B8CD-4356-9367-7EE797EFC440}">
      <dgm:prSet/>
      <dgm:spPr/>
      <dgm:t>
        <a:bodyPr/>
        <a:lstStyle/>
        <a:p>
          <a:endParaRPr lang="en-CA" sz="2800" b="1">
            <a:latin typeface="+mn-lt"/>
          </a:endParaRPr>
        </a:p>
      </dgm:t>
    </dgm:pt>
    <dgm:pt modelId="{EA980DFE-5727-4EDE-A0F3-437D2E3AD5C0}">
      <dgm:prSet phldrT="[Text]" custT="1"/>
      <dgm:spPr/>
      <dgm:t>
        <a:bodyPr/>
        <a:lstStyle/>
        <a:p>
          <a:r>
            <a:rPr lang="en-CA" sz="2800" b="0" dirty="0">
              <a:latin typeface="+mn-lt"/>
            </a:rPr>
            <a:t> Your website</a:t>
          </a:r>
        </a:p>
      </dgm:t>
    </dgm:pt>
    <dgm:pt modelId="{B19239B3-F113-488B-B284-81AF8F130EFB}" type="parTrans" cxnId="{234D0565-4A61-4C65-BB62-772A6E65AC9E}">
      <dgm:prSet/>
      <dgm:spPr/>
      <dgm:t>
        <a:bodyPr/>
        <a:lstStyle/>
        <a:p>
          <a:endParaRPr lang="en-CA" sz="2800">
            <a:latin typeface="+mn-lt"/>
          </a:endParaRPr>
        </a:p>
      </dgm:t>
    </dgm:pt>
    <dgm:pt modelId="{DE5BF459-9344-457D-807C-03AC7450953C}" type="sibTrans" cxnId="{234D0565-4A61-4C65-BB62-772A6E65AC9E}">
      <dgm:prSet/>
      <dgm:spPr/>
      <dgm:t>
        <a:bodyPr/>
        <a:lstStyle/>
        <a:p>
          <a:endParaRPr lang="en-CA" sz="2800">
            <a:latin typeface="+mn-lt"/>
          </a:endParaRPr>
        </a:p>
      </dgm:t>
    </dgm:pt>
    <dgm:pt modelId="{D0C5707C-A6D9-4E98-985C-167076002F8B}">
      <dgm:prSet phldrT="[Text]" custT="1"/>
      <dgm:spPr/>
      <dgm:t>
        <a:bodyPr/>
        <a:lstStyle/>
        <a:p>
          <a:r>
            <a:rPr lang="en-CA" sz="2800" b="1" dirty="0">
              <a:latin typeface="+mn-lt"/>
            </a:rPr>
            <a:t>Search</a:t>
          </a:r>
        </a:p>
      </dgm:t>
    </dgm:pt>
    <dgm:pt modelId="{C421C5CB-3403-4D50-9593-70589F04D134}" type="parTrans" cxnId="{DB320567-F1D7-4CA8-9E36-A8795EA77981}">
      <dgm:prSet/>
      <dgm:spPr/>
      <dgm:t>
        <a:bodyPr/>
        <a:lstStyle/>
        <a:p>
          <a:endParaRPr lang="en-CA" sz="2800">
            <a:latin typeface="+mn-lt"/>
          </a:endParaRPr>
        </a:p>
      </dgm:t>
    </dgm:pt>
    <dgm:pt modelId="{0D26864F-CF3C-47E1-8041-395C886E000A}" type="sibTrans" cxnId="{DB320567-F1D7-4CA8-9E36-A8795EA77981}">
      <dgm:prSet/>
      <dgm:spPr/>
      <dgm:t>
        <a:bodyPr/>
        <a:lstStyle/>
        <a:p>
          <a:endParaRPr lang="en-CA" sz="2800">
            <a:latin typeface="+mn-lt"/>
          </a:endParaRPr>
        </a:p>
      </dgm:t>
    </dgm:pt>
    <dgm:pt modelId="{39322BAE-6E10-45AD-920D-3060EC8509ED}">
      <dgm:prSet phldrT="[Text]" custT="1"/>
      <dgm:spPr/>
      <dgm:t>
        <a:bodyPr/>
        <a:lstStyle/>
        <a:p>
          <a:r>
            <a:rPr lang="en-CA" sz="2800" b="0" dirty="0">
              <a:latin typeface="+mn-lt"/>
            </a:rPr>
            <a:t> Advanced SEO - Structured meta data standards</a:t>
          </a:r>
        </a:p>
      </dgm:t>
    </dgm:pt>
    <dgm:pt modelId="{4B98718C-7AB8-4E09-81F7-4D6ED57F407D}" type="parTrans" cxnId="{038C3CD8-149B-482A-B331-0E7C664D83BF}">
      <dgm:prSet/>
      <dgm:spPr/>
      <dgm:t>
        <a:bodyPr/>
        <a:lstStyle/>
        <a:p>
          <a:endParaRPr lang="en-CA" sz="2800">
            <a:latin typeface="+mn-lt"/>
          </a:endParaRPr>
        </a:p>
      </dgm:t>
    </dgm:pt>
    <dgm:pt modelId="{5658E731-E97A-4FBF-B72E-BDDEECD192F8}" type="sibTrans" cxnId="{038C3CD8-149B-482A-B331-0E7C664D83BF}">
      <dgm:prSet/>
      <dgm:spPr/>
      <dgm:t>
        <a:bodyPr/>
        <a:lstStyle/>
        <a:p>
          <a:endParaRPr lang="en-CA" sz="2800">
            <a:latin typeface="+mn-lt"/>
          </a:endParaRPr>
        </a:p>
      </dgm:t>
    </dgm:pt>
    <dgm:pt modelId="{7D4A8601-3910-40B3-979B-766171F4F0B0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CA" sz="2800" b="0" dirty="0">
              <a:latin typeface="+mn-lt"/>
            </a:rPr>
            <a:t> Linked open data directories</a:t>
          </a:r>
        </a:p>
      </dgm:t>
    </dgm:pt>
    <dgm:pt modelId="{42595A93-43B1-432B-B6E0-6AA4082DCA22}" type="parTrans" cxnId="{50BDA50C-6EDC-49A9-B7F9-68DEE084D487}">
      <dgm:prSet/>
      <dgm:spPr/>
      <dgm:t>
        <a:bodyPr/>
        <a:lstStyle/>
        <a:p>
          <a:endParaRPr lang="en-CA" sz="2800">
            <a:latin typeface="+mn-lt"/>
          </a:endParaRPr>
        </a:p>
      </dgm:t>
    </dgm:pt>
    <dgm:pt modelId="{2FD95DE6-B257-475B-81FD-38BF48934A78}" type="sibTrans" cxnId="{50BDA50C-6EDC-49A9-B7F9-68DEE084D487}">
      <dgm:prSet/>
      <dgm:spPr/>
      <dgm:t>
        <a:bodyPr/>
        <a:lstStyle/>
        <a:p>
          <a:endParaRPr lang="en-CA" sz="2800">
            <a:latin typeface="+mn-lt"/>
          </a:endParaRPr>
        </a:p>
      </dgm:t>
    </dgm:pt>
    <dgm:pt modelId="{EFB6CC12-5CF8-4003-8638-42A31723C764}" type="pres">
      <dgm:prSet presAssocID="{3A95659F-4C32-4112-879D-75EE7AF601EF}" presName="Name0" presStyleCnt="0">
        <dgm:presLayoutVars>
          <dgm:dir/>
          <dgm:animLvl val="lvl"/>
          <dgm:resizeHandles val="exact"/>
        </dgm:presLayoutVars>
      </dgm:prSet>
      <dgm:spPr/>
    </dgm:pt>
    <dgm:pt modelId="{99C68E4B-BAAF-4364-96BB-2BE6607776CA}" type="pres">
      <dgm:prSet presAssocID="{C729C01A-F028-4A2D-880F-1906E902B7E9}" presName="linNode" presStyleCnt="0"/>
      <dgm:spPr/>
    </dgm:pt>
    <dgm:pt modelId="{C843EF8F-85BD-408E-9E00-6E7100AFE4CA}" type="pres">
      <dgm:prSet presAssocID="{C729C01A-F028-4A2D-880F-1906E902B7E9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CD0113A8-1DFC-41CB-A442-CF1D0DE490A5}" type="pres">
      <dgm:prSet presAssocID="{C729C01A-F028-4A2D-880F-1906E902B7E9}" presName="descendantText" presStyleLbl="alignAccFollowNode1" presStyleIdx="0" presStyleCnt="4">
        <dgm:presLayoutVars>
          <dgm:bulletEnabled val="1"/>
        </dgm:presLayoutVars>
      </dgm:prSet>
      <dgm:spPr/>
    </dgm:pt>
    <dgm:pt modelId="{04F2D223-5C5E-479C-B17E-087E9BB244A1}" type="pres">
      <dgm:prSet presAssocID="{376CFAD2-6964-4156-B01F-7F9722301ECB}" presName="sp" presStyleCnt="0"/>
      <dgm:spPr/>
    </dgm:pt>
    <dgm:pt modelId="{C0E735FA-FD9E-4082-87D1-AFF5768F1ECE}" type="pres">
      <dgm:prSet presAssocID="{D0C5707C-A6D9-4E98-985C-167076002F8B}" presName="linNode" presStyleCnt="0"/>
      <dgm:spPr/>
    </dgm:pt>
    <dgm:pt modelId="{877F566D-78D0-49FB-8095-65D7A7EC87D7}" type="pres">
      <dgm:prSet presAssocID="{D0C5707C-A6D9-4E98-985C-167076002F8B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6BB855BF-BDE6-46F5-B14A-75842EB5390D}" type="pres">
      <dgm:prSet presAssocID="{D0C5707C-A6D9-4E98-985C-167076002F8B}" presName="descendantText" presStyleLbl="alignAccFollowNode1" presStyleIdx="1" presStyleCnt="4">
        <dgm:presLayoutVars>
          <dgm:bulletEnabled val="1"/>
        </dgm:presLayoutVars>
      </dgm:prSet>
      <dgm:spPr/>
    </dgm:pt>
    <dgm:pt modelId="{FCA9D4F7-FD92-4801-BD5B-2743459754CC}" type="pres">
      <dgm:prSet presAssocID="{0D26864F-CF3C-47E1-8041-395C886E000A}" presName="sp" presStyleCnt="0"/>
      <dgm:spPr/>
    </dgm:pt>
    <dgm:pt modelId="{D70FE17B-0379-4982-B20A-C3F3422B4C21}" type="pres">
      <dgm:prSet presAssocID="{EF09A800-9562-4532-AD8F-1073B8C9C435}" presName="linNode" presStyleCnt="0"/>
      <dgm:spPr/>
    </dgm:pt>
    <dgm:pt modelId="{8D79ADA8-37D4-4A9A-AA99-73A01A1D7C23}" type="pres">
      <dgm:prSet presAssocID="{EF09A800-9562-4532-AD8F-1073B8C9C435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27E51666-BFC1-4ABB-AAE0-F9E9102B7520}" type="pres">
      <dgm:prSet presAssocID="{EF09A800-9562-4532-AD8F-1073B8C9C435}" presName="descendantText" presStyleLbl="alignAccFollowNode1" presStyleIdx="2" presStyleCnt="4">
        <dgm:presLayoutVars>
          <dgm:bulletEnabled val="1"/>
        </dgm:presLayoutVars>
      </dgm:prSet>
      <dgm:spPr/>
    </dgm:pt>
    <dgm:pt modelId="{05D41167-94B5-47B6-9494-3FD8126D5871}" type="pres">
      <dgm:prSet presAssocID="{09FB351E-8959-490E-A5EB-98127CC7B182}" presName="sp" presStyleCnt="0"/>
      <dgm:spPr/>
    </dgm:pt>
    <dgm:pt modelId="{1622414F-5EE2-41A5-8986-7714FEB879DC}" type="pres">
      <dgm:prSet presAssocID="{6D106361-4881-4407-9439-29406BC42632}" presName="linNode" presStyleCnt="0"/>
      <dgm:spPr/>
    </dgm:pt>
    <dgm:pt modelId="{155892A7-269A-43A6-A64D-B4B2688BBDE2}" type="pres">
      <dgm:prSet presAssocID="{6D106361-4881-4407-9439-29406BC42632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C147F42F-42A9-407C-BEA3-AD3EF4E7BEA4}" type="pres">
      <dgm:prSet presAssocID="{6D106361-4881-4407-9439-29406BC42632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D8BCAC04-C419-4576-87C8-1D3590DFB961}" type="presOf" srcId="{C729C01A-F028-4A2D-880F-1906E902B7E9}" destId="{C843EF8F-85BD-408E-9E00-6E7100AFE4CA}" srcOrd="0" destOrd="0" presId="urn:microsoft.com/office/officeart/2005/8/layout/vList5"/>
    <dgm:cxn modelId="{09721508-8461-4F15-A958-89071DF24CD5}" type="presOf" srcId="{EF09A800-9562-4532-AD8F-1073B8C9C435}" destId="{8D79ADA8-37D4-4A9A-AA99-73A01A1D7C23}" srcOrd="0" destOrd="0" presId="urn:microsoft.com/office/officeart/2005/8/layout/vList5"/>
    <dgm:cxn modelId="{50BDA50C-6EDC-49A9-B7F9-68DEE084D487}" srcId="{6D106361-4881-4407-9439-29406BC42632}" destId="{7D4A8601-3910-40B3-979B-766171F4F0B0}" srcOrd="0" destOrd="0" parTransId="{42595A93-43B1-432B-B6E0-6AA4082DCA22}" sibTransId="{2FD95DE6-B257-475B-81FD-38BF48934A78}"/>
    <dgm:cxn modelId="{2B1C2A25-4BC0-492C-BF02-1B9F0F58655B}" type="presOf" srcId="{3A95659F-4C32-4112-879D-75EE7AF601EF}" destId="{EFB6CC12-5CF8-4003-8638-42A31723C764}" srcOrd="0" destOrd="0" presId="urn:microsoft.com/office/officeart/2005/8/layout/vList5"/>
    <dgm:cxn modelId="{9AB27F2A-C68F-4A02-80D5-D065ED6C440B}" type="presOf" srcId="{39322BAE-6E10-45AD-920D-3060EC8509ED}" destId="{27E51666-BFC1-4ABB-AAE0-F9E9102B7520}" srcOrd="0" destOrd="0" presId="urn:microsoft.com/office/officeart/2005/8/layout/vList5"/>
    <dgm:cxn modelId="{234D0565-4A61-4C65-BB62-772A6E65AC9E}" srcId="{C729C01A-F028-4A2D-880F-1906E902B7E9}" destId="{EA980DFE-5727-4EDE-A0F3-437D2E3AD5C0}" srcOrd="0" destOrd="0" parTransId="{B19239B3-F113-488B-B284-81AF8F130EFB}" sibTransId="{DE5BF459-9344-457D-807C-03AC7450953C}"/>
    <dgm:cxn modelId="{DB320567-F1D7-4CA8-9E36-A8795EA77981}" srcId="{3A95659F-4C32-4112-879D-75EE7AF601EF}" destId="{D0C5707C-A6D9-4E98-985C-167076002F8B}" srcOrd="1" destOrd="0" parTransId="{C421C5CB-3403-4D50-9593-70589F04D134}" sibTransId="{0D26864F-CF3C-47E1-8041-395C886E000A}"/>
    <dgm:cxn modelId="{0AFEA949-4858-4D5C-B56A-85282328A5FB}" type="presOf" srcId="{6D106361-4881-4407-9439-29406BC42632}" destId="{155892A7-269A-43A6-A64D-B4B2688BBDE2}" srcOrd="0" destOrd="0" presId="urn:microsoft.com/office/officeart/2005/8/layout/vList5"/>
    <dgm:cxn modelId="{477C7257-9438-471B-8CC3-807F2217DD82}" type="presOf" srcId="{7D4A8601-3910-40B3-979B-766171F4F0B0}" destId="{C147F42F-42A9-407C-BEA3-AD3EF4E7BEA4}" srcOrd="0" destOrd="0" presId="urn:microsoft.com/office/officeart/2005/8/layout/vList5"/>
    <dgm:cxn modelId="{C7553778-7789-4D31-9048-EA34C85D88AA}" srcId="{D0C5707C-A6D9-4E98-985C-167076002F8B}" destId="{0AA6E9F7-6EEB-406E-97DE-E136BDC4AB33}" srcOrd="0" destOrd="0" parTransId="{970B84F3-461D-403B-A531-B6A8D2884348}" sibTransId="{45C035AA-C4CD-42F8-A321-1EADDA9A1E34}"/>
    <dgm:cxn modelId="{050B2E85-B2AE-4147-BAB6-04F532380BBF}" type="presOf" srcId="{EA980DFE-5727-4EDE-A0F3-437D2E3AD5C0}" destId="{CD0113A8-1DFC-41CB-A442-CF1D0DE490A5}" srcOrd="0" destOrd="0" presId="urn:microsoft.com/office/officeart/2005/8/layout/vList5"/>
    <dgm:cxn modelId="{29B4F094-67B9-45A6-B1EE-7CCC5752EAAC}" type="presOf" srcId="{D0C5707C-A6D9-4E98-985C-167076002F8B}" destId="{877F566D-78D0-49FB-8095-65D7A7EC87D7}" srcOrd="0" destOrd="0" presId="urn:microsoft.com/office/officeart/2005/8/layout/vList5"/>
    <dgm:cxn modelId="{6E5D6DA3-B8CD-4356-9367-7EE797EFC440}" srcId="{3A95659F-4C32-4112-879D-75EE7AF601EF}" destId="{6D106361-4881-4407-9439-29406BC42632}" srcOrd="3" destOrd="0" parTransId="{716847D5-0A82-458F-B4DC-911514FDC840}" sibTransId="{AC1BA11F-A4A0-4E53-8714-90242AB69368}"/>
    <dgm:cxn modelId="{F1F03EC6-9590-4B9E-8243-B6E20A86EB5B}" type="presOf" srcId="{0AA6E9F7-6EEB-406E-97DE-E136BDC4AB33}" destId="{6BB855BF-BDE6-46F5-B14A-75842EB5390D}" srcOrd="0" destOrd="0" presId="urn:microsoft.com/office/officeart/2005/8/layout/vList5"/>
    <dgm:cxn modelId="{038C3CD8-149B-482A-B331-0E7C664D83BF}" srcId="{EF09A800-9562-4532-AD8F-1073B8C9C435}" destId="{39322BAE-6E10-45AD-920D-3060EC8509ED}" srcOrd="0" destOrd="0" parTransId="{4B98718C-7AB8-4E09-81F7-4D6ED57F407D}" sibTransId="{5658E731-E97A-4FBF-B72E-BDDEECD192F8}"/>
    <dgm:cxn modelId="{5D0955E5-A832-4BED-80CD-1BCACF496FF9}" srcId="{3A95659F-4C32-4112-879D-75EE7AF601EF}" destId="{C729C01A-F028-4A2D-880F-1906E902B7E9}" srcOrd="0" destOrd="0" parTransId="{372CA69A-F95B-41C4-B83C-65EC02B74694}" sibTransId="{376CFAD2-6964-4156-B01F-7F9722301ECB}"/>
    <dgm:cxn modelId="{886D3CF8-E4A2-45C3-9278-E97BD24A8670}" srcId="{3A95659F-4C32-4112-879D-75EE7AF601EF}" destId="{EF09A800-9562-4532-AD8F-1073B8C9C435}" srcOrd="2" destOrd="0" parTransId="{0FAA2A9B-7B21-49DE-9456-E8AF6BEC5154}" sibTransId="{09FB351E-8959-490E-A5EB-98127CC7B182}"/>
    <dgm:cxn modelId="{91862903-4A0E-4FFF-ABC5-EB20AC1D0C3D}" type="presParOf" srcId="{EFB6CC12-5CF8-4003-8638-42A31723C764}" destId="{99C68E4B-BAAF-4364-96BB-2BE6607776CA}" srcOrd="0" destOrd="0" presId="urn:microsoft.com/office/officeart/2005/8/layout/vList5"/>
    <dgm:cxn modelId="{D052757C-3B47-4CE9-82C9-7FDC9C53005A}" type="presParOf" srcId="{99C68E4B-BAAF-4364-96BB-2BE6607776CA}" destId="{C843EF8F-85BD-408E-9E00-6E7100AFE4CA}" srcOrd="0" destOrd="0" presId="urn:microsoft.com/office/officeart/2005/8/layout/vList5"/>
    <dgm:cxn modelId="{3B5881E9-D02F-4039-AD3E-6ECBF16A1BCF}" type="presParOf" srcId="{99C68E4B-BAAF-4364-96BB-2BE6607776CA}" destId="{CD0113A8-1DFC-41CB-A442-CF1D0DE490A5}" srcOrd="1" destOrd="0" presId="urn:microsoft.com/office/officeart/2005/8/layout/vList5"/>
    <dgm:cxn modelId="{340B89E2-FFE3-48E9-B18A-F4CB2195FBA7}" type="presParOf" srcId="{EFB6CC12-5CF8-4003-8638-42A31723C764}" destId="{04F2D223-5C5E-479C-B17E-087E9BB244A1}" srcOrd="1" destOrd="0" presId="urn:microsoft.com/office/officeart/2005/8/layout/vList5"/>
    <dgm:cxn modelId="{56256E06-DA40-474F-8D97-C8FC0E5777C9}" type="presParOf" srcId="{EFB6CC12-5CF8-4003-8638-42A31723C764}" destId="{C0E735FA-FD9E-4082-87D1-AFF5768F1ECE}" srcOrd="2" destOrd="0" presId="urn:microsoft.com/office/officeart/2005/8/layout/vList5"/>
    <dgm:cxn modelId="{EFDD8754-A3A6-4188-950C-04DBFEFD4623}" type="presParOf" srcId="{C0E735FA-FD9E-4082-87D1-AFF5768F1ECE}" destId="{877F566D-78D0-49FB-8095-65D7A7EC87D7}" srcOrd="0" destOrd="0" presId="urn:microsoft.com/office/officeart/2005/8/layout/vList5"/>
    <dgm:cxn modelId="{D2962BF4-7765-46BA-A5F0-E329708994B1}" type="presParOf" srcId="{C0E735FA-FD9E-4082-87D1-AFF5768F1ECE}" destId="{6BB855BF-BDE6-46F5-B14A-75842EB5390D}" srcOrd="1" destOrd="0" presId="urn:microsoft.com/office/officeart/2005/8/layout/vList5"/>
    <dgm:cxn modelId="{B56E94F2-9E4E-4719-BDA7-9E4A42730AC4}" type="presParOf" srcId="{EFB6CC12-5CF8-4003-8638-42A31723C764}" destId="{FCA9D4F7-FD92-4801-BD5B-2743459754CC}" srcOrd="3" destOrd="0" presId="urn:microsoft.com/office/officeart/2005/8/layout/vList5"/>
    <dgm:cxn modelId="{E8527E8F-E292-4250-9F7C-A55E5FB98C26}" type="presParOf" srcId="{EFB6CC12-5CF8-4003-8638-42A31723C764}" destId="{D70FE17B-0379-4982-B20A-C3F3422B4C21}" srcOrd="4" destOrd="0" presId="urn:microsoft.com/office/officeart/2005/8/layout/vList5"/>
    <dgm:cxn modelId="{E6EE3B67-2A25-4ACF-AAB2-AA7204A1E7AB}" type="presParOf" srcId="{D70FE17B-0379-4982-B20A-C3F3422B4C21}" destId="{8D79ADA8-37D4-4A9A-AA99-73A01A1D7C23}" srcOrd="0" destOrd="0" presId="urn:microsoft.com/office/officeart/2005/8/layout/vList5"/>
    <dgm:cxn modelId="{07A5AA38-0ADD-4DA6-814F-019743277E61}" type="presParOf" srcId="{D70FE17B-0379-4982-B20A-C3F3422B4C21}" destId="{27E51666-BFC1-4ABB-AAE0-F9E9102B7520}" srcOrd="1" destOrd="0" presId="urn:microsoft.com/office/officeart/2005/8/layout/vList5"/>
    <dgm:cxn modelId="{1B95A7BE-DE43-47B8-90AF-E160AC1D9CFC}" type="presParOf" srcId="{EFB6CC12-5CF8-4003-8638-42A31723C764}" destId="{05D41167-94B5-47B6-9494-3FD8126D5871}" srcOrd="5" destOrd="0" presId="urn:microsoft.com/office/officeart/2005/8/layout/vList5"/>
    <dgm:cxn modelId="{5041C394-9E79-47D5-86AA-0D8A00889EB5}" type="presParOf" srcId="{EFB6CC12-5CF8-4003-8638-42A31723C764}" destId="{1622414F-5EE2-41A5-8986-7714FEB879DC}" srcOrd="6" destOrd="0" presId="urn:microsoft.com/office/officeart/2005/8/layout/vList5"/>
    <dgm:cxn modelId="{A4DBFFA9-262D-4410-A880-27952621BA00}" type="presParOf" srcId="{1622414F-5EE2-41A5-8986-7714FEB879DC}" destId="{155892A7-269A-43A6-A64D-B4B2688BBDE2}" srcOrd="0" destOrd="0" presId="urn:microsoft.com/office/officeart/2005/8/layout/vList5"/>
    <dgm:cxn modelId="{1869C75A-3C04-4BAF-8706-D8E1C5418BF0}" type="presParOf" srcId="{1622414F-5EE2-41A5-8986-7714FEB879DC}" destId="{C147F42F-42A9-407C-BEA3-AD3EF4E7BEA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113A8-1DFC-41CB-A442-CF1D0DE490A5}">
      <dsp:nvSpPr>
        <dsp:cNvPr id="0" name=""/>
        <dsp:cNvSpPr/>
      </dsp:nvSpPr>
      <dsp:spPr>
        <a:xfrm rot="5400000">
          <a:off x="7418927" y="-3137692"/>
          <a:ext cx="901255" cy="740664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800" b="0" kern="1200" dirty="0">
              <a:latin typeface="+mn-lt"/>
            </a:rPr>
            <a:t> Your website</a:t>
          </a:r>
        </a:p>
      </dsp:txBody>
      <dsp:txXfrm rot="-5400000">
        <a:off x="4166235" y="158996"/>
        <a:ext cx="7362644" cy="813263"/>
      </dsp:txXfrm>
    </dsp:sp>
    <dsp:sp modelId="{C843EF8F-85BD-408E-9E00-6E7100AFE4CA}">
      <dsp:nvSpPr>
        <dsp:cNvPr id="0" name=""/>
        <dsp:cNvSpPr/>
      </dsp:nvSpPr>
      <dsp:spPr>
        <a:xfrm>
          <a:off x="0" y="2342"/>
          <a:ext cx="4166235" cy="112656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b="1" kern="1200" dirty="0">
              <a:latin typeface="+mn-lt"/>
            </a:rPr>
            <a:t>Being online</a:t>
          </a:r>
        </a:p>
      </dsp:txBody>
      <dsp:txXfrm>
        <a:off x="54995" y="57337"/>
        <a:ext cx="4056245" cy="1016579"/>
      </dsp:txXfrm>
    </dsp:sp>
    <dsp:sp modelId="{6BB855BF-BDE6-46F5-B14A-75842EB5390D}">
      <dsp:nvSpPr>
        <dsp:cNvPr id="0" name=""/>
        <dsp:cNvSpPr/>
      </dsp:nvSpPr>
      <dsp:spPr>
        <a:xfrm rot="5400000">
          <a:off x="7418927" y="-1954794"/>
          <a:ext cx="901255" cy="7406640"/>
        </a:xfrm>
        <a:prstGeom prst="round2SameRect">
          <a:avLst/>
        </a:prstGeom>
        <a:solidFill>
          <a:schemeClr val="accent4">
            <a:tint val="40000"/>
            <a:alpha val="90000"/>
            <a:hueOff val="702629"/>
            <a:satOff val="32820"/>
            <a:lumOff val="1633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702629"/>
              <a:satOff val="32820"/>
              <a:lumOff val="1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800" b="0" kern="1200" dirty="0">
              <a:latin typeface="+mn-lt"/>
            </a:rPr>
            <a:t> Search Engine Optimization (SEO) - Keywords</a:t>
          </a:r>
        </a:p>
      </dsp:txBody>
      <dsp:txXfrm rot="-5400000">
        <a:off x="4166235" y="1341894"/>
        <a:ext cx="7362644" cy="813263"/>
      </dsp:txXfrm>
    </dsp:sp>
    <dsp:sp modelId="{877F566D-78D0-49FB-8095-65D7A7EC87D7}">
      <dsp:nvSpPr>
        <dsp:cNvPr id="0" name=""/>
        <dsp:cNvSpPr/>
      </dsp:nvSpPr>
      <dsp:spPr>
        <a:xfrm>
          <a:off x="0" y="1185240"/>
          <a:ext cx="4166235" cy="1126569"/>
        </a:xfrm>
        <a:prstGeom prst="roundRect">
          <a:avLst/>
        </a:prstGeom>
        <a:solidFill>
          <a:schemeClr val="accent4">
            <a:hueOff val="914518"/>
            <a:satOff val="33067"/>
            <a:lumOff val="-1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b="1" kern="1200" dirty="0">
              <a:latin typeface="+mn-lt"/>
            </a:rPr>
            <a:t>Search</a:t>
          </a:r>
        </a:p>
      </dsp:txBody>
      <dsp:txXfrm>
        <a:off x="54995" y="1240235"/>
        <a:ext cx="4056245" cy="1016579"/>
      </dsp:txXfrm>
    </dsp:sp>
    <dsp:sp modelId="{27E51666-BFC1-4ABB-AAE0-F9E9102B7520}">
      <dsp:nvSpPr>
        <dsp:cNvPr id="0" name=""/>
        <dsp:cNvSpPr/>
      </dsp:nvSpPr>
      <dsp:spPr>
        <a:xfrm rot="5400000">
          <a:off x="7418927" y="-771895"/>
          <a:ext cx="901255" cy="7406640"/>
        </a:xfrm>
        <a:prstGeom prst="round2SameRect">
          <a:avLst/>
        </a:prstGeom>
        <a:solidFill>
          <a:schemeClr val="accent4">
            <a:tint val="40000"/>
            <a:alpha val="90000"/>
            <a:hueOff val="1405259"/>
            <a:satOff val="65640"/>
            <a:lumOff val="3267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405259"/>
              <a:satOff val="65640"/>
              <a:lumOff val="32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800" b="0" kern="1200" dirty="0">
              <a:latin typeface="+mn-lt"/>
            </a:rPr>
            <a:t> Advanced SEO - Structured meta data standards</a:t>
          </a:r>
        </a:p>
      </dsp:txBody>
      <dsp:txXfrm rot="-5400000">
        <a:off x="4166235" y="2524793"/>
        <a:ext cx="7362644" cy="813263"/>
      </dsp:txXfrm>
    </dsp:sp>
    <dsp:sp modelId="{8D79ADA8-37D4-4A9A-AA99-73A01A1D7C23}">
      <dsp:nvSpPr>
        <dsp:cNvPr id="0" name=""/>
        <dsp:cNvSpPr/>
      </dsp:nvSpPr>
      <dsp:spPr>
        <a:xfrm>
          <a:off x="0" y="2368139"/>
          <a:ext cx="4166235" cy="1126569"/>
        </a:xfrm>
        <a:prstGeom prst="roundRect">
          <a:avLst/>
        </a:prstGeom>
        <a:solidFill>
          <a:schemeClr val="accent4">
            <a:hueOff val="1829036"/>
            <a:satOff val="66133"/>
            <a:lumOff val="-2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b="1" kern="1200" dirty="0">
              <a:latin typeface="+mn-lt"/>
            </a:rPr>
            <a:t>Answers</a:t>
          </a:r>
        </a:p>
      </dsp:txBody>
      <dsp:txXfrm>
        <a:off x="54995" y="2423134"/>
        <a:ext cx="4056245" cy="1016579"/>
      </dsp:txXfrm>
    </dsp:sp>
    <dsp:sp modelId="{C147F42F-42A9-407C-BEA3-AD3EF4E7BEA4}">
      <dsp:nvSpPr>
        <dsp:cNvPr id="0" name=""/>
        <dsp:cNvSpPr/>
      </dsp:nvSpPr>
      <dsp:spPr>
        <a:xfrm rot="5400000">
          <a:off x="7418927" y="411002"/>
          <a:ext cx="901255" cy="7406640"/>
        </a:xfrm>
        <a:prstGeom prst="round2SameRect">
          <a:avLst/>
        </a:prstGeom>
        <a:solidFill>
          <a:schemeClr val="accent4">
            <a:tint val="40000"/>
            <a:alpha val="90000"/>
            <a:hueOff val="2107888"/>
            <a:satOff val="98460"/>
            <a:lumOff val="490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2107888"/>
              <a:satOff val="98460"/>
              <a:lumOff val="49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CA" sz="2800" b="0" kern="1200" dirty="0">
              <a:latin typeface="+mn-lt"/>
            </a:rPr>
            <a:t> Linked open data directories</a:t>
          </a:r>
        </a:p>
      </dsp:txBody>
      <dsp:txXfrm rot="-5400000">
        <a:off x="4166235" y="3707690"/>
        <a:ext cx="7362644" cy="813263"/>
      </dsp:txXfrm>
    </dsp:sp>
    <dsp:sp modelId="{155892A7-269A-43A6-A64D-B4B2688BBDE2}">
      <dsp:nvSpPr>
        <dsp:cNvPr id="0" name=""/>
        <dsp:cNvSpPr/>
      </dsp:nvSpPr>
      <dsp:spPr>
        <a:xfrm>
          <a:off x="0" y="3551037"/>
          <a:ext cx="4166235" cy="1126569"/>
        </a:xfrm>
        <a:prstGeom prst="roundRect">
          <a:avLst/>
        </a:prstGeom>
        <a:solidFill>
          <a:schemeClr val="accent4">
            <a:hueOff val="2743554"/>
            <a:satOff val="99200"/>
            <a:lumOff val="-3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2800" b="1" kern="1200" dirty="0">
              <a:latin typeface="+mn-lt"/>
            </a:rPr>
            <a:t>Discoverability</a:t>
          </a:r>
        </a:p>
      </dsp:txBody>
      <dsp:txXfrm>
        <a:off x="54995" y="3606032"/>
        <a:ext cx="4056245" cy="1016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5D0CD48E-1873-4A8A-8593-4CDC15ACEE7B}" type="datetimeFigureOut">
              <a:rPr lang="en-CA" smtClean="0"/>
              <a:t>2022-01-14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0D491A0-14C7-4EB1-A572-BDE639DAC7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8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736BCEA-3605-4382-8648-861EBD8EEAFF}" type="datetimeFigureOut">
              <a:rPr lang="en-CA" smtClean="0"/>
              <a:t>2022-01-14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4079BF4C-B195-47B7-AC08-8FBE53E0CD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42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0" y="1228725"/>
            <a:ext cx="5899150" cy="3317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Replace with specific acknowledgement for the presenter</a:t>
            </a:r>
            <a:r>
              <a:rPr lang="en-CA" baseline="0" dirty="0"/>
              <a:t> – </a:t>
            </a:r>
            <a:r>
              <a:rPr lang="en-CA" baseline="0" dirty="0" err="1"/>
              <a:t>ie</a:t>
            </a:r>
            <a:r>
              <a:rPr lang="en-CA" baseline="0" dirty="0"/>
              <a:t> Montreal and workshops location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EBB8B-AEE4-4BC2-B5DB-075F8908323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2976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69988"/>
            <a:ext cx="5619750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Standard project slide for background and</a:t>
            </a:r>
            <a:r>
              <a:rPr lang="en-CA" baseline="0" dirty="0"/>
              <a:t> promote project website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B9FF-9940-4026-9C12-643C608FB3F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007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90047" y="1801091"/>
            <a:ext cx="3501953" cy="2715562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0" baseline="0">
                <a:solidFill>
                  <a:sysClr val="windowText" lastClr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 -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90046" y="4766250"/>
            <a:ext cx="3501954" cy="114933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– presenter, company, date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556245" y="6165181"/>
            <a:ext cx="4728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schemeClr val="accent6"/>
                </a:solidFill>
              </a:rPr>
              <a:t>License: Creative Commons CC-BY SA 4.0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10B4E58-57C9-460A-9B89-26A94FD87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 t="1" r="1474" b="1913"/>
          <a:stretch/>
        </p:blipFill>
        <p:spPr>
          <a:xfrm>
            <a:off x="207818" y="292709"/>
            <a:ext cx="8354292" cy="566651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668845-A4A1-4E53-AE20-165D4374B66F}"/>
              </a:ext>
            </a:extLst>
          </p:cNvPr>
          <p:cNvSpPr/>
          <p:nvPr userDrawn="1"/>
        </p:nvSpPr>
        <p:spPr>
          <a:xfrm>
            <a:off x="0" y="609599"/>
            <a:ext cx="7356764" cy="1413163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b="1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P.A.D.E. Beyond Fundamentals</a:t>
            </a:r>
          </a:p>
        </p:txBody>
      </p:sp>
    </p:spTree>
    <p:extLst>
      <p:ext uri="{BB962C8B-B14F-4D97-AF65-F5344CB8AC3E}">
        <p14:creationId xmlns:p14="http://schemas.microsoft.com/office/powerpoint/2010/main" val="226704803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i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622" y="773908"/>
            <a:ext cx="8320559" cy="2049797"/>
          </a:xfrm>
        </p:spPr>
        <p:txBody>
          <a:bodyPr anchor="t">
            <a:noAutofit/>
          </a:bodyPr>
          <a:lstStyle>
            <a:lvl1pPr algn="l">
              <a:defRPr sz="4800" b="1" baseline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3010" y="3468976"/>
            <a:ext cx="8283171" cy="1149334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803464" y="6161915"/>
            <a:ext cx="462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chemeClr val="accent1"/>
                </a:solidFill>
              </a:rPr>
              <a:t>License: Creative Commons CC-BY SA 4.0</a:t>
            </a:r>
          </a:p>
        </p:txBody>
      </p:sp>
    </p:spTree>
    <p:extLst>
      <p:ext uri="{BB962C8B-B14F-4D97-AF65-F5344CB8AC3E}">
        <p14:creationId xmlns:p14="http://schemas.microsoft.com/office/powerpoint/2010/main" val="38140529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F56C1EF-2C40-437D-A9AF-046B675C3C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049415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8BD38D2-DCD3-4C00-B148-2DAA9E96DE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2" y="422450"/>
            <a:ext cx="8627165" cy="94010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2" y="1497496"/>
            <a:ext cx="11572477" cy="467946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498676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97759ED-5A49-4884-B6C9-AAC19AF08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3360" y="1649896"/>
            <a:ext cx="11092844" cy="448103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284483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EA07877-D153-40B4-83E5-20195F7DD5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" t="40414" r="9422" b="5007"/>
          <a:stretch/>
        </p:blipFill>
        <p:spPr>
          <a:xfrm>
            <a:off x="0" y="1477488"/>
            <a:ext cx="12229586" cy="5380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933" y="3387927"/>
            <a:ext cx="9787518" cy="1500188"/>
          </a:xfrm>
        </p:spPr>
        <p:txBody>
          <a:bodyPr anchor="ctr">
            <a:normAutofit/>
          </a:bodyPr>
          <a:lstStyle>
            <a:lvl1pPr>
              <a:lnSpc>
                <a:spcPct val="150000"/>
              </a:lnSpc>
              <a:defRPr sz="440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933" y="4964514"/>
            <a:ext cx="9787518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411997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D160406-9B70-4A73-8BDD-7C7C0A61D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47192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353833" cy="47192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594606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7AE68B5-33EB-4287-AFF1-BE0869FD3E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>
            <a:lvl1pPr>
              <a:defRPr b="1"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0" u="sng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0" u="sng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146836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78920C-05FA-43D0-853D-8C367EC680B0}"/>
              </a:ext>
            </a:extLst>
          </p:cNvPr>
          <p:cNvSpPr/>
          <p:nvPr userDrawn="1"/>
        </p:nvSpPr>
        <p:spPr>
          <a:xfrm>
            <a:off x="0" y="1457739"/>
            <a:ext cx="12192000" cy="5400261"/>
          </a:xfrm>
          <a:prstGeom prst="rect">
            <a:avLst/>
          </a:prstGeom>
          <a:solidFill>
            <a:srgbClr val="418AB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362" y="1457739"/>
            <a:ext cx="10940441" cy="4719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6599" y="63119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pic>
        <p:nvPicPr>
          <p:cNvPr id="5" name="Picture 4" descr="Company name&#10;&#10;Description automatically generated">
            <a:extLst>
              <a:ext uri="{FF2B5EF4-FFF2-40B4-BE49-F238E27FC236}">
                <a16:creationId xmlns:a16="http://schemas.microsoft.com/office/drawing/2014/main" id="{57CBA868-9C9B-436D-8B62-809AF9A24C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27" y="212624"/>
            <a:ext cx="2935072" cy="55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2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0" r:id="rId5"/>
    <p:sldLayoutId id="2147483671" r:id="rId6"/>
    <p:sldLayoutId id="2147483672" r:id="rId7"/>
    <p:sldLayoutId id="2147483673" r:id="rId8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28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01688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7791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339850" indent="-23812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s.google.com/search/case-studies/eventbrite-case-study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upport.google.com/webmasters/answer/2774099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webmasters/data-highlighter/u/0/sources?siteUrl=https://digitalartsnation.ca/&amp;hl=en_GB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wix.com/en/article/adding-structured-data-markup-to-your-sites-pages-2546962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pschema.com/" TargetMode="External"/><Relationship Id="rId2" Type="http://schemas.openxmlformats.org/officeDocument/2006/relationships/hyperlink" Target="https://wordpress.org/plugins/wordpress-seo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pitch.ca/info-session-sept-21-2021-making-awesome-pitch-videos/" TargetMode="External"/><Relationship Id="rId5" Type="http://schemas.openxmlformats.org/officeDocument/2006/relationships/hyperlink" Target="https://thepitch.ca/wp-admin/post.php?post=663&amp;action=edit" TargetMode="External"/><Relationship Id="rId4" Type="http://schemas.openxmlformats.org/officeDocument/2006/relationships/hyperlink" Target="https://wordpress.org/plugins/modern-events-calendar-lite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thepitch.ca/wp-admin/post-new.php?post_type=mec-events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chema.org/Festival" TargetMode="External"/><Relationship Id="rId7" Type="http://schemas.openxmlformats.org/officeDocument/2006/relationships/hyperlink" Target="https://schema.org/CreativeWork" TargetMode="External"/><Relationship Id="rId2" Type="http://schemas.openxmlformats.org/officeDocument/2006/relationships/hyperlink" Target="https://schema.org/Event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chema.org/Person" TargetMode="External"/><Relationship Id="rId5" Type="http://schemas.openxmlformats.org/officeDocument/2006/relationships/hyperlink" Target="https://schema.org/MusicEvent" TargetMode="External"/><Relationship Id="rId4" Type="http://schemas.openxmlformats.org/officeDocument/2006/relationships/hyperlink" Target="https://www.schema.org/TheaterEven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nkranger.com/schema-markup-generator" TargetMode="External"/><Relationship Id="rId2" Type="http://schemas.openxmlformats.org/officeDocument/2006/relationships/hyperlink" Target="https://technicalseo.com/tools/schema-markup-generator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eosmoothie.com/free-seo-tools/schema-markup-generator/even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google.com/search/blog/2020/02/events-on-search" TargetMode="External"/><Relationship Id="rId2" Type="http://schemas.openxmlformats.org/officeDocument/2006/relationships/hyperlink" Target="https://validator.schema.org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upport.google.com/webmasters/answer/7552505" TargetMode="External"/><Relationship Id="rId4" Type="http://schemas.openxmlformats.org/officeDocument/2006/relationships/hyperlink" Target="https://search.google.com/test/rich-result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artsnation.ca/digital-playbook/mastering-discoverability-for-the-performing-arts/structured-data-how-to-enhance-discoverability/" TargetMode="External"/><Relationship Id="rId2" Type="http://schemas.openxmlformats.org/officeDocument/2006/relationships/hyperlink" Target="https://digitalartsnation.ca/digital-playbook/mastering-discoverability-for-the-performing-arts/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evelopers.google.com/search/docs/advanced/structured-data/event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90047" y="1801091"/>
            <a:ext cx="3501953" cy="2715562"/>
          </a:xfrm>
        </p:spPr>
        <p:txBody>
          <a:bodyPr/>
          <a:lstStyle/>
          <a:p>
            <a:r>
              <a:rPr lang="en-US" i="1" dirty="0"/>
              <a:t>Workshop  2</a:t>
            </a:r>
            <a:br>
              <a:rPr lang="en-US" i="1" dirty="0"/>
            </a:br>
            <a:r>
              <a:rPr lang="en-US" dirty="0"/>
              <a:t>Machine-Readable Content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90046" y="4766250"/>
            <a:ext cx="3501954" cy="1149334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Created and presented by </a:t>
            </a:r>
          </a:p>
          <a:p>
            <a:r>
              <a:rPr lang="en-CA" dirty="0"/>
              <a:t>Inga Petri, Strategic Moves</a:t>
            </a:r>
          </a:p>
          <a:p>
            <a:r>
              <a:rPr lang="en-CA" dirty="0"/>
              <a:t>January 15, 2022</a:t>
            </a:r>
          </a:p>
          <a:p>
            <a:r>
              <a:rPr lang="en-CA" dirty="0"/>
              <a:t>January 19, 2022 (repeat)</a:t>
            </a:r>
          </a:p>
          <a:p>
            <a:r>
              <a:rPr lang="en-CA" dirty="0"/>
              <a:t>1 pm to 2:30 pm Eastern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600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02E52-6B3F-40E3-8391-EB837C3A8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Third parties that integrate with Google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CC47A-D727-44D0-AF04-F57D47A07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62" y="1457739"/>
            <a:ext cx="10940441" cy="4719224"/>
          </a:xfrm>
        </p:spPr>
        <p:txBody>
          <a:bodyPr>
            <a:normAutofit/>
          </a:bodyPr>
          <a:lstStyle/>
          <a:p>
            <a:r>
              <a:rPr lang="en-CA" dirty="0"/>
              <a:t>Eventbrite’s SEO started using structured data for events in 2015</a:t>
            </a:r>
          </a:p>
          <a:p>
            <a:r>
              <a:rPr lang="en-CA" dirty="0"/>
              <a:t>Participated in Google’s search experience for events on mobile when it launched in May 2017</a:t>
            </a:r>
          </a:p>
          <a:p>
            <a:r>
              <a:rPr lang="en-CA" dirty="0"/>
              <a:t>Facebook Events also show up</a:t>
            </a:r>
          </a:p>
          <a:p>
            <a:endParaRPr lang="en-CA" dirty="0"/>
          </a:p>
          <a:p>
            <a:r>
              <a:rPr lang="en-CA" dirty="0">
                <a:hlinkClick r:id="rId2"/>
              </a:rPr>
              <a:t>https://developers.google.com/search/case-studies/eventbrite-case-study</a:t>
            </a:r>
            <a:r>
              <a:rPr lang="en-CA" dirty="0"/>
              <a:t> </a:t>
            </a:r>
          </a:p>
          <a:p>
            <a:endParaRPr lang="en-CA" dirty="0"/>
          </a:p>
          <a:p>
            <a:r>
              <a:rPr lang="en-CA" dirty="0"/>
              <a:t>No Google Events structured data results for </a:t>
            </a:r>
            <a:r>
              <a:rPr lang="en-CA" dirty="0" err="1"/>
              <a:t>TicketMaster</a:t>
            </a:r>
            <a:r>
              <a:rPr lang="en-CA" dirty="0"/>
              <a:t>, Theatre Manager, </a:t>
            </a:r>
            <a:r>
              <a:rPr lang="en-CA" dirty="0" err="1"/>
              <a:t>AudienceView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23E0F-C92B-4F73-B925-9DE62FC4E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/>
          <a:lstStyle/>
          <a:p>
            <a:fld id="{7822AFE4-5680-4571-A999-D998AD940D14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418609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5ADE5-2016-40AF-8078-AEBFBC9F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/>
          <a:lstStyle/>
          <a:p>
            <a:r>
              <a:rPr lang="en-CA" dirty="0" err="1"/>
              <a:t>Nakai</a:t>
            </a:r>
            <a:r>
              <a:rPr lang="en-CA" dirty="0"/>
              <a:t> Theatre in Whitehorse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020C49B-38EB-4849-887A-AC1B857C9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4719224"/>
          </a:xfrm>
        </p:spPr>
        <p:txBody>
          <a:bodyPr/>
          <a:lstStyle/>
          <a:p>
            <a:r>
              <a:rPr lang="en-CA" dirty="0"/>
              <a:t>Squarespace site</a:t>
            </a:r>
          </a:p>
          <a:p>
            <a:r>
              <a:rPr lang="en-CA" dirty="0"/>
              <a:t>Events appear in Google Events</a:t>
            </a:r>
          </a:p>
          <a:p>
            <a:r>
              <a:rPr lang="en-CA" dirty="0"/>
              <a:t>Has coded some schema.org structured data markup </a:t>
            </a:r>
          </a:p>
        </p:txBody>
      </p:sp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FF2B8E1A-334C-4F42-886F-31457EE0B4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7558" y="1457325"/>
            <a:ext cx="4979434" cy="4719638"/>
          </a:xfrm>
          <a:ln>
            <a:solidFill>
              <a:srgbClr val="418AB3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0C2AC-331C-4414-AB6C-B8D6572FB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/>
          <a:lstStyle/>
          <a:p>
            <a:fld id="{7822AFE4-5680-4571-A999-D998AD940D14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555467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E9368-5DD8-420A-82A1-E381B90C5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Yukon Arts Centre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2CF71-B62E-4235-B381-635FB3EE5A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CA" dirty="0"/>
          </a:p>
          <a:p>
            <a:r>
              <a:rPr lang="en-CA" u="sng" dirty="0"/>
              <a:t>Do not </a:t>
            </a:r>
            <a:r>
              <a:rPr lang="en-CA" dirty="0"/>
              <a:t>have structured data on their site</a:t>
            </a:r>
          </a:p>
          <a:p>
            <a:r>
              <a:rPr lang="en-CA" dirty="0"/>
              <a:t>Ticketing by Theatre Manager </a:t>
            </a:r>
            <a:r>
              <a:rPr lang="en-CA" u="sng" dirty="0"/>
              <a:t>does not </a:t>
            </a:r>
            <a:r>
              <a:rPr lang="en-CA" dirty="0"/>
              <a:t>use structured data for events.</a:t>
            </a:r>
          </a:p>
          <a:p>
            <a:r>
              <a:rPr lang="en-CA" dirty="0"/>
              <a:t>What’s Up Yukon </a:t>
            </a:r>
            <a:r>
              <a:rPr lang="en-CA" u="sng" dirty="0"/>
              <a:t>uses </a:t>
            </a:r>
            <a:r>
              <a:rPr lang="en-CA" dirty="0"/>
              <a:t>structured data extensively and YAC adds  complete event information</a:t>
            </a:r>
          </a:p>
          <a:p>
            <a:endParaRPr lang="en-CA" dirty="0"/>
          </a:p>
          <a:p>
            <a:r>
              <a:rPr lang="en-CA" dirty="0"/>
              <a:t>Might be using </a:t>
            </a:r>
            <a:r>
              <a:rPr lang="en-CA" dirty="0">
                <a:hlinkClick r:id="rId2"/>
              </a:rPr>
              <a:t>Google’s Data Highlighter</a:t>
            </a:r>
            <a:r>
              <a:rPr lang="en-CA" dirty="0"/>
              <a:t> to structure data</a:t>
            </a:r>
          </a:p>
          <a:p>
            <a:endParaRPr lang="en-CA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1840D71-1833-4C07-AC00-A1F2BACD59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74499" y="825926"/>
            <a:ext cx="6004141" cy="5790899"/>
          </a:xfrm>
          <a:ln>
            <a:solidFill>
              <a:srgbClr val="418AB3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6F640-8041-40F2-AEAD-6DB511584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229057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675BD-DE85-4283-81EB-0D6D435D7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Google Data Highlighter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FCAF1-E492-4A16-BB3C-BCAE4E5F5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>
              <a:hlinkClick r:id="rId2"/>
            </a:endParaRPr>
          </a:p>
          <a:p>
            <a:r>
              <a:rPr lang="en-CA" dirty="0">
                <a:hlinkClick r:id="rId2"/>
              </a:rPr>
              <a:t>https://www.google.com/webmasters/data-highlighter/u/0/sources?siteUrl=https://digitalartsnation.ca/&amp;hl=en_GB</a:t>
            </a:r>
            <a:r>
              <a:rPr lang="en-CA" dirty="0"/>
              <a:t> </a:t>
            </a:r>
          </a:p>
          <a:p>
            <a:endParaRPr lang="en-CA" dirty="0"/>
          </a:p>
          <a:p>
            <a:r>
              <a:rPr lang="en-CA" dirty="0"/>
              <a:t>Structured data markup stored within Google’s tool and is only available to Google</a:t>
            </a:r>
          </a:p>
          <a:p>
            <a:r>
              <a:rPr lang="en-CA" dirty="0"/>
              <a:t>Does not change anything on your actual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72BD8-713A-4868-8F58-8A425F54B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667788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B15C8-DB8F-4832-BDD0-61E0AC112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DIY Web CMS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152F5-5264-4882-80AE-701CD3934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Do-It-Yourself Content Management System – WordPress, Weebly, Squarespace, </a:t>
            </a:r>
            <a:r>
              <a:rPr lang="en-CA" dirty="0" err="1"/>
              <a:t>Wix</a:t>
            </a:r>
            <a:r>
              <a:rPr lang="en-CA" dirty="0"/>
              <a:t> – look for the ways in which you can add structured data for your events, courses, workshops, artists, organization, e.g. WordPress plug ins, or in </a:t>
            </a:r>
            <a:r>
              <a:rPr lang="en-CA" dirty="0" err="1"/>
              <a:t>Wix</a:t>
            </a:r>
            <a:r>
              <a:rPr lang="en-CA" dirty="0"/>
              <a:t> there is a place to put JSON-LD code.</a:t>
            </a:r>
          </a:p>
          <a:p>
            <a:endParaRPr lang="en-CA" dirty="0"/>
          </a:p>
          <a:p>
            <a:r>
              <a:rPr lang="en-CA" dirty="0"/>
              <a:t>There are three dominant formats for structuring your data:</a:t>
            </a:r>
          </a:p>
          <a:p>
            <a:pPr lvl="1"/>
            <a:r>
              <a:rPr lang="en-CA" dirty="0">
                <a:solidFill>
                  <a:schemeClr val="accent2"/>
                </a:solidFill>
              </a:rPr>
              <a:t>JSON-LD</a:t>
            </a:r>
            <a:r>
              <a:rPr lang="en-CA" dirty="0"/>
              <a:t> (JavaScript Object Notation for Linking Data) </a:t>
            </a:r>
          </a:p>
          <a:p>
            <a:pPr lvl="1"/>
            <a:r>
              <a:rPr lang="en-CA" dirty="0"/>
              <a:t>Microdata</a:t>
            </a:r>
          </a:p>
          <a:p>
            <a:pPr lvl="1"/>
            <a:r>
              <a:rPr lang="en-CA" dirty="0" err="1"/>
              <a:t>RDFa</a:t>
            </a:r>
            <a:r>
              <a:rPr lang="en-CA" dirty="0"/>
              <a:t> (Resource Description Framework in Attributes)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7230A-8126-43D1-9F97-ADC3EB596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533384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DE136-927A-4A2B-82F3-EB0447464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WIX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B7C94-965F-4FF8-BAE3-7B9248CDA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https://support.wix.com/en/article/adding-structured-data-markup-to-your-sites-pages-2546962</a:t>
            </a:r>
            <a:r>
              <a:rPr lang="en-CA" dirty="0"/>
              <a:t> </a:t>
            </a:r>
          </a:p>
          <a:p>
            <a:endParaRPr lang="en-CA" dirty="0"/>
          </a:p>
          <a:p>
            <a:r>
              <a:rPr lang="en-US" b="0" i="0" dirty="0">
                <a:solidFill>
                  <a:srgbClr val="2F2F30"/>
                </a:solidFill>
                <a:effectLst/>
                <a:latin typeface="Madefor"/>
              </a:rPr>
              <a:t>WIX Store already has preset structured data </a:t>
            </a:r>
          </a:p>
          <a:p>
            <a:r>
              <a:rPr lang="en-US" b="0" i="0" dirty="0" err="1">
                <a:solidFill>
                  <a:srgbClr val="2F2F30"/>
                </a:solidFill>
                <a:effectLst/>
                <a:latin typeface="Madefor"/>
              </a:rPr>
              <a:t>Wix</a:t>
            </a:r>
            <a:r>
              <a:rPr lang="en-US" b="0" i="0" dirty="0">
                <a:solidFill>
                  <a:srgbClr val="2F2F30"/>
                </a:solidFill>
                <a:effectLst/>
                <a:latin typeface="Madefor"/>
              </a:rPr>
              <a:t> only accepts structured data using JSON-LD markups.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0" dirty="0">
                <a:solidFill>
                  <a:srgbClr val="2F2F30"/>
                </a:solidFill>
                <a:latin typeface="Madefor"/>
              </a:rPr>
              <a:t>Advance SEO tab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2F2F30"/>
                </a:solidFill>
                <a:effectLst/>
                <a:latin typeface="Madefor"/>
              </a:rPr>
              <a:t>Structured Data Markup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0" dirty="0">
                <a:solidFill>
                  <a:srgbClr val="2F2F30"/>
                </a:solidFill>
                <a:latin typeface="Madefor"/>
              </a:rPr>
              <a:t>Add New Markup</a:t>
            </a:r>
            <a:endParaRPr lang="en-US" b="0" i="0" dirty="0">
              <a:solidFill>
                <a:srgbClr val="2F2F30"/>
              </a:solidFill>
              <a:effectLst/>
              <a:latin typeface="Madefor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3CE0E-198E-4181-B546-9B337D705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340792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707BD-B6EB-47C9-9801-0A15BA9BB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WordPress Plug-Ins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90632-209E-42BF-AC19-B935AB1F3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358" y="1457739"/>
            <a:ext cx="7464550" cy="4719224"/>
          </a:xfrm>
        </p:spPr>
        <p:txBody>
          <a:bodyPr>
            <a:normAutofit/>
          </a:bodyPr>
          <a:lstStyle/>
          <a:p>
            <a:r>
              <a:rPr lang="en-CA" dirty="0"/>
              <a:t>Based on research by Jai </a:t>
            </a:r>
            <a:r>
              <a:rPr lang="en-CA" dirty="0" err="1"/>
              <a:t>Djwa</a:t>
            </a:r>
            <a:r>
              <a:rPr lang="en-CA" dirty="0"/>
              <a:t> in 2020 for CAPACOA, the best combination of WordPress plugins he found was:</a:t>
            </a:r>
          </a:p>
          <a:p>
            <a:pPr lvl="1"/>
            <a:r>
              <a:rPr lang="en-CA" dirty="0">
                <a:hlinkClick r:id="rId2"/>
              </a:rPr>
              <a:t>Yoast for SEO</a:t>
            </a:r>
            <a:r>
              <a:rPr lang="en-CA" dirty="0"/>
              <a:t> </a:t>
            </a:r>
          </a:p>
          <a:p>
            <a:pPr lvl="1"/>
            <a:r>
              <a:rPr lang="en-CA" dirty="0" err="1">
                <a:hlinkClick r:id="rId3"/>
              </a:rPr>
              <a:t>SchemaPro</a:t>
            </a:r>
            <a:endParaRPr lang="en-CA" dirty="0"/>
          </a:p>
          <a:p>
            <a:pPr lvl="1"/>
            <a:r>
              <a:rPr lang="en-CA" dirty="0">
                <a:hlinkClick r:id="rId4"/>
              </a:rPr>
              <a:t>Modern Events Calendar Lite</a:t>
            </a:r>
            <a:endParaRPr lang="en-CA" dirty="0"/>
          </a:p>
          <a:p>
            <a:pPr lvl="1"/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B79E3-CC90-4E70-81C1-C5A33FEF6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99938" y="2743200"/>
            <a:ext cx="3053865" cy="343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dirty="0">
                <a:hlinkClick r:id="rId5"/>
              </a:rPr>
              <a:t>https://thepitch.ca/wp-admin/post.php?post=663&amp;action=edit</a:t>
            </a:r>
            <a:endParaRPr lang="en-CA" sz="2000" dirty="0"/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CA" sz="2000" dirty="0">
                <a:hlinkClick r:id="rId6"/>
              </a:rPr>
              <a:t>https://thepitch.ca/info-session-sept-21-2021-making-awesome-pitch-videos/</a:t>
            </a:r>
            <a:r>
              <a:rPr lang="en-CA" sz="2000" dirty="0"/>
              <a:t>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539E4E-92C8-4E1A-9553-899382DA0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062222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5D42E-6458-43ED-87EE-9FDC23337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Demo Sample Modern Events Calendar 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15DCE-055F-4855-B598-68782B387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https://thepitch.ca/wp-admin/post-new.php?post_type=mec-events</a:t>
            </a:r>
            <a:r>
              <a:rPr lang="en-CA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3D6D5-A1E5-48B6-986D-9879509E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629777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CAD0-F62A-487F-BEE7-CEB243C48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/>
          <a:lstStyle/>
          <a:p>
            <a:r>
              <a:rPr lang="en-CA" dirty="0"/>
              <a:t>Schema.org markup templates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417ABA-488A-4A59-87CC-228A0358BD9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2750" y="1457325"/>
            <a:ext cx="10941050" cy="3108543"/>
          </a:xfr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2"/>
              </a:rPr>
              <a:t>https://schema.org/Event</a:t>
            </a:r>
            <a:endParaRPr lang="en-CA" dirty="0"/>
          </a:p>
          <a:p>
            <a:r>
              <a:rPr lang="en-CA" dirty="0">
                <a:hlinkClick r:id="rId3"/>
              </a:rPr>
              <a:t>https://schema.org/Festival</a:t>
            </a:r>
            <a:endParaRPr lang="en-CA" dirty="0"/>
          </a:p>
          <a:p>
            <a:r>
              <a:rPr lang="en-CA" dirty="0">
                <a:hlinkClick r:id="rId4"/>
              </a:rPr>
              <a:t>https://www.schema.org/TheaterEvent</a:t>
            </a:r>
            <a:r>
              <a:rPr lang="en-CA" dirty="0"/>
              <a:t> </a:t>
            </a:r>
          </a:p>
          <a:p>
            <a:r>
              <a:rPr lang="en-CA" dirty="0">
                <a:hlinkClick r:id="rId5"/>
              </a:rPr>
              <a:t>https://schema.org/MusicEvent</a:t>
            </a:r>
            <a:r>
              <a:rPr lang="en-CA" dirty="0"/>
              <a:t> </a:t>
            </a:r>
          </a:p>
          <a:p>
            <a:r>
              <a:rPr lang="en-CA" dirty="0">
                <a:hlinkClick r:id="rId6"/>
              </a:rPr>
              <a:t>https://schema.org/Person</a:t>
            </a:r>
            <a:r>
              <a:rPr lang="en-CA" dirty="0"/>
              <a:t> </a:t>
            </a:r>
          </a:p>
          <a:p>
            <a:r>
              <a:rPr lang="en-CA" dirty="0">
                <a:hlinkClick r:id="rId7"/>
              </a:rPr>
              <a:t>https://schema.org/CreativeWork</a:t>
            </a:r>
            <a:r>
              <a:rPr lang="en-CA" dirty="0"/>
              <a:t> 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0AE24-FFCD-408A-A8A2-43CB28EF1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/>
          <a:lstStyle/>
          <a:p>
            <a:fld id="{7822AFE4-5680-4571-A999-D998AD940D14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099267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57886-2646-4EE2-A1D5-5586AC5AB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/>
          <a:lstStyle/>
          <a:p>
            <a:r>
              <a:rPr lang="en-CA" dirty="0"/>
              <a:t>JSON-LD Mark up generators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90C97-187B-4E0E-99F8-E18FF99C3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62" y="1457739"/>
            <a:ext cx="10940441" cy="4719224"/>
          </a:xfrm>
        </p:spPr>
        <p:txBody>
          <a:bodyPr/>
          <a:lstStyle/>
          <a:p>
            <a:r>
              <a:rPr lang="en-CA" dirty="0">
                <a:hlinkClick r:id="rId2"/>
              </a:rPr>
              <a:t>https://technicalseo.com/tools/schema-markup-generator/</a:t>
            </a:r>
            <a:r>
              <a:rPr lang="en-CA" dirty="0"/>
              <a:t>  </a:t>
            </a:r>
            <a:endParaRPr lang="en-CA" dirty="0">
              <a:hlinkClick r:id="rId3"/>
            </a:endParaRPr>
          </a:p>
          <a:p>
            <a:endParaRPr lang="en-CA" dirty="0">
              <a:hlinkClick r:id="rId3"/>
            </a:endParaRPr>
          </a:p>
          <a:p>
            <a:r>
              <a:rPr lang="en-CA" dirty="0">
                <a:hlinkClick r:id="rId3"/>
              </a:rPr>
              <a:t>https://www.rankranger.com/schema-markup-generator</a:t>
            </a:r>
            <a:r>
              <a:rPr lang="en-CA" dirty="0"/>
              <a:t> </a:t>
            </a:r>
          </a:p>
          <a:p>
            <a:endParaRPr lang="en-CA" dirty="0"/>
          </a:p>
          <a:p>
            <a:r>
              <a:rPr lang="en-CA" dirty="0">
                <a:hlinkClick r:id="rId4"/>
              </a:rPr>
              <a:t>https://seosmoothie.com/free-seo-tools/schema-markup-generator/event</a:t>
            </a:r>
            <a:r>
              <a:rPr lang="en-CA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16CDA-0889-4B06-82E8-072FA768D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/>
          <a:lstStyle/>
          <a:p>
            <a:fld id="{7822AFE4-5680-4571-A999-D998AD940D14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065103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399"/>
            <a:ext cx="12191999" cy="5288973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dirty="0"/>
              <a:t>We live on the traditional territories of many Indigenous peoples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dirty="0"/>
              <a:t>who have cared for this land since time immemorial.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CA" sz="2400" dirty="0">
              <a:solidFill>
                <a:schemeClr val="accent6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6"/>
                </a:solidFill>
              </a:rPr>
              <a:t>Specifically, t</a:t>
            </a:r>
            <a:r>
              <a:rPr lang="en-US" sz="2400" i="0" dirty="0">
                <a:solidFill>
                  <a:schemeClr val="accent6"/>
                </a:solidFill>
                <a:effectLst/>
              </a:rPr>
              <a:t>he Oneida and Chippewa Nations of the Thames, Kettle Point and Stony Point, and the Saugeen and Munsee Delaware Nations, are the traditional custodians of the land from which </a:t>
            </a:r>
            <a:r>
              <a:rPr lang="en-US" sz="2400" i="0" dirty="0" err="1">
                <a:solidFill>
                  <a:schemeClr val="accent6"/>
                </a:solidFill>
                <a:effectLst/>
              </a:rPr>
              <a:t>SpringWorks</a:t>
            </a:r>
            <a:r>
              <a:rPr lang="en-US" sz="2400" i="0" dirty="0">
                <a:solidFill>
                  <a:schemeClr val="accent6"/>
                </a:solidFill>
                <a:effectLst/>
              </a:rPr>
              <a:t>/Hermione Presents operates. 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CA" sz="2400" dirty="0">
              <a:solidFill>
                <a:schemeClr val="accent6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>
                <a:solidFill>
                  <a:schemeClr val="accent6"/>
                </a:solidFill>
              </a:rPr>
              <a:t>Strategic Moves operates on the Traditional Territories of the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 err="1">
                <a:solidFill>
                  <a:schemeClr val="accent6"/>
                </a:solidFill>
              </a:rPr>
              <a:t>Ta’an</a:t>
            </a:r>
            <a:r>
              <a:rPr lang="en-CA" sz="2400" dirty="0">
                <a:solidFill>
                  <a:schemeClr val="accent6"/>
                </a:solidFill>
              </a:rPr>
              <a:t> </a:t>
            </a:r>
            <a:r>
              <a:rPr lang="en-CA" sz="2400" dirty="0" err="1">
                <a:solidFill>
                  <a:schemeClr val="accent6"/>
                </a:solidFill>
              </a:rPr>
              <a:t>Kwäch’än</a:t>
            </a:r>
            <a:r>
              <a:rPr lang="en-CA" sz="2400" dirty="0">
                <a:solidFill>
                  <a:schemeClr val="accent6"/>
                </a:solidFill>
              </a:rPr>
              <a:t> Council and </a:t>
            </a:r>
            <a:r>
              <a:rPr lang="en-CA" sz="2400" dirty="0" err="1">
                <a:solidFill>
                  <a:schemeClr val="accent6"/>
                </a:solidFill>
              </a:rPr>
              <a:t>Kwanlin</a:t>
            </a:r>
            <a:r>
              <a:rPr lang="en-CA" sz="2400" dirty="0">
                <a:solidFill>
                  <a:schemeClr val="accent6"/>
                </a:solidFill>
              </a:rPr>
              <a:t> Dün First Nation,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>
                <a:solidFill>
                  <a:schemeClr val="accent6"/>
                </a:solidFill>
              </a:rPr>
              <a:t>self-governing nations that negotiated modern treaties (2002; 2005)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>
                <a:solidFill>
                  <a:schemeClr val="accent6"/>
                </a:solidFill>
              </a:rPr>
              <a:t>under the Umbrella Final Agreement between the 14 Yukon First Nations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>
                <a:solidFill>
                  <a:schemeClr val="accent6"/>
                </a:solidFill>
              </a:rPr>
              <a:t>and the Governments of Canada and Yukon.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8CD-B254-421D-95FF-8AE414667F1B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858078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FE172-ACC3-4BFA-8B62-F4EDB337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Testing your mark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B8244-12EC-4FF3-A872-27776FF9A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https://validator.schema.org/</a:t>
            </a:r>
            <a:r>
              <a:rPr lang="en-CA" dirty="0"/>
              <a:t> </a:t>
            </a:r>
          </a:p>
          <a:p>
            <a:endParaRPr lang="en-CA" dirty="0"/>
          </a:p>
          <a:p>
            <a:r>
              <a:rPr lang="en-CA" dirty="0">
                <a:hlinkClick r:id="rId3"/>
              </a:rPr>
              <a:t>Google recommends</a:t>
            </a:r>
            <a:r>
              <a:rPr lang="en-CA" dirty="0"/>
              <a:t> to test your structured data using the </a:t>
            </a:r>
            <a:r>
              <a:rPr lang="en-CA" dirty="0">
                <a:hlinkClick r:id="rId4"/>
              </a:rPr>
              <a:t>Rich Results Test</a:t>
            </a:r>
            <a:r>
              <a:rPr lang="en-CA" dirty="0"/>
              <a:t> during development, and the </a:t>
            </a:r>
            <a:r>
              <a:rPr lang="en-CA" dirty="0">
                <a:hlinkClick r:id="rId5"/>
              </a:rPr>
              <a:t>Rich result status reports</a:t>
            </a:r>
            <a:r>
              <a:rPr lang="en-CA" dirty="0"/>
              <a:t> after deployment, to monitor the health of your pages.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CFDC44-D409-4034-9735-BEDC9C059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014187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BF1E2-4727-4167-B404-0CC39F23A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DigitalArtsNation.ca Digital Playbook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88814-66A3-460B-9C24-5E81ACB0E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https://digitalartsnation.ca/digital-playbook/mastering-discoverability-for-the-performing-arts/</a:t>
            </a:r>
            <a:r>
              <a:rPr lang="en-CA" dirty="0"/>
              <a:t> </a:t>
            </a:r>
          </a:p>
          <a:p>
            <a:endParaRPr lang="en-CA" dirty="0"/>
          </a:p>
          <a:p>
            <a:r>
              <a:rPr lang="en-CA" dirty="0">
                <a:hlinkClick r:id="rId3"/>
              </a:rPr>
              <a:t>https://digitalartsnation.ca/digital-playbook/mastering-discoverability-for-the-performing-arts/structured-data-how-to-enhance-discoverability/</a:t>
            </a:r>
            <a:r>
              <a:rPr lang="en-CA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8377E-817E-4081-854B-38042703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92319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1E7A-E85B-4952-8BDB-48239D53F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accent6"/>
                </a:solidFill>
              </a:rPr>
              <a:t>Beyond Fundamentals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BE93B-6BA6-4541-BE9A-672044534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66763" lvl="1" indent="-457200">
              <a:buFont typeface="+mj-lt"/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Assess Advanced SEO: January 12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>
                <a:solidFill>
                  <a:schemeClr val="accent6"/>
                </a:solidFill>
              </a:rPr>
              <a:t>Machine-readable content: January 15 or 19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 err="1"/>
              <a:t>Wikidata</a:t>
            </a:r>
            <a:r>
              <a:rPr lang="en-CA" dirty="0"/>
              <a:t>: January 26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/>
              <a:t>Review/Practice: </a:t>
            </a:r>
          </a:p>
          <a:p>
            <a:pPr marL="309563" lvl="1" indent="0" defTabSz="803275">
              <a:buNone/>
            </a:pPr>
            <a:r>
              <a:rPr lang="en-CA" dirty="0"/>
              <a:t>	January 29 or February 2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1C3D2-EF7F-4B64-8026-51766E45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486129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96681" y="4327557"/>
            <a:ext cx="4626321" cy="1620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2000" b="1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CDBF55A-E162-45D1-8A40-EB578FC7B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>
            <a:normAutofit/>
          </a:bodyPr>
          <a:lstStyle/>
          <a:p>
            <a:r>
              <a:rPr lang="en-CA" dirty="0"/>
              <a:t>LET’S STAY IN TOUCH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9D96F6F-5F89-4438-AB88-E3F123189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750" y="2250469"/>
            <a:ext cx="5360988" cy="3926493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/>
              <a:t>Inga Petri</a:t>
            </a:r>
          </a:p>
          <a:p>
            <a:pPr marL="0" indent="0">
              <a:buNone/>
            </a:pPr>
            <a:r>
              <a:rPr lang="en-CA" sz="2400" dirty="0"/>
              <a:t>Strategic Moves </a:t>
            </a:r>
          </a:p>
          <a:p>
            <a:pPr marL="0" indent="0">
              <a:buNone/>
            </a:pPr>
            <a:r>
              <a:rPr lang="en-CA" sz="2400" dirty="0"/>
              <a:t>Whitehorse, Yukon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www.strategicmoves.ca	 </a:t>
            </a:r>
          </a:p>
          <a:p>
            <a:pPr marL="0" indent="0">
              <a:buNone/>
            </a:pPr>
            <a:r>
              <a:rPr lang="en-CA" sz="2400" dirty="0"/>
              <a:t>ipetri@strategicmoves.ca	</a:t>
            </a:r>
          </a:p>
          <a:p>
            <a:pPr marL="0" indent="0">
              <a:buNone/>
            </a:pPr>
            <a:r>
              <a:rPr lang="en-CA" sz="2400" dirty="0"/>
              <a:t>613.558.8433 (mobile, Canada-wide)</a:t>
            </a:r>
          </a:p>
          <a:p>
            <a:pPr marL="0" indent="0">
              <a:buNone/>
            </a:pPr>
            <a:r>
              <a:rPr lang="en-CA" sz="2400" dirty="0"/>
              <a:t>@ipetri</a:t>
            </a:r>
          </a:p>
          <a:p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/>
          <a:lstStyle/>
          <a:p>
            <a:fld id="{7822AFE4-5680-4571-A999-D998AD940D14}" type="slidenum">
              <a:rPr lang="en-CA" smtClean="0"/>
              <a:pPr/>
              <a:t>23</a:t>
            </a:fld>
            <a:endParaRPr lang="en-CA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24AC2D96-AF21-4F39-A9A3-06783EB2D0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1"/>
          <a:stretch/>
        </p:blipFill>
        <p:spPr>
          <a:xfrm>
            <a:off x="7291127" y="2250470"/>
            <a:ext cx="2772295" cy="3133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3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3</a:t>
            </a:fld>
            <a:endParaRPr lang="en-C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907E97-B087-4612-93DA-F57C8A2E125E}"/>
              </a:ext>
            </a:extLst>
          </p:cNvPr>
          <p:cNvSpPr/>
          <p:nvPr/>
        </p:nvSpPr>
        <p:spPr>
          <a:xfrm>
            <a:off x="12000" y="1458434"/>
            <a:ext cx="12168000" cy="4734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1593C6F-A8AE-4176-9070-FF9622DA6C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6" b="24733"/>
          <a:stretch/>
        </p:blipFill>
        <p:spPr>
          <a:xfrm>
            <a:off x="602753" y="1204333"/>
            <a:ext cx="6096000" cy="3992136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8212F05-69B3-4DD3-82A8-3A4DA47AEB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05" y="3081692"/>
            <a:ext cx="4514568" cy="96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9735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EA59-8C76-41D0-8D59-E52D6B0F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P.A.D.E Workshop Series (2021 –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A8063-6A08-4579-9849-5C93318CB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3308119"/>
          </a:xfrm>
        </p:spPr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Fundamentals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Assessment: October 18 or 23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Website content: October 25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Social media content: November 1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Mastering Google: November 29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Review/Practice: December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350C4A-9C98-4432-BAE8-753DA0F5F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554721" cy="3571461"/>
          </a:xfrm>
        </p:spPr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Beyond Fundamentals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Assess Advanced SEO: January 12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>
                <a:solidFill>
                  <a:schemeClr val="accent6"/>
                </a:solidFill>
              </a:rPr>
              <a:t>Machine-readable content: January 15 or 19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 err="1"/>
              <a:t>Wikidata</a:t>
            </a:r>
            <a:r>
              <a:rPr lang="en-CA" dirty="0"/>
              <a:t>: January 26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/>
              <a:t>Review/Practice: </a:t>
            </a:r>
          </a:p>
          <a:p>
            <a:pPr marL="309563" lvl="1" indent="0" defTabSz="803275">
              <a:buNone/>
            </a:pPr>
            <a:r>
              <a:rPr lang="en-CA" dirty="0"/>
              <a:t>	January 29 or February 2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45990-637C-48AC-95AB-BD8F9C90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4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6A8E0-B5C3-4D6E-B053-94F9000DBD6F}"/>
              </a:ext>
            </a:extLst>
          </p:cNvPr>
          <p:cNvSpPr txBox="1"/>
          <p:nvPr/>
        </p:nvSpPr>
        <p:spPr>
          <a:xfrm>
            <a:off x="413359" y="4417346"/>
            <a:ext cx="107444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ctr">
              <a:buFont typeface="Wingdings" panose="05000000000000000000" pitchFamily="2" charset="2"/>
              <a:buChar char="§"/>
            </a:pPr>
            <a:r>
              <a:rPr lang="en-CA" sz="2800" b="1" dirty="0">
                <a:solidFill>
                  <a:schemeClr val="accent6"/>
                </a:solidFill>
              </a:rPr>
              <a:t>Digital Business / Revenue</a:t>
            </a:r>
          </a:p>
          <a:p>
            <a:pPr marL="738188" indent="-457200" algn="ctr">
              <a:buFont typeface="+mj-lt"/>
              <a:buAutoNum type="arabicPeriod"/>
            </a:pPr>
            <a:r>
              <a:rPr lang="en-CA" sz="2400" b="1" dirty="0"/>
              <a:t>Digital Value Chain: February 16 or 19</a:t>
            </a:r>
          </a:p>
          <a:p>
            <a:pPr marL="738188" indent="-457200" algn="ctr">
              <a:buFont typeface="+mj-lt"/>
              <a:buAutoNum type="arabicPeriod"/>
            </a:pPr>
            <a:r>
              <a:rPr lang="en-CA" sz="2400" b="1" dirty="0"/>
              <a:t>Hybrid Business Models: February 23</a:t>
            </a:r>
          </a:p>
          <a:p>
            <a:pPr marL="738188" indent="-457200" algn="ctr">
              <a:buFont typeface="+mj-lt"/>
              <a:buAutoNum type="arabicPeriod"/>
            </a:pPr>
            <a:r>
              <a:rPr lang="en-CA" sz="2400" b="1" dirty="0"/>
              <a:t>Digital Business Tools / Revenue Streams: March 9</a:t>
            </a:r>
          </a:p>
        </p:txBody>
      </p:sp>
      <p:pic>
        <p:nvPicPr>
          <p:cNvPr id="8" name="Picture 7" descr="Company name&#10;&#10;Description automatically generated">
            <a:extLst>
              <a:ext uri="{FF2B5EF4-FFF2-40B4-BE49-F238E27FC236}">
                <a16:creationId xmlns:a16="http://schemas.microsoft.com/office/drawing/2014/main" id="{AA99EC24-16FE-4486-BE23-87CB19716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797" y="241017"/>
            <a:ext cx="2893934" cy="54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4551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6284A-559A-43AE-95C5-84DE126DD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CA"/>
              <a:t>Homework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075FF-B771-4AF8-9329-EF46E024F8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822AFE4-5680-4571-A999-D998AD940D14}" type="slidenum">
              <a:rPr lang="en-CA" smtClean="0"/>
              <a:pPr>
                <a:spcAft>
                  <a:spcPts val="600"/>
                </a:spcAft>
              </a:pPr>
              <a:t>5</a:t>
            </a:fld>
            <a:endParaRPr lang="en-CA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0B353E-9F28-4B7A-B3F7-14FD81CD0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CA" dirty="0"/>
          </a:p>
          <a:p>
            <a:pPr marL="0" indent="0">
              <a:spcAft>
                <a:spcPts val="600"/>
              </a:spcAft>
              <a:buNone/>
            </a:pPr>
            <a:endParaRPr lang="en-CA" dirty="0"/>
          </a:p>
          <a:p>
            <a:pPr marL="0" indent="0">
              <a:spcAft>
                <a:spcPts val="600"/>
              </a:spcAft>
              <a:buNone/>
            </a:pPr>
            <a:endParaRPr lang="en-CA" dirty="0"/>
          </a:p>
          <a:p>
            <a:pPr marL="0" indent="0">
              <a:spcAft>
                <a:spcPts val="600"/>
              </a:spcAft>
              <a:buNone/>
            </a:pPr>
            <a:endParaRPr lang="en-CA" dirty="0"/>
          </a:p>
          <a:p>
            <a:pPr marL="0" indent="0" algn="ctr">
              <a:spcAft>
                <a:spcPts val="600"/>
              </a:spcAft>
              <a:buNone/>
            </a:pPr>
            <a:r>
              <a:rPr lang="en-CA" dirty="0"/>
              <a:t>What did you learn about using structured data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CA" dirty="0"/>
              <a:t>through your homework?</a:t>
            </a:r>
          </a:p>
        </p:txBody>
      </p:sp>
    </p:spTree>
    <p:extLst>
      <p:ext uri="{BB962C8B-B14F-4D97-AF65-F5344CB8AC3E}">
        <p14:creationId xmlns:p14="http://schemas.microsoft.com/office/powerpoint/2010/main" val="201029880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From Search to Discoverability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6</a:t>
            </a:fld>
            <a:endParaRPr lang="en-CA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FDEF612-9C1F-459B-9056-ECFC5FCF41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517394"/>
              </p:ext>
            </p:extLst>
          </p:nvPr>
        </p:nvGraphicFramePr>
        <p:xfrm>
          <a:off x="436563" y="1497013"/>
          <a:ext cx="11572875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42929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43EF8F-85BD-408E-9E00-6E7100AFE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843EF8F-85BD-408E-9E00-6E7100AFE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7F566D-78D0-49FB-8095-65D7A7EC8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877F566D-78D0-49FB-8095-65D7A7EC87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79ADA8-37D4-4A9A-AA99-73A01A1D7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8D79ADA8-37D4-4A9A-AA99-73A01A1D7C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5892A7-269A-43A6-A64D-B4B2688BB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155892A7-269A-43A6-A64D-B4B2688BBD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0113A8-1DFC-41CB-A442-CF1D0DE49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CD0113A8-1DFC-41CB-A442-CF1D0DE490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B855BF-BDE6-46F5-B14A-75842EB53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6BB855BF-BDE6-46F5-B14A-75842EB539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E51666-BFC1-4ABB-AAE0-F9E9102B7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27E51666-BFC1-4ABB-AAE0-F9E9102B75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47F42F-42A9-407C-BEA3-AD3EF4E7B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C147F42F-42A9-407C-BEA3-AD3EF4E7B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83916-21B1-4694-A053-5B968F1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/>
          <a:lstStyle/>
          <a:p>
            <a:r>
              <a:rPr lang="en-CA" dirty="0"/>
              <a:t>From Search to Discoverability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A61E1-95C5-49A5-B783-3D0C718EB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62" y="1457739"/>
            <a:ext cx="10940441" cy="4719224"/>
          </a:xfrm>
        </p:spPr>
        <p:txBody>
          <a:bodyPr/>
          <a:lstStyle/>
          <a:p>
            <a:r>
              <a:rPr lang="en-CA" dirty="0"/>
              <a:t>Semantic web – </a:t>
            </a:r>
            <a:r>
              <a:rPr lang="en-CA" i="1" dirty="0"/>
              <a:t>web of data	</a:t>
            </a:r>
          </a:p>
          <a:p>
            <a:pPr lvl="1"/>
            <a:r>
              <a:rPr lang="en-CA" i="1" dirty="0"/>
              <a:t>Semantic</a:t>
            </a:r>
            <a:r>
              <a:rPr lang="en-CA" dirty="0"/>
              <a:t> simply refers to the meaning of a word, text or phrase.</a:t>
            </a:r>
          </a:p>
          <a:p>
            <a:pPr lvl="1"/>
            <a:r>
              <a:rPr lang="en-CA" dirty="0"/>
              <a:t>Become the answers</a:t>
            </a:r>
          </a:p>
          <a:p>
            <a:pPr lvl="1"/>
            <a:r>
              <a:rPr lang="en-CA" dirty="0"/>
              <a:t>Also enables the </a:t>
            </a:r>
            <a:r>
              <a:rPr lang="en-CA" dirty="0" err="1"/>
              <a:t>speakable</a:t>
            </a:r>
            <a:r>
              <a:rPr lang="en-CA" dirty="0"/>
              <a:t> web</a:t>
            </a:r>
          </a:p>
          <a:p>
            <a:r>
              <a:rPr lang="en-CA" dirty="0"/>
              <a:t>Structured Data – schema.org for search engines</a:t>
            </a:r>
          </a:p>
          <a:p>
            <a:pPr lvl="1"/>
            <a:r>
              <a:rPr lang="en-CA" dirty="0"/>
              <a:t>Standardized protocols and meta-data tags that allow them to consistently and reliably </a:t>
            </a:r>
            <a:r>
              <a:rPr lang="en-CA" i="1" dirty="0"/>
              <a:t>understand</a:t>
            </a:r>
            <a:r>
              <a:rPr lang="en-CA" dirty="0"/>
              <a:t> the content of websites and use it to provide answers</a:t>
            </a:r>
          </a:p>
          <a:p>
            <a:pPr lvl="1"/>
            <a:r>
              <a:rPr lang="en-CA" dirty="0"/>
              <a:t>Google Events</a:t>
            </a:r>
          </a:p>
          <a:p>
            <a:r>
              <a:rPr lang="en-CA" dirty="0"/>
              <a:t>Discoverability</a:t>
            </a:r>
          </a:p>
          <a:p>
            <a:pPr lvl="1"/>
            <a:r>
              <a:rPr lang="en-CA" dirty="0"/>
              <a:t>The capacity to be found – enhanced by supplying structured data in a standardized way so machines can read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72474-C4D2-4F9C-8D0A-C98D567BE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/>
          <a:lstStyle/>
          <a:p>
            <a:fld id="{7822AFE4-5680-4571-A999-D998AD940D14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496134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Google Events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8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3360" y="1649896"/>
            <a:ext cx="4123471" cy="4481037"/>
          </a:xfrm>
        </p:spPr>
        <p:txBody>
          <a:bodyPr/>
          <a:lstStyle/>
          <a:p>
            <a:r>
              <a:rPr lang="en-CA" dirty="0"/>
              <a:t>Search What’s On in [your town, your region, your province]</a:t>
            </a:r>
          </a:p>
          <a:p>
            <a:endParaRPr lang="en-CA" dirty="0"/>
          </a:p>
          <a:p>
            <a:r>
              <a:rPr lang="en-CA" dirty="0"/>
              <a:t>Consider the results</a:t>
            </a:r>
          </a:p>
          <a:p>
            <a:endParaRPr lang="en-CA" dirty="0"/>
          </a:p>
          <a:p>
            <a:r>
              <a:rPr lang="en-CA" dirty="0">
                <a:hlinkClick r:id="rId2"/>
              </a:rPr>
              <a:t>Event info on Google</a:t>
            </a:r>
            <a:endParaRPr lang="en-CA" dirty="0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AEA52651-3C68-46A1-8541-3036CA93F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832" y="1125171"/>
            <a:ext cx="6846456" cy="4845535"/>
          </a:xfrm>
          <a:prstGeom prst="rect">
            <a:avLst/>
          </a:prstGeom>
          <a:ln>
            <a:solidFill>
              <a:srgbClr val="418AB3"/>
            </a:solidFill>
          </a:ln>
        </p:spPr>
      </p:pic>
    </p:spTree>
    <p:extLst>
      <p:ext uri="{BB962C8B-B14F-4D97-AF65-F5344CB8AC3E}">
        <p14:creationId xmlns:p14="http://schemas.microsoft.com/office/powerpoint/2010/main" val="339313697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75822-5929-491E-9CEE-AD8F21B3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accent1"/>
                </a:solidFill>
              </a:rPr>
              <a:t>Three options to have events eligible for Google Events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95E1B0-60DA-4734-B626-B5C92B54E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You use Third-Party site to post your events 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Content Management System running your site has plug-ins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Edit HTML on your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3236A-B705-4871-8941-8FF36B907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/>
          <a:lstStyle/>
          <a:p>
            <a:fld id="{7822AFE4-5680-4571-A999-D998AD940D14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693731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BT_Templat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1">
      <a:majorFont>
        <a:latin typeface="Bahnschrift SemiBold"/>
        <a:ea typeface=""/>
        <a:cs typeface=""/>
      </a:majorFont>
      <a:minorFont>
        <a:latin typeface="Corbel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T_Template" id="{C85D3E76-2F5C-415D-9CCC-14472F4D8187}" vid="{06612D6B-7657-47F7-BD84-CDB17EBA50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MBT_Template</Template>
  <TotalTime>3953</TotalTime>
  <Words>1080</Words>
  <Application>Microsoft Office PowerPoint</Application>
  <PresentationFormat>Widescreen</PresentationFormat>
  <Paragraphs>183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Bahnschrift</vt:lpstr>
      <vt:lpstr>Bahnschrift SemiBold</vt:lpstr>
      <vt:lpstr>Calibri</vt:lpstr>
      <vt:lpstr>Corbel</vt:lpstr>
      <vt:lpstr>Madefor</vt:lpstr>
      <vt:lpstr>Tahoma</vt:lpstr>
      <vt:lpstr>Wingdings</vt:lpstr>
      <vt:lpstr>MBT_Template</vt:lpstr>
      <vt:lpstr>Workshop  2 Machine-Readable Content</vt:lpstr>
      <vt:lpstr>PowerPoint Presentation</vt:lpstr>
      <vt:lpstr>PowerPoint Presentation</vt:lpstr>
      <vt:lpstr>P.A.D.E Workshop Series (2021 – 2022)</vt:lpstr>
      <vt:lpstr>Homework Review</vt:lpstr>
      <vt:lpstr>From Search to Discoverability</vt:lpstr>
      <vt:lpstr>From Search to Discoverability</vt:lpstr>
      <vt:lpstr>Google Events</vt:lpstr>
      <vt:lpstr>Three options to have events eligible for Google Events </vt:lpstr>
      <vt:lpstr>Third parties that integrate with Google Events</vt:lpstr>
      <vt:lpstr>Nakai Theatre in Whitehorse</vt:lpstr>
      <vt:lpstr>Yukon Arts Centre</vt:lpstr>
      <vt:lpstr>Google Data Highlighter</vt:lpstr>
      <vt:lpstr>DIY Web CMS</vt:lpstr>
      <vt:lpstr>WIX </vt:lpstr>
      <vt:lpstr>WordPress Plug-Ins Demo</vt:lpstr>
      <vt:lpstr>Demo Sample Modern Events Calendar Light</vt:lpstr>
      <vt:lpstr>Schema.org markup templates</vt:lpstr>
      <vt:lpstr>JSON-LD Mark up generators</vt:lpstr>
      <vt:lpstr>Testing your mark up</vt:lpstr>
      <vt:lpstr>DigitalArtsNation.ca Digital Playbook</vt:lpstr>
      <vt:lpstr>Beyond Fundamentals</vt:lpstr>
      <vt:lpstr>LET’S STAY IN TOUCH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Steering Committee Meeting   August 28, 2019</dc:title>
  <dc:creator>Inga Petri</dc:creator>
  <cp:lastModifiedBy>Inga Petri</cp:lastModifiedBy>
  <cp:revision>463</cp:revision>
  <cp:lastPrinted>2020-11-04T19:45:39Z</cp:lastPrinted>
  <dcterms:created xsi:type="dcterms:W3CDTF">2019-08-28T07:37:23Z</dcterms:created>
  <dcterms:modified xsi:type="dcterms:W3CDTF">2022-01-15T08:58:42Z</dcterms:modified>
</cp:coreProperties>
</file>