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1"/>
  </p:notesMasterIdLst>
  <p:handoutMasterIdLst>
    <p:handoutMasterId r:id="rId22"/>
  </p:handoutMasterIdLst>
  <p:sldIdLst>
    <p:sldId id="256" r:id="rId2"/>
    <p:sldId id="428" r:id="rId3"/>
    <p:sldId id="338" r:id="rId4"/>
    <p:sldId id="429" r:id="rId5"/>
    <p:sldId id="425" r:id="rId6"/>
    <p:sldId id="426" r:id="rId7"/>
    <p:sldId id="404" r:id="rId8"/>
    <p:sldId id="412" r:id="rId9"/>
    <p:sldId id="413" r:id="rId10"/>
    <p:sldId id="414" r:id="rId11"/>
    <p:sldId id="408" r:id="rId12"/>
    <p:sldId id="409" r:id="rId13"/>
    <p:sldId id="410" r:id="rId14"/>
    <p:sldId id="415" r:id="rId15"/>
    <p:sldId id="405" r:id="rId16"/>
    <p:sldId id="416" r:id="rId17"/>
    <p:sldId id="430" r:id="rId18"/>
    <p:sldId id="427" r:id="rId19"/>
    <p:sldId id="273" r:id="rId2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8ABA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1" autoAdjust="0"/>
    <p:restoredTop sz="86337" autoAdjust="0"/>
  </p:normalViewPr>
  <p:slideViewPr>
    <p:cSldViewPr snapToGrid="0">
      <p:cViewPr varScale="1">
        <p:scale>
          <a:sx n="75" d="100"/>
          <a:sy n="75" d="100"/>
        </p:scale>
        <p:origin x="120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D0CD48E-1873-4A8A-8593-4CDC15ACEE7B}" type="datetimeFigureOut">
              <a:rPr lang="en-CA" smtClean="0"/>
              <a:t>2022-01-26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0D491A0-14C7-4EB1-A572-BDE639DAC7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36BCEA-3605-4382-8648-861EBD8EEAFF}" type="datetimeFigureOut">
              <a:rPr lang="en-CA" smtClean="0"/>
              <a:t>2022-01-26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79BF4C-B195-47B7-AC08-8FBE53E0CD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Replace with specific acknowledgement for the presenter</a:t>
            </a:r>
            <a:r>
              <a:rPr lang="en-CA" baseline="0" dirty="0"/>
              <a:t> – </a:t>
            </a:r>
            <a:r>
              <a:rPr lang="en-CA" baseline="0" dirty="0" err="1"/>
              <a:t>ie</a:t>
            </a:r>
            <a:r>
              <a:rPr lang="en-CA" baseline="0" dirty="0"/>
              <a:t> Montreal and workshops 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BB8B-AEE4-4BC2-B5DB-075F8908323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9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Standard project slide for background and</a:t>
            </a:r>
            <a:r>
              <a:rPr lang="en-CA" baseline="0" dirty="0"/>
              <a:t> promote project website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B9FF-9940-4026-9C12-643C608FB3F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0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0047" y="1801091"/>
            <a:ext cx="3501953" cy="2715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baseline="0">
                <a:solidFill>
                  <a:sysClr val="windowText" lastClr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-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0046" y="4766250"/>
            <a:ext cx="3501954" cy="11493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presenter, company, date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56245" y="6165181"/>
            <a:ext cx="4728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</a:rPr>
              <a:t>License: Creative Commons CC-BY SA 4.0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B4E58-57C9-460A-9B89-26A94FD87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" r="1474" b="1913"/>
          <a:stretch/>
        </p:blipFill>
        <p:spPr>
          <a:xfrm>
            <a:off x="207818" y="292709"/>
            <a:ext cx="8354292" cy="5666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68845-A4A1-4E53-AE20-165D4374B66F}"/>
              </a:ext>
            </a:extLst>
          </p:cNvPr>
          <p:cNvSpPr/>
          <p:nvPr userDrawn="1"/>
        </p:nvSpPr>
        <p:spPr>
          <a:xfrm>
            <a:off x="0" y="609599"/>
            <a:ext cx="7356764" cy="1413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P.A.D.E. Beyond Fundamentals</a:t>
            </a:r>
          </a:p>
        </p:txBody>
      </p:sp>
    </p:spTree>
    <p:extLst>
      <p:ext uri="{BB962C8B-B14F-4D97-AF65-F5344CB8AC3E}">
        <p14:creationId xmlns:p14="http://schemas.microsoft.com/office/powerpoint/2010/main" val="2267048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22" y="773908"/>
            <a:ext cx="8320559" cy="2049797"/>
          </a:xfrm>
        </p:spPr>
        <p:txBody>
          <a:bodyPr anchor="t">
            <a:noAutofit/>
          </a:bodyPr>
          <a:lstStyle>
            <a:lvl1pPr algn="l">
              <a:defRPr sz="4800" b="1" baseline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010" y="3468976"/>
            <a:ext cx="8283171" cy="114933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803464" y="6161915"/>
            <a:ext cx="46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License: Creative Commons CC-BY SA 4.0</a:t>
            </a:r>
          </a:p>
        </p:txBody>
      </p:sp>
    </p:spTree>
    <p:extLst>
      <p:ext uri="{BB962C8B-B14F-4D97-AF65-F5344CB8AC3E}">
        <p14:creationId xmlns:p14="http://schemas.microsoft.com/office/powerpoint/2010/main" val="3814052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56C1EF-2C40-437D-A9AF-046B675C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494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BD38D2-DCD3-4C00-B148-2DAA9E96D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986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759ED-5A49-4884-B6C9-AAC19AF08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448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A07877-D153-40B4-83E5-20195F7DD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0414" r="9422" b="5007"/>
          <a:stretch/>
        </p:blipFill>
        <p:spPr>
          <a:xfrm>
            <a:off x="0" y="1477488"/>
            <a:ext cx="12229586" cy="53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33" y="3387927"/>
            <a:ext cx="9787518" cy="1500188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440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933" y="4964514"/>
            <a:ext cx="9787518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119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160406-9B70-4A73-8BDD-7C7C0A61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46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AE68B5-33EB-4287-AFF1-BE0869FD3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4683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8920C-05FA-43D0-853D-8C367EC680B0}"/>
              </a:ext>
            </a:extLst>
          </p:cNvPr>
          <p:cNvSpPr/>
          <p:nvPr userDrawn="1"/>
        </p:nvSpPr>
        <p:spPr>
          <a:xfrm>
            <a:off x="0" y="1457739"/>
            <a:ext cx="12192000" cy="5400261"/>
          </a:xfrm>
          <a:prstGeom prst="rect">
            <a:avLst/>
          </a:prstGeom>
          <a:solidFill>
            <a:srgbClr val="418AB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62" y="1457739"/>
            <a:ext cx="10940441" cy="47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599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57CBA868-9C9B-436D-8B62-809AF9A24C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12624"/>
            <a:ext cx="29350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39850" indent="-238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Q15673471" TargetMode="External"/><Relationship Id="rId2" Type="http://schemas.openxmlformats.org/officeDocument/2006/relationships/hyperlink" Target="https://www.wikidata.org/wiki/Wikidata:Main_Page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inkeddigitalfuture.ca/wikidata/" TargetMode="External"/><Relationship Id="rId4" Type="http://schemas.openxmlformats.org/officeDocument/2006/relationships/hyperlink" Target="https://www.wikidata.org/wiki/Q742255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eddigitalfuture.ca/wikidata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Commons:Welcome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lp:Introduction_to_policies_and_guidelines/2" TargetMode="External"/><Relationship Id="rId2" Type="http://schemas.openxmlformats.org/officeDocument/2006/relationships/hyperlink" Target="https://en.wikipedia.org/wiki/Help:Introduction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n.wikipedia.org/wiki/Wikipedia:Policies_and_guidelin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igitalartsnation.ca/digital-playbook/mastering-discoverability-for-the-performing-arts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db.com/" TargetMode="External"/><Relationship Id="rId3" Type="http://schemas.openxmlformats.org/officeDocument/2006/relationships/hyperlink" Target="https://commons.wikimedia.org/" TargetMode="External"/><Relationship Id="rId7" Type="http://schemas.openxmlformats.org/officeDocument/2006/relationships/hyperlink" Target="https://www.songkick.com/" TargetMode="External"/><Relationship Id="rId2" Type="http://schemas.openxmlformats.org/officeDocument/2006/relationships/hyperlink" Target="https://www.wikidata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usicbrainz.org/" TargetMode="External"/><Relationship Id="rId5" Type="http://schemas.openxmlformats.org/officeDocument/2006/relationships/hyperlink" Target="https://isni.org/" TargetMode="External"/><Relationship Id="rId4" Type="http://schemas.openxmlformats.org/officeDocument/2006/relationships/hyperlink" Target="http://kg.artsdata.ca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eddigitalfuture.ca/wikidata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inkeddigitalfuture.ca/wikidata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0047" y="1801091"/>
            <a:ext cx="3501953" cy="2715562"/>
          </a:xfrm>
        </p:spPr>
        <p:txBody>
          <a:bodyPr/>
          <a:lstStyle/>
          <a:p>
            <a:r>
              <a:rPr lang="en-US" i="1" dirty="0"/>
              <a:t>Atelier 3</a:t>
            </a:r>
            <a:br>
              <a:rPr lang="en-US" i="1" dirty="0"/>
            </a:br>
            <a:r>
              <a:rPr lang="en-US" i="1" dirty="0" err="1"/>
              <a:t>Wikidata</a:t>
            </a:r>
            <a:r>
              <a:rPr lang="en-US" i="1" dirty="0"/>
              <a:t> - </a:t>
            </a:r>
            <a:r>
              <a:rPr lang="en-US" dirty="0" err="1"/>
              <a:t>Annuaires</a:t>
            </a:r>
            <a:r>
              <a:rPr lang="en-US" dirty="0"/>
              <a:t> </a:t>
            </a:r>
            <a:r>
              <a:rPr lang="en-US" dirty="0" err="1"/>
              <a:t>liés</a:t>
            </a:r>
            <a:r>
              <a:rPr lang="en-US" dirty="0"/>
              <a:t> et </a:t>
            </a:r>
            <a:r>
              <a:rPr lang="en-US" dirty="0" err="1"/>
              <a:t>ouverts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0046" y="4766250"/>
            <a:ext cx="3501954" cy="1149334"/>
          </a:xfrm>
        </p:spPr>
        <p:txBody>
          <a:bodyPr>
            <a:normAutofit fontScale="92500" lnSpcReduction="10000"/>
          </a:bodyPr>
          <a:lstStyle/>
          <a:p>
            <a:r>
              <a:rPr lang="en-CA" dirty="0" err="1"/>
              <a:t>Créé</a:t>
            </a:r>
            <a:r>
              <a:rPr lang="en-CA" dirty="0"/>
              <a:t> et </a:t>
            </a:r>
            <a:r>
              <a:rPr lang="en-CA" dirty="0" err="1"/>
              <a:t>presenté</a:t>
            </a:r>
            <a:r>
              <a:rPr lang="en-CA" dirty="0"/>
              <a:t> par</a:t>
            </a:r>
          </a:p>
          <a:p>
            <a:r>
              <a:rPr lang="en-CA" dirty="0"/>
              <a:t>Inga Petri, Strategic Moves</a:t>
            </a:r>
          </a:p>
          <a:p>
            <a:r>
              <a:rPr lang="en-CA" dirty="0"/>
              <a:t>January 26, 2022</a:t>
            </a:r>
          </a:p>
          <a:p>
            <a:r>
              <a:rPr lang="en-CA" dirty="0"/>
              <a:t>1 pm to 2 pm HNE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0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Wikipedia </a:t>
            </a:r>
            <a:r>
              <a:rPr lang="en-CA" dirty="0">
                <a:sym typeface="Wingdings" panose="05000000000000000000" pitchFamily="2" charset="2"/>
              </a:rPr>
              <a:t> item </a:t>
            </a:r>
            <a:r>
              <a:rPr lang="en-CA" dirty="0" err="1">
                <a:sym typeface="Wingdings" panose="05000000000000000000" pitchFamily="2" charset="2"/>
              </a:rPr>
              <a:t>Wikidata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38" y="1305234"/>
            <a:ext cx="8132399" cy="5391927"/>
          </a:xfrm>
          <a:ln>
            <a:solidFill>
              <a:srgbClr val="0033CC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49651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Wikidata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722" y="1497496"/>
            <a:ext cx="10658077" cy="4679467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Base de </a:t>
            </a:r>
            <a:r>
              <a:rPr lang="en-CA" dirty="0" err="1"/>
              <a:t>connaissances</a:t>
            </a:r>
            <a:r>
              <a:rPr lang="en-CA" dirty="0"/>
              <a:t> 91 millions </a:t>
            </a:r>
            <a:r>
              <a:rPr lang="en-CA" dirty="0" err="1"/>
              <a:t>d'articles</a:t>
            </a:r>
            <a:endParaRPr lang="en-CA" dirty="0"/>
          </a:p>
          <a:p>
            <a:pPr lvl="1"/>
            <a:r>
              <a:rPr lang="en-CA" dirty="0"/>
              <a:t>~31% </a:t>
            </a:r>
            <a:r>
              <a:rPr lang="en-CA" dirty="0" err="1"/>
              <a:t>scientifique</a:t>
            </a:r>
            <a:endParaRPr lang="en-CA" dirty="0"/>
          </a:p>
          <a:p>
            <a:pPr lvl="1"/>
            <a:r>
              <a:rPr lang="en-CA" dirty="0"/>
              <a:t>~9 % </a:t>
            </a:r>
            <a:r>
              <a:rPr lang="en-CA" dirty="0" err="1"/>
              <a:t>sont</a:t>
            </a:r>
            <a:r>
              <a:rPr lang="en-CA" dirty="0"/>
              <a:t> </a:t>
            </a:r>
            <a:r>
              <a:rPr lang="en-CA" dirty="0" err="1"/>
              <a:t>humains</a:t>
            </a:r>
            <a:r>
              <a:rPr lang="en-CA" dirty="0"/>
              <a:t> - des tonnes </a:t>
            </a:r>
            <a:r>
              <a:rPr lang="en-CA" dirty="0" err="1"/>
              <a:t>d'opportunités</a:t>
            </a:r>
            <a:r>
              <a:rPr lang="en-CA" dirty="0"/>
              <a:t> pour les arts !</a:t>
            </a:r>
          </a:p>
          <a:p>
            <a:r>
              <a:rPr lang="en-CA" dirty="0" err="1"/>
              <a:t>Tous</a:t>
            </a:r>
            <a:r>
              <a:rPr lang="en-CA" dirty="0"/>
              <a:t> </a:t>
            </a:r>
            <a:r>
              <a:rPr lang="en-CA" dirty="0" err="1"/>
              <a:t>peuvent</a:t>
            </a:r>
            <a:r>
              <a:rPr lang="en-CA" dirty="0"/>
              <a:t> modifier, </a:t>
            </a:r>
            <a:r>
              <a:rPr lang="en-CA" dirty="0" err="1"/>
              <a:t>contribuer</a:t>
            </a:r>
            <a:r>
              <a:rPr lang="en-CA" dirty="0"/>
              <a:t>, </a:t>
            </a:r>
            <a:r>
              <a:rPr lang="en-CA" dirty="0" err="1"/>
              <a:t>utiliser</a:t>
            </a:r>
            <a:endParaRPr lang="en-CA" dirty="0"/>
          </a:p>
          <a:p>
            <a:r>
              <a:rPr lang="en-CA" dirty="0" err="1"/>
              <a:t>Réutilisable</a:t>
            </a:r>
            <a:r>
              <a:rPr lang="en-CA" dirty="0"/>
              <a:t> – licence Creative Commons </a:t>
            </a:r>
            <a:r>
              <a:rPr lang="en-CA" dirty="0" err="1"/>
              <a:t>gratuite</a:t>
            </a:r>
            <a:endParaRPr lang="en-CA" dirty="0"/>
          </a:p>
          <a:p>
            <a:r>
              <a:rPr lang="en-CA" dirty="0"/>
              <a:t>Agit </a:t>
            </a:r>
            <a:r>
              <a:rPr lang="en-CA" dirty="0" err="1"/>
              <a:t>comme</a:t>
            </a:r>
            <a:r>
              <a:rPr lang="en-CA" dirty="0"/>
              <a:t> base de </a:t>
            </a:r>
            <a:r>
              <a:rPr lang="en-CA" dirty="0" err="1"/>
              <a:t>donnée</a:t>
            </a:r>
            <a:r>
              <a:rPr lang="en-CA" dirty="0"/>
              <a:t> central pour les </a:t>
            </a:r>
            <a:r>
              <a:rPr lang="en-CA" dirty="0" err="1"/>
              <a:t>données</a:t>
            </a:r>
            <a:r>
              <a:rPr lang="en-CA" dirty="0"/>
              <a:t> </a:t>
            </a:r>
            <a:r>
              <a:rPr lang="en-CA" dirty="0" err="1"/>
              <a:t>structurées</a:t>
            </a:r>
            <a:r>
              <a:rPr lang="en-CA" dirty="0"/>
              <a:t> de </a:t>
            </a:r>
            <a:r>
              <a:rPr lang="en-CA" dirty="0" err="1"/>
              <a:t>ses</a:t>
            </a:r>
            <a:r>
              <a:rPr lang="en-CA" dirty="0"/>
              <a:t> </a:t>
            </a:r>
            <a:r>
              <a:rPr lang="en-CA" dirty="0" err="1"/>
              <a:t>projets</a:t>
            </a:r>
            <a:r>
              <a:rPr lang="en-CA" dirty="0"/>
              <a:t> frères Wikimedia, y </a:t>
            </a:r>
            <a:r>
              <a:rPr lang="en-CA" dirty="0" err="1"/>
              <a:t>compris</a:t>
            </a:r>
            <a:r>
              <a:rPr lang="en-CA" dirty="0"/>
              <a:t> Wikipedia et </a:t>
            </a:r>
            <a:r>
              <a:rPr lang="en-CA" dirty="0" err="1"/>
              <a:t>autres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hlinkClick r:id="rId2"/>
              </a:rPr>
              <a:t>https://www.wikidata.org/wiki/Wikidata:Main_Page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>
                <a:hlinkClick r:id="rId3"/>
              </a:rPr>
              <a:t>https://www.wikidata.org/wiki/Q15673471</a:t>
            </a:r>
            <a:r>
              <a:rPr lang="en-CA" dirty="0"/>
              <a:t> (</a:t>
            </a:r>
            <a:r>
              <a:rPr lang="en-CA" dirty="0" err="1"/>
              <a:t>Lyndie</a:t>
            </a:r>
            <a:r>
              <a:rPr lang="en-CA" dirty="0"/>
              <a:t> Greenwood)</a:t>
            </a:r>
          </a:p>
          <a:p>
            <a:r>
              <a:rPr lang="en-CA" dirty="0">
                <a:hlinkClick r:id="rId4"/>
              </a:rPr>
              <a:t>https://www.wikidata.org/wiki/Q7422551</a:t>
            </a:r>
            <a:r>
              <a:rPr lang="en-CA" dirty="0"/>
              <a:t> (Sarah MacDougall)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11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351722" y="6369225"/>
            <a:ext cx="833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5"/>
              </a:rPr>
              <a:t>https://linkeddigitalfuture.ca/wikidata/</a:t>
            </a:r>
            <a:r>
              <a:rPr lang="en-CA" dirty="0"/>
              <a:t> series of workshops by CAPACOA, CTQ</a:t>
            </a:r>
          </a:p>
        </p:txBody>
      </p:sp>
    </p:spTree>
    <p:extLst>
      <p:ext uri="{BB962C8B-B14F-4D97-AF65-F5344CB8AC3E}">
        <p14:creationId xmlns:p14="http://schemas.microsoft.com/office/powerpoint/2010/main" val="2514476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Wikidata</a:t>
            </a:r>
            <a:r>
              <a:rPr lang="en-CA" dirty="0"/>
              <a:t> – Concepts </a:t>
            </a:r>
            <a:r>
              <a:rPr lang="en-CA" dirty="0" err="1"/>
              <a:t>Clés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Article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entité</a:t>
            </a:r>
            <a:r>
              <a:rPr lang="en-CA" dirty="0"/>
              <a:t> (</a:t>
            </a:r>
            <a:r>
              <a:rPr lang="en-CA" dirty="0" err="1"/>
              <a:t>n’importe</a:t>
            </a:r>
            <a:r>
              <a:rPr lang="en-CA" dirty="0"/>
              <a:t> qui </a:t>
            </a:r>
            <a:r>
              <a:rPr lang="en-CA" dirty="0" err="1"/>
              <a:t>peut</a:t>
            </a:r>
            <a:r>
              <a:rPr lang="en-CA" dirty="0"/>
              <a:t> </a:t>
            </a:r>
            <a:r>
              <a:rPr lang="en-CA" dirty="0" err="1"/>
              <a:t>créer</a:t>
            </a:r>
            <a:r>
              <a:rPr lang="en-CA" dirty="0"/>
              <a:t>)</a:t>
            </a:r>
          </a:p>
          <a:p>
            <a:pPr lvl="1"/>
            <a:r>
              <a:rPr lang="en-CA" dirty="0" err="1"/>
              <a:t>identifiant</a:t>
            </a:r>
            <a:r>
              <a:rPr lang="en-CA" dirty="0"/>
              <a:t> unique</a:t>
            </a:r>
          </a:p>
          <a:p>
            <a:r>
              <a:rPr lang="en-CA" dirty="0" err="1"/>
              <a:t>Propriété</a:t>
            </a:r>
            <a:r>
              <a:rPr lang="en-CA" dirty="0"/>
              <a:t> (</a:t>
            </a:r>
            <a:r>
              <a:rPr lang="en-CA" dirty="0" err="1"/>
              <a:t>limitée</a:t>
            </a:r>
            <a:r>
              <a:rPr lang="en-CA" dirty="0"/>
              <a:t> par un </a:t>
            </a:r>
            <a:r>
              <a:rPr lang="en-CA" dirty="0" err="1"/>
              <a:t>processus</a:t>
            </a:r>
            <a:r>
              <a:rPr lang="en-CA" dirty="0"/>
              <a:t> </a:t>
            </a:r>
            <a:r>
              <a:rPr lang="en-CA" dirty="0" err="1"/>
              <a:t>collaboratif</a:t>
            </a:r>
            <a:r>
              <a:rPr lang="en-CA" dirty="0"/>
              <a:t>)</a:t>
            </a:r>
          </a:p>
          <a:p>
            <a:pPr lvl="1"/>
            <a:r>
              <a:rPr lang="en-CA" dirty="0" err="1">
                <a:solidFill>
                  <a:schemeClr val="tx2"/>
                </a:solidFill>
              </a:rPr>
              <a:t>Compositeur</a:t>
            </a:r>
            <a:r>
              <a:rPr lang="en-CA" dirty="0">
                <a:solidFill>
                  <a:schemeClr val="tx2"/>
                </a:solidFill>
              </a:rPr>
              <a:t>  </a:t>
            </a:r>
            <a:r>
              <a:rPr lang="en-CA" dirty="0">
                <a:solidFill>
                  <a:schemeClr val="tx1"/>
                </a:solidFill>
              </a:rPr>
              <a:t>de </a:t>
            </a:r>
            <a:r>
              <a:rPr lang="en-CA" dirty="0" err="1"/>
              <a:t>Casse</a:t>
            </a:r>
            <a:r>
              <a:rPr lang="en-CA" dirty="0"/>
              <a:t>-Noisette = </a:t>
            </a:r>
            <a:r>
              <a:rPr lang="en-CA" dirty="0" err="1"/>
              <a:t>Tchaïkovski</a:t>
            </a:r>
            <a:endParaRPr lang="en-CA" dirty="0"/>
          </a:p>
          <a:p>
            <a:r>
              <a:rPr lang="en-CA" dirty="0" err="1"/>
              <a:t>Valeur</a:t>
            </a:r>
            <a:endParaRPr lang="en-CA" dirty="0"/>
          </a:p>
          <a:p>
            <a:pPr lvl="1"/>
            <a:r>
              <a:rPr lang="en-CA" dirty="0" err="1"/>
              <a:t>Tchaïkovski</a:t>
            </a:r>
            <a:r>
              <a:rPr lang="en-CA" dirty="0"/>
              <a:t> (un </a:t>
            </a:r>
            <a:r>
              <a:rPr lang="en-CA" dirty="0" err="1"/>
              <a:t>élément</a:t>
            </a:r>
            <a:r>
              <a:rPr lang="en-CA" dirty="0"/>
              <a:t>) </a:t>
            </a:r>
            <a:r>
              <a:rPr lang="en-CA" dirty="0" err="1"/>
              <a:t>est</a:t>
            </a:r>
            <a:r>
              <a:rPr lang="en-CA" dirty="0"/>
              <a:t> la </a:t>
            </a:r>
            <a:r>
              <a:rPr lang="en-CA" dirty="0" err="1"/>
              <a:t>valeur</a:t>
            </a:r>
            <a:endParaRPr lang="en-CA" dirty="0"/>
          </a:p>
          <a:p>
            <a:pPr lvl="1"/>
            <a:r>
              <a:rPr lang="en-CA" dirty="0"/>
              <a:t>Les </a:t>
            </a:r>
            <a:r>
              <a:rPr lang="en-CA" dirty="0" err="1"/>
              <a:t>valeurs</a:t>
            </a:r>
            <a:r>
              <a:rPr lang="en-CA" dirty="0"/>
              <a:t> </a:t>
            </a:r>
            <a:r>
              <a:rPr lang="en-CA" dirty="0" err="1"/>
              <a:t>peuvent</a:t>
            </a:r>
            <a:r>
              <a:rPr lang="en-CA" dirty="0"/>
              <a:t> </a:t>
            </a:r>
            <a:r>
              <a:rPr lang="en-CA" dirty="0" err="1"/>
              <a:t>également</a:t>
            </a:r>
            <a:r>
              <a:rPr lang="en-CA" dirty="0"/>
              <a:t> </a:t>
            </a:r>
            <a:r>
              <a:rPr lang="en-CA" dirty="0" err="1"/>
              <a:t>être</a:t>
            </a:r>
            <a:r>
              <a:rPr lang="en-CA" dirty="0"/>
              <a:t> des chiffres : date, </a:t>
            </a:r>
            <a:r>
              <a:rPr lang="en-CA" dirty="0" err="1"/>
              <a:t>coordonnées</a:t>
            </a:r>
            <a:r>
              <a:rPr lang="en-CA" dirty="0"/>
              <a:t> </a:t>
            </a:r>
            <a:r>
              <a:rPr lang="en-CA" dirty="0" err="1"/>
              <a:t>géographiques</a:t>
            </a:r>
            <a:r>
              <a:rPr lang="en-CA" dirty="0"/>
              <a:t>, lien </a:t>
            </a:r>
            <a:r>
              <a:rPr lang="en-CA" dirty="0" err="1"/>
              <a:t>vers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image dans Wikimedia commons</a:t>
            </a:r>
          </a:p>
          <a:p>
            <a:r>
              <a:rPr lang="en-CA" dirty="0" err="1"/>
              <a:t>Déclaration</a:t>
            </a:r>
            <a:endParaRPr lang="en-CA" dirty="0"/>
          </a:p>
          <a:p>
            <a:pPr lvl="1"/>
            <a:r>
              <a:rPr lang="en-CA" dirty="0"/>
              <a:t>Article + </a:t>
            </a:r>
            <a:r>
              <a:rPr lang="en-CA" dirty="0" err="1"/>
              <a:t>propriété</a:t>
            </a:r>
            <a:r>
              <a:rPr lang="en-CA" dirty="0"/>
              <a:t> + </a:t>
            </a:r>
            <a:r>
              <a:rPr lang="en-CA" dirty="0" err="1"/>
              <a:t>valeur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12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351722" y="6369225"/>
            <a:ext cx="833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https://linkeddigitalfuture.ca/wikidata/</a:t>
            </a:r>
            <a:r>
              <a:rPr lang="en-CA" dirty="0"/>
              <a:t> series of workshops by CAPACOA, CTQ</a:t>
            </a:r>
          </a:p>
        </p:txBody>
      </p:sp>
    </p:spTree>
    <p:extLst>
      <p:ext uri="{BB962C8B-B14F-4D97-AF65-F5344CB8AC3E}">
        <p14:creationId xmlns:p14="http://schemas.microsoft.com/office/powerpoint/2010/main" val="131456103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Wikimedia Commons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66 million de </a:t>
            </a:r>
            <a:r>
              <a:rPr lang="en-CA" dirty="0" err="1"/>
              <a:t>fichiers</a:t>
            </a:r>
            <a:r>
              <a:rPr lang="en-CA" dirty="0"/>
              <a:t> media </a:t>
            </a:r>
            <a:r>
              <a:rPr lang="en-CA" dirty="0" err="1"/>
              <a:t>gratuits</a:t>
            </a:r>
            <a:r>
              <a:rPr lang="en-CA" dirty="0"/>
              <a:t> </a:t>
            </a:r>
            <a:r>
              <a:rPr lang="en-CA" dirty="0" err="1"/>
              <a:t>auxquels</a:t>
            </a:r>
            <a:r>
              <a:rPr lang="en-CA" dirty="0"/>
              <a:t> </a:t>
            </a:r>
            <a:r>
              <a:rPr lang="en-CA" dirty="0" err="1"/>
              <a:t>n’importe</a:t>
            </a:r>
            <a:r>
              <a:rPr lang="en-CA" dirty="0"/>
              <a:t> qui </a:t>
            </a:r>
            <a:r>
              <a:rPr lang="en-CA" dirty="0" err="1"/>
              <a:t>peut</a:t>
            </a:r>
            <a:r>
              <a:rPr lang="en-CA" dirty="0"/>
              <a:t> </a:t>
            </a:r>
            <a:r>
              <a:rPr lang="en-CA" dirty="0" err="1"/>
              <a:t>contribuer</a:t>
            </a:r>
            <a:r>
              <a:rPr lang="en-CA" dirty="0"/>
              <a:t> </a:t>
            </a:r>
          </a:p>
          <a:p>
            <a:r>
              <a:rPr lang="en-CA" dirty="0" err="1"/>
              <a:t>Référentiel</a:t>
            </a:r>
            <a:r>
              <a:rPr lang="en-CA" dirty="0"/>
              <a:t> de </a:t>
            </a:r>
            <a:r>
              <a:rPr lang="en-CA" dirty="0" err="1"/>
              <a:t>fichiers</a:t>
            </a:r>
            <a:r>
              <a:rPr lang="en-CA" dirty="0"/>
              <a:t> </a:t>
            </a:r>
            <a:r>
              <a:rPr lang="en-CA" dirty="0" err="1"/>
              <a:t>multimédias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hlinkClick r:id="rId2"/>
              </a:rPr>
              <a:t>https://commons.wikimedia.org/wiki/Commons:Welcome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29699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61" y="2190013"/>
            <a:ext cx="2875940" cy="940105"/>
          </a:xfrm>
        </p:spPr>
        <p:txBody>
          <a:bodyPr>
            <a:normAutofit fontScale="90000"/>
          </a:bodyPr>
          <a:lstStyle/>
          <a:p>
            <a:r>
              <a:rPr lang="en-CA" sz="2400" dirty="0"/>
              <a:t>Wikipedia</a:t>
            </a:r>
            <a:br>
              <a:rPr lang="en-CA" sz="2400" dirty="0"/>
            </a:br>
            <a:br>
              <a:rPr lang="en-CA" sz="2400" dirty="0"/>
            </a:br>
            <a:r>
              <a:rPr lang="en-CA" sz="2400" dirty="0"/>
              <a:t>Une source </a:t>
            </a:r>
            <a:r>
              <a:rPr lang="en-CA" sz="2400" dirty="0" err="1"/>
              <a:t>fiable</a:t>
            </a:r>
            <a:r>
              <a:rPr lang="en-CA" sz="2400" dirty="0"/>
              <a:t> pour Google</a:t>
            </a:r>
            <a:br>
              <a:rPr lang="en-CA" sz="2400" dirty="0"/>
            </a:br>
            <a:br>
              <a:rPr lang="en-CA" sz="2400" dirty="0"/>
            </a:br>
            <a:r>
              <a:rPr lang="en-CA" sz="2400" dirty="0"/>
              <a:t>Les </a:t>
            </a:r>
            <a:r>
              <a:rPr lang="en-CA" sz="2400" dirty="0" err="1"/>
              <a:t>normes</a:t>
            </a:r>
            <a:r>
              <a:rPr lang="en-CA" sz="2400" dirty="0"/>
              <a:t> de publication </a:t>
            </a:r>
            <a:r>
              <a:rPr lang="en-CA" sz="2400" dirty="0" err="1"/>
              <a:t>communautaires</a:t>
            </a:r>
            <a:r>
              <a:rPr lang="en-CA" sz="2400" dirty="0"/>
              <a:t> </a:t>
            </a:r>
            <a:r>
              <a:rPr lang="en-CA" sz="2400" dirty="0" err="1"/>
              <a:t>impartiales</a:t>
            </a:r>
            <a:r>
              <a:rPr lang="en-CA" sz="2400" dirty="0"/>
              <a:t> et non </a:t>
            </a:r>
            <a:r>
              <a:rPr lang="en-CA" sz="2400" dirty="0" err="1"/>
              <a:t>commerciales</a:t>
            </a:r>
            <a:r>
              <a:rPr lang="en-CA" sz="2400" dirty="0"/>
              <a:t> </a:t>
            </a:r>
            <a:r>
              <a:rPr lang="en-CA" sz="2400" dirty="0" err="1"/>
              <a:t>sont</a:t>
            </a:r>
            <a:r>
              <a:rPr lang="en-CA" sz="2400" dirty="0"/>
              <a:t> </a:t>
            </a:r>
            <a:r>
              <a:rPr lang="en-CA" sz="2400" dirty="0" err="1"/>
              <a:t>strictes</a:t>
            </a:r>
            <a:br>
              <a:rPr lang="en-CA" sz="2400" dirty="0"/>
            </a:br>
            <a:br>
              <a:rPr lang="en-CA" sz="2400" dirty="0"/>
            </a:br>
            <a:r>
              <a:rPr lang="fr-FR" sz="2400" dirty="0"/>
              <a:t>Ne soyez pas sur la liste noire !</a:t>
            </a:r>
            <a:endParaRPr lang="en-C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14</a:t>
            </a:fld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56" y="154711"/>
            <a:ext cx="8570843" cy="5950814"/>
          </a:xfr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84221457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Wikipedia – 5 </a:t>
            </a:r>
            <a:r>
              <a:rPr lang="en-CA" dirty="0" err="1"/>
              <a:t>principaux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15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err="1"/>
              <a:t>C'est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encyclopédie</a:t>
            </a:r>
            <a:r>
              <a:rPr lang="en-CA" dirty="0"/>
              <a:t> (pas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boîte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savon</a:t>
            </a:r>
            <a:r>
              <a:rPr lang="en-CA" dirty="0"/>
              <a:t>, un </a:t>
            </a:r>
            <a:r>
              <a:rPr lang="en-CA" dirty="0" err="1"/>
              <a:t>véhicule</a:t>
            </a:r>
            <a:r>
              <a:rPr lang="en-CA" dirty="0"/>
              <a:t> </a:t>
            </a:r>
            <a:r>
              <a:rPr lang="en-CA" dirty="0" err="1"/>
              <a:t>publicitaire</a:t>
            </a:r>
            <a:r>
              <a:rPr lang="en-CA" dirty="0"/>
              <a:t>, un </a:t>
            </a:r>
            <a:r>
              <a:rPr lang="en-CA" dirty="0" err="1"/>
              <a:t>annuaire</a:t>
            </a:r>
            <a:r>
              <a:rPr lang="en-CA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Point de </a:t>
            </a:r>
            <a:r>
              <a:rPr lang="en-CA" dirty="0" err="1"/>
              <a:t>vue</a:t>
            </a:r>
            <a:r>
              <a:rPr lang="en-CA" dirty="0"/>
              <a:t> </a:t>
            </a:r>
            <a:r>
              <a:rPr lang="en-CA" dirty="0" err="1"/>
              <a:t>neutre</a:t>
            </a:r>
            <a:r>
              <a:rPr lang="en-CA" dirty="0"/>
              <a:t> – </a:t>
            </a:r>
            <a:r>
              <a:rPr lang="en-CA" dirty="0" err="1"/>
              <a:t>vérifiable</a:t>
            </a:r>
            <a:r>
              <a:rPr lang="en-CA" dirty="0"/>
              <a:t>, citations </a:t>
            </a:r>
            <a:r>
              <a:rPr lang="en-CA" dirty="0" err="1"/>
              <a:t>requises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Contenu</a:t>
            </a:r>
            <a:r>
              <a:rPr lang="en-CA" dirty="0"/>
              <a:t> </a:t>
            </a:r>
            <a:r>
              <a:rPr lang="en-CA" dirty="0" err="1"/>
              <a:t>gratuit</a:t>
            </a:r>
            <a:r>
              <a:rPr lang="en-CA" dirty="0"/>
              <a:t> que tout le monde </a:t>
            </a:r>
            <a:r>
              <a:rPr lang="en-CA" dirty="0" err="1"/>
              <a:t>peut</a:t>
            </a:r>
            <a:r>
              <a:rPr lang="en-CA" dirty="0"/>
              <a:t> </a:t>
            </a:r>
            <a:r>
              <a:rPr lang="en-CA" dirty="0" err="1"/>
              <a:t>utiliser</a:t>
            </a:r>
            <a:r>
              <a:rPr lang="en-CA" dirty="0"/>
              <a:t>, modifier et </a:t>
            </a:r>
            <a:r>
              <a:rPr lang="en-CA" dirty="0" err="1"/>
              <a:t>distribuer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Les </a:t>
            </a:r>
            <a:r>
              <a:rPr lang="en-CA" dirty="0" err="1"/>
              <a:t>rédacteurs</a:t>
            </a:r>
            <a:r>
              <a:rPr lang="en-CA" dirty="0"/>
              <a:t> </a:t>
            </a:r>
            <a:r>
              <a:rPr lang="en-CA" dirty="0" err="1"/>
              <a:t>doivent</a:t>
            </a:r>
            <a:r>
              <a:rPr lang="en-CA" dirty="0"/>
              <a:t> se </a:t>
            </a:r>
            <a:r>
              <a:rPr lang="en-CA" dirty="0" err="1"/>
              <a:t>traiter</a:t>
            </a:r>
            <a:r>
              <a:rPr lang="en-CA" dirty="0"/>
              <a:t> </a:t>
            </a:r>
            <a:r>
              <a:rPr lang="en-CA" dirty="0" err="1"/>
              <a:t>mutuellement</a:t>
            </a:r>
            <a:r>
              <a:rPr lang="en-CA" dirty="0"/>
              <a:t> avec respect et courtoisie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Pas de </a:t>
            </a:r>
            <a:r>
              <a:rPr lang="en-CA" dirty="0" err="1"/>
              <a:t>règles</a:t>
            </a:r>
            <a:r>
              <a:rPr lang="en-CA" dirty="0"/>
              <a:t> </a:t>
            </a:r>
            <a:r>
              <a:rPr lang="en-CA" dirty="0" err="1"/>
              <a:t>fermes</a:t>
            </a:r>
            <a:r>
              <a:rPr lang="en-CA" dirty="0"/>
              <a:t>, </a:t>
            </a:r>
            <a:r>
              <a:rPr lang="en-CA" dirty="0" err="1"/>
              <a:t>mais</a:t>
            </a:r>
            <a:r>
              <a:rPr lang="en-CA" dirty="0"/>
              <a:t> des politiques et des </a:t>
            </a:r>
            <a:r>
              <a:rPr lang="en-CA" dirty="0" err="1"/>
              <a:t>lignes</a:t>
            </a:r>
            <a:r>
              <a:rPr lang="en-CA" dirty="0"/>
              <a:t> directrices </a:t>
            </a:r>
            <a:r>
              <a:rPr lang="en-CA" dirty="0" err="1"/>
              <a:t>claires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2541861" y="5111575"/>
            <a:ext cx="84273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https://en.wikipedia.org/wiki/Help:Introduction</a:t>
            </a:r>
            <a:endParaRPr lang="en-CA" dirty="0"/>
          </a:p>
          <a:p>
            <a:r>
              <a:rPr lang="en-CA" dirty="0">
                <a:hlinkClick r:id="rId3"/>
              </a:rPr>
              <a:t>https://en.wikipedia.org/wiki/Help:Introduction_to_policies_and_guidelines/2</a:t>
            </a:r>
            <a:endParaRPr lang="en-CA" dirty="0"/>
          </a:p>
          <a:p>
            <a:r>
              <a:rPr lang="en-CA" dirty="0">
                <a:hlinkClick r:id="rId4"/>
              </a:rPr>
              <a:t>https://en.wikipedia.org/wiki/Wikipedia:Policies_and_guidelines</a:t>
            </a:r>
            <a:r>
              <a:rPr lang="en-CA" dirty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417425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847" y="1851029"/>
            <a:ext cx="2920241" cy="94010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CA" sz="2400" b="0" dirty="0"/>
              <a:t>Les wikis </a:t>
            </a:r>
            <a:r>
              <a:rPr lang="en-CA" sz="2400" b="0" dirty="0" err="1"/>
              <a:t>sont</a:t>
            </a:r>
            <a:r>
              <a:rPr lang="en-CA" sz="2400" b="0" dirty="0"/>
              <a:t> </a:t>
            </a:r>
            <a:r>
              <a:rPr lang="en-CA" sz="2400" b="0" dirty="0" err="1"/>
              <a:t>externalisés</a:t>
            </a:r>
            <a:r>
              <a:rPr lang="en-CA" sz="2400" b="0" dirty="0"/>
              <a:t> et </a:t>
            </a:r>
            <a:r>
              <a:rPr lang="en-CA" sz="2400" b="0" dirty="0" err="1"/>
              <a:t>donc</a:t>
            </a:r>
            <a:r>
              <a:rPr lang="en-CA" sz="2400" b="0" dirty="0"/>
              <a:t> </a:t>
            </a:r>
            <a:r>
              <a:rPr lang="en-CA" sz="2400" b="0" dirty="0" err="1"/>
              <a:t>l'historique</a:t>
            </a:r>
            <a:r>
              <a:rPr lang="en-CA" sz="2400" b="0" dirty="0"/>
              <a:t> </a:t>
            </a:r>
            <a:r>
              <a:rPr lang="en-CA" sz="2400" b="0" dirty="0" err="1"/>
              <a:t>d'édition</a:t>
            </a:r>
            <a:r>
              <a:rPr lang="en-CA" sz="2400" b="0" dirty="0"/>
              <a:t> </a:t>
            </a:r>
            <a:r>
              <a:rPr lang="en-CA" sz="2400" b="0" dirty="0" err="1"/>
              <a:t>est</a:t>
            </a:r>
            <a:r>
              <a:rPr lang="en-CA" sz="2400" b="0" dirty="0"/>
              <a:t> transparent et </a:t>
            </a:r>
            <a:r>
              <a:rPr lang="en-CA" sz="2400" b="0" dirty="0" err="1"/>
              <a:t>réside</a:t>
            </a:r>
            <a:r>
              <a:rPr lang="en-CA" sz="2400" b="0" dirty="0"/>
              <a:t> avec </a:t>
            </a:r>
            <a:r>
              <a:rPr lang="en-CA" sz="2400" b="0" dirty="0" err="1"/>
              <a:t>l'article</a:t>
            </a:r>
            <a:endParaRPr lang="en-CA" sz="2400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231" y="234954"/>
            <a:ext cx="7562568" cy="6076950"/>
          </a:xfrm>
          <a:ln>
            <a:solidFill>
              <a:schemeClr val="accent4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33685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1E7A-E85B-4952-8BDB-48239D53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accent6"/>
                </a:solidFill>
              </a:rPr>
              <a:t>Au </a:t>
            </a:r>
            <a:r>
              <a:rPr lang="en-CA" dirty="0" err="1">
                <a:solidFill>
                  <a:schemeClr val="accent6"/>
                </a:solidFill>
              </a:rPr>
              <a:t>delà</a:t>
            </a:r>
            <a:r>
              <a:rPr lang="en-CA" dirty="0">
                <a:solidFill>
                  <a:schemeClr val="accent6"/>
                </a:solidFill>
              </a:rPr>
              <a:t> des </a:t>
            </a:r>
            <a:r>
              <a:rPr lang="en-CA" dirty="0" err="1">
                <a:solidFill>
                  <a:schemeClr val="accent6"/>
                </a:solidFill>
              </a:rPr>
              <a:t>Fondamentaux</a:t>
            </a:r>
            <a:endParaRPr lang="en-CA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BE93B-6BA6-4541-BE9A-672044534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6763" lvl="1" indent="-457200">
              <a:buFont typeface="+mj-lt"/>
              <a:buAutoNum type="arabicPeriod"/>
            </a:pPr>
            <a:r>
              <a:rPr lang="en-CA" dirty="0" err="1">
                <a:solidFill>
                  <a:schemeClr val="tx2"/>
                </a:solidFill>
              </a:rPr>
              <a:t>Évaluation</a:t>
            </a:r>
            <a:r>
              <a:rPr lang="en-CA" dirty="0">
                <a:solidFill>
                  <a:schemeClr val="tx2"/>
                </a:solidFill>
              </a:rPr>
              <a:t> SEO: 12 January 12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>
                <a:solidFill>
                  <a:schemeClr val="tx2"/>
                </a:solidFill>
              </a:rPr>
              <a:t>Contenu</a:t>
            </a:r>
            <a:r>
              <a:rPr lang="en-CA" dirty="0">
                <a:solidFill>
                  <a:schemeClr val="tx2"/>
                </a:solidFill>
              </a:rPr>
              <a:t> </a:t>
            </a:r>
            <a:r>
              <a:rPr lang="en-CA" dirty="0" err="1">
                <a:solidFill>
                  <a:schemeClr val="tx2"/>
                </a:solidFill>
              </a:rPr>
              <a:t>lisible</a:t>
            </a:r>
            <a:r>
              <a:rPr lang="en-CA" dirty="0">
                <a:solidFill>
                  <a:schemeClr val="tx2"/>
                </a:solidFill>
              </a:rPr>
              <a:t> par machine:  15 </a:t>
            </a:r>
            <a:r>
              <a:rPr lang="en-CA" dirty="0" err="1">
                <a:solidFill>
                  <a:schemeClr val="tx2"/>
                </a:solidFill>
              </a:rPr>
              <a:t>ou</a:t>
            </a:r>
            <a:r>
              <a:rPr lang="en-CA" dirty="0">
                <a:solidFill>
                  <a:schemeClr val="tx2"/>
                </a:solidFill>
              </a:rPr>
              <a:t> 19 January 15 or 19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>
                <a:solidFill>
                  <a:schemeClr val="tx2"/>
                </a:solidFill>
              </a:rPr>
              <a:t>Wikidata</a:t>
            </a:r>
            <a:r>
              <a:rPr lang="en-CA" dirty="0">
                <a:solidFill>
                  <a:schemeClr val="tx2"/>
                </a:solidFill>
              </a:rPr>
              <a:t>: 26 January 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>
                <a:solidFill>
                  <a:schemeClr val="accent6"/>
                </a:solidFill>
              </a:rPr>
              <a:t>Révision</a:t>
            </a:r>
            <a:r>
              <a:rPr lang="en-CA" dirty="0">
                <a:solidFill>
                  <a:schemeClr val="accent6"/>
                </a:solidFill>
              </a:rPr>
              <a:t>:</a:t>
            </a:r>
          </a:p>
          <a:p>
            <a:pPr marL="309563" lvl="1" indent="0" defTabSz="803275">
              <a:buNone/>
            </a:pPr>
            <a:r>
              <a:rPr lang="en-CA" dirty="0">
                <a:solidFill>
                  <a:schemeClr val="accent6"/>
                </a:solidFill>
              </a:rPr>
              <a:t>	29 January 29 </a:t>
            </a:r>
            <a:r>
              <a:rPr lang="en-CA" dirty="0" err="1">
                <a:solidFill>
                  <a:schemeClr val="accent6"/>
                </a:solidFill>
              </a:rPr>
              <a:t>ou</a:t>
            </a:r>
            <a:r>
              <a:rPr lang="en-CA" dirty="0">
                <a:solidFill>
                  <a:schemeClr val="accent6"/>
                </a:solidFill>
              </a:rPr>
              <a:t> 2 February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1C3D2-EF7F-4B64-8026-51766E45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34889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84BEF3-8C62-4B9F-9D46-6FC8B1FF0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18</a:t>
            </a:fld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17D54-4A84-4A91-9577-D743AC07E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80" y="1900451"/>
            <a:ext cx="3077189" cy="1258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dirty="0">
                <a:hlinkClick r:id="rId2"/>
              </a:rPr>
              <a:t>https://digitalartsnation.ca/digital-playbook/mastering-discoverability-for-the-performing-arts/</a:t>
            </a:r>
            <a:r>
              <a:rPr lang="en-CA" sz="1600" dirty="0"/>
              <a:t> </a:t>
            </a:r>
          </a:p>
          <a:p>
            <a:endParaRPr lang="en-CA" sz="1600" dirty="0"/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489D25CD-7DA8-432F-B687-C4351F306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971" y="204337"/>
            <a:ext cx="5210902" cy="644932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54697003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6681" y="4327557"/>
            <a:ext cx="4626321" cy="162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DBF55A-E162-45D1-8A40-EB578FC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/>
          </a:bodyPr>
          <a:lstStyle/>
          <a:p>
            <a:r>
              <a:rPr lang="en-CA" dirty="0" err="1"/>
              <a:t>Restez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contact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D96F6F-5F89-4438-AB88-E3F12318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0" y="2250469"/>
            <a:ext cx="5360988" cy="392649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Inga Petri</a:t>
            </a:r>
          </a:p>
          <a:p>
            <a:pPr marL="0" indent="0">
              <a:buNone/>
            </a:pPr>
            <a:r>
              <a:rPr lang="en-CA" sz="2400" dirty="0"/>
              <a:t>Strategic Moves </a:t>
            </a:r>
          </a:p>
          <a:p>
            <a:pPr marL="0" indent="0">
              <a:buNone/>
            </a:pPr>
            <a:r>
              <a:rPr lang="en-CA" sz="2400" dirty="0"/>
              <a:t>Whitehorse, Yukon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www.strategicmoves.ca	 </a:t>
            </a:r>
          </a:p>
          <a:p>
            <a:pPr marL="0" indent="0">
              <a:buNone/>
            </a:pPr>
            <a:r>
              <a:rPr lang="en-CA" sz="2400" dirty="0"/>
              <a:t>ipetri@strategicmoves.ca	</a:t>
            </a:r>
          </a:p>
          <a:p>
            <a:pPr marL="0" indent="0">
              <a:buNone/>
            </a:pPr>
            <a:r>
              <a:rPr lang="en-CA" sz="2400" dirty="0"/>
              <a:t>613.558.8433 (mobile, Canada-wide)</a:t>
            </a:r>
          </a:p>
          <a:p>
            <a:pPr marL="0" indent="0">
              <a:buNone/>
            </a:pPr>
            <a:r>
              <a:rPr lang="en-CA" sz="2400" dirty="0"/>
              <a:t>@ipetri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19</a:t>
            </a:fld>
            <a:endParaRPr lang="en-CA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AC2D96-AF21-4F39-A9A3-06783EB2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7291127" y="2250470"/>
            <a:ext cx="2772295" cy="313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88056"/>
            <a:ext cx="12191999" cy="5288973"/>
          </a:xfrm>
        </p:spPr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fr-CA" sz="2600" dirty="0"/>
              <a:t>Nous vivons sur les territoires traditionnels de nombreux peuples autochtones. qui ont pris soin de cette terre depuis des temps immémoriaux.</a:t>
            </a:r>
          </a:p>
          <a:p>
            <a:pPr marL="0" indent="0" algn="ctr">
              <a:buNone/>
              <a:defRPr/>
            </a:pPr>
            <a:endParaRPr lang="fr-CA" sz="2600" dirty="0"/>
          </a:p>
          <a:p>
            <a:pPr marL="0" indent="0" algn="ctr">
              <a:buNone/>
            </a:pPr>
            <a:r>
              <a:rPr lang="en-US" sz="2600" dirty="0">
                <a:solidFill>
                  <a:schemeClr val="accent6"/>
                </a:solidFill>
              </a:rPr>
              <a:t>Plus </a:t>
            </a:r>
            <a:r>
              <a:rPr lang="en-US" sz="2600" dirty="0" err="1">
                <a:solidFill>
                  <a:schemeClr val="accent6"/>
                </a:solidFill>
              </a:rPr>
              <a:t>précisément</a:t>
            </a:r>
            <a:r>
              <a:rPr lang="en-US" sz="2600" dirty="0">
                <a:solidFill>
                  <a:schemeClr val="accent6"/>
                </a:solidFill>
              </a:rPr>
              <a:t>, les nations Oneida et Chippewa du Thames, Kettle Point et Stony Point, et les nations Saugeen et Munsee Delaware, </a:t>
            </a:r>
            <a:r>
              <a:rPr lang="en-US" sz="2600" dirty="0" err="1">
                <a:solidFill>
                  <a:schemeClr val="accent6"/>
                </a:solidFill>
              </a:rPr>
              <a:t>sont</a:t>
            </a:r>
            <a:r>
              <a:rPr lang="en-US" sz="2600" dirty="0">
                <a:solidFill>
                  <a:schemeClr val="accent6"/>
                </a:solidFill>
              </a:rPr>
              <a:t> les </a:t>
            </a:r>
            <a:r>
              <a:rPr lang="en-US" sz="2600" dirty="0" err="1">
                <a:solidFill>
                  <a:schemeClr val="accent6"/>
                </a:solidFill>
              </a:rPr>
              <a:t>gardiens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traditionnels</a:t>
            </a:r>
            <a:r>
              <a:rPr lang="en-US" sz="2600" dirty="0">
                <a:solidFill>
                  <a:schemeClr val="accent6"/>
                </a:solidFill>
              </a:rPr>
              <a:t> des </a:t>
            </a:r>
            <a:r>
              <a:rPr lang="en-US" sz="2600" dirty="0" err="1">
                <a:solidFill>
                  <a:schemeClr val="accent6"/>
                </a:solidFill>
              </a:rPr>
              <a:t>territoires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à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partir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desquelles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SpringWorks</a:t>
            </a:r>
            <a:r>
              <a:rPr lang="en-US" sz="2600" dirty="0">
                <a:solidFill>
                  <a:schemeClr val="accent6"/>
                </a:solidFill>
              </a:rPr>
              <a:t>/Hermione Presents </a:t>
            </a:r>
            <a:r>
              <a:rPr lang="en-US" sz="2600" dirty="0" err="1">
                <a:solidFill>
                  <a:schemeClr val="accent6"/>
                </a:solidFill>
              </a:rPr>
              <a:t>opère</a:t>
            </a:r>
            <a:r>
              <a:rPr lang="en-US" sz="2600" dirty="0">
                <a:solidFill>
                  <a:schemeClr val="accent6"/>
                </a:solidFill>
              </a:rPr>
              <a:t>.</a:t>
            </a:r>
          </a:p>
          <a:p>
            <a:pPr marL="0" indent="0" algn="ctr">
              <a:buNone/>
            </a:pPr>
            <a:endParaRPr lang="en-US" sz="26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chemeClr val="accent6"/>
                </a:solidFill>
              </a:rPr>
              <a:t>Strategic Moves </a:t>
            </a:r>
            <a:r>
              <a:rPr lang="en-US" sz="2600" dirty="0" err="1">
                <a:solidFill>
                  <a:schemeClr val="accent6"/>
                </a:solidFill>
              </a:rPr>
              <a:t>opère</a:t>
            </a:r>
            <a:r>
              <a:rPr lang="en-US" sz="2600" dirty="0">
                <a:solidFill>
                  <a:schemeClr val="accent6"/>
                </a:solidFill>
              </a:rPr>
              <a:t> sur les </a:t>
            </a:r>
            <a:r>
              <a:rPr lang="en-US" sz="2600" dirty="0" err="1">
                <a:solidFill>
                  <a:schemeClr val="accent6"/>
                </a:solidFill>
              </a:rPr>
              <a:t>territoires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traditionnels</a:t>
            </a:r>
            <a:r>
              <a:rPr lang="en-US" sz="2600" dirty="0">
                <a:solidFill>
                  <a:schemeClr val="accent6"/>
                </a:solidFill>
              </a:rPr>
              <a:t> du Conseil </a:t>
            </a:r>
            <a:r>
              <a:rPr lang="en-US" sz="2600" dirty="0" err="1">
                <a:solidFill>
                  <a:schemeClr val="accent6"/>
                </a:solidFill>
              </a:rPr>
              <a:t>Ta'an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Kwäch'än</a:t>
            </a:r>
            <a:r>
              <a:rPr lang="en-US" sz="2600" dirty="0">
                <a:solidFill>
                  <a:schemeClr val="accent6"/>
                </a:solidFill>
              </a:rPr>
              <a:t> et Première Nation </a:t>
            </a:r>
            <a:r>
              <a:rPr lang="en-US" sz="2600" dirty="0" err="1">
                <a:solidFill>
                  <a:schemeClr val="accent6"/>
                </a:solidFill>
              </a:rPr>
              <a:t>Kwanlin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Dün</a:t>
            </a:r>
            <a:r>
              <a:rPr lang="en-US" sz="2600" dirty="0">
                <a:solidFill>
                  <a:schemeClr val="accent6"/>
                </a:solidFill>
              </a:rPr>
              <a:t>, nations </a:t>
            </a:r>
            <a:r>
              <a:rPr lang="en-US" sz="2600" dirty="0" err="1">
                <a:solidFill>
                  <a:schemeClr val="accent6"/>
                </a:solidFill>
              </a:rPr>
              <a:t>autonomes</a:t>
            </a:r>
            <a:r>
              <a:rPr lang="en-US" sz="2600" dirty="0">
                <a:solidFill>
                  <a:schemeClr val="accent6"/>
                </a:solidFill>
              </a:rPr>
              <a:t> qui </a:t>
            </a:r>
            <a:r>
              <a:rPr lang="en-US" sz="2600" dirty="0" err="1">
                <a:solidFill>
                  <a:schemeClr val="accent6"/>
                </a:solidFill>
              </a:rPr>
              <a:t>ont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négocié</a:t>
            </a:r>
            <a:r>
              <a:rPr lang="en-US" sz="2600" dirty="0">
                <a:solidFill>
                  <a:schemeClr val="accent6"/>
                </a:solidFill>
              </a:rPr>
              <a:t> des </a:t>
            </a:r>
            <a:r>
              <a:rPr lang="en-US" sz="2600" dirty="0" err="1">
                <a:solidFill>
                  <a:schemeClr val="accent6"/>
                </a:solidFill>
              </a:rPr>
              <a:t>traités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modernes</a:t>
            </a:r>
            <a:r>
              <a:rPr lang="en-US" sz="2600" dirty="0">
                <a:solidFill>
                  <a:schemeClr val="accent6"/>
                </a:solidFill>
              </a:rPr>
              <a:t> (2002 ; 2005) </a:t>
            </a:r>
            <a:r>
              <a:rPr lang="en-US" sz="2600" dirty="0" err="1">
                <a:solidFill>
                  <a:schemeClr val="accent6"/>
                </a:solidFill>
              </a:rPr>
              <a:t>en</a:t>
            </a:r>
            <a:r>
              <a:rPr lang="en-US" sz="2600" dirty="0">
                <a:solidFill>
                  <a:schemeClr val="accent6"/>
                </a:solidFill>
              </a:rPr>
              <a:t> vertu de </a:t>
            </a:r>
            <a:r>
              <a:rPr lang="en-US" sz="2600" dirty="0" err="1">
                <a:solidFill>
                  <a:schemeClr val="accent6"/>
                </a:solidFill>
              </a:rPr>
              <a:t>l'Accord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définitif</a:t>
            </a:r>
            <a:r>
              <a:rPr lang="en-US" sz="2600" dirty="0">
                <a:solidFill>
                  <a:schemeClr val="accent6"/>
                </a:solidFill>
              </a:rPr>
              <a:t> entre les 14 Premières nations du Yukon et les </a:t>
            </a:r>
            <a:r>
              <a:rPr lang="en-US" sz="2600" dirty="0" err="1">
                <a:solidFill>
                  <a:schemeClr val="accent6"/>
                </a:solidFill>
              </a:rPr>
              <a:t>gouvernements</a:t>
            </a:r>
            <a:r>
              <a:rPr lang="en-US" sz="2600" dirty="0">
                <a:solidFill>
                  <a:schemeClr val="accent6"/>
                </a:solidFill>
              </a:rPr>
              <a:t> du Canada et du Yukon.</a:t>
            </a:r>
          </a:p>
          <a:p>
            <a:pPr marL="0" indent="0" algn="ctr">
              <a:buNone/>
            </a:pPr>
            <a:endParaRPr lang="en-US" sz="26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0043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3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07E97-B087-4612-93DA-F57C8A2E125E}"/>
              </a:ext>
            </a:extLst>
          </p:cNvPr>
          <p:cNvSpPr/>
          <p:nvPr/>
        </p:nvSpPr>
        <p:spPr>
          <a:xfrm>
            <a:off x="12000" y="1458434"/>
            <a:ext cx="12168000" cy="4734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593C6F-A8AE-4176-9070-FF9622DA6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24733"/>
          <a:stretch/>
        </p:blipFill>
        <p:spPr>
          <a:xfrm>
            <a:off x="602753" y="1204333"/>
            <a:ext cx="6096000" cy="3992136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212F05-69B3-4DD3-82A8-3A4DA47AE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3081692"/>
            <a:ext cx="4514568" cy="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73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Série </a:t>
            </a:r>
            <a:r>
              <a:rPr lang="en-CA" dirty="0" err="1"/>
              <a:t>d’ateliers</a:t>
            </a:r>
            <a:r>
              <a:rPr lang="en-CA" dirty="0"/>
              <a:t> P.A.D.E (2021 –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pPr>
              <a:defRPr/>
            </a:pPr>
            <a:r>
              <a:rPr lang="fr-CA" dirty="0">
                <a:solidFill>
                  <a:schemeClr val="accent6"/>
                </a:solidFill>
              </a:rPr>
              <a:t>Fondamentaux</a:t>
            </a:r>
          </a:p>
          <a:p>
            <a:pPr marL="623888" lvl="1" indent="-314325">
              <a:buFont typeface="+mj-lt"/>
              <a:buAutoNum type="arabicPeriod"/>
              <a:defRPr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Auto- Évaluation : 18 ou 23 octobre</a:t>
            </a:r>
          </a:p>
          <a:p>
            <a:pPr marL="623888" lvl="1" indent="-314325">
              <a:buFont typeface="+mj-lt"/>
              <a:buAutoNum type="arabicPeriod"/>
              <a:defRPr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Contenu du site Web : 25 octobre</a:t>
            </a:r>
          </a:p>
          <a:p>
            <a:pPr marL="623888" lvl="1" indent="-314325">
              <a:buFont typeface="+mj-lt"/>
              <a:buAutoNum type="arabicPeriod"/>
              <a:defRPr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Contenu pour médias sociaux : 1er novembre</a:t>
            </a:r>
          </a:p>
          <a:p>
            <a:pPr marL="623888" lvl="1" indent="-314325">
              <a:buFont typeface="+mj-lt"/>
              <a:buAutoNum type="arabicPeriod"/>
              <a:defRPr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Maîtriser Google : 29 novembre</a:t>
            </a:r>
          </a:p>
          <a:p>
            <a:pPr marL="623888" lvl="1" indent="-314325">
              <a:buFont typeface="+mj-lt"/>
              <a:buAutoNum type="arabicPeriod"/>
              <a:defRPr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Révision : 4 décembre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pPr>
              <a:defRPr/>
            </a:pPr>
            <a:r>
              <a:rPr lang="fr-CA" dirty="0">
                <a:solidFill>
                  <a:schemeClr val="accent6"/>
                </a:solidFill>
              </a:rPr>
              <a:t>Au-delà des fondamentaux</a:t>
            </a:r>
          </a:p>
          <a:p>
            <a:pPr marL="766763" lvl="1" indent="-457200">
              <a:buFont typeface="+mj-lt"/>
              <a:buAutoNum type="arabicPeriod"/>
              <a:defRPr/>
            </a:pPr>
            <a:r>
              <a:rPr lang="fr-CA" dirty="0">
                <a:solidFill>
                  <a:schemeClr val="tx2"/>
                </a:solidFill>
              </a:rPr>
              <a:t>Évaluer le référencement avancé : 12 janvier</a:t>
            </a:r>
          </a:p>
          <a:p>
            <a:pPr marL="766763" lvl="1" indent="-457200">
              <a:buFont typeface="+mj-lt"/>
              <a:buAutoNum type="arabicPeriod"/>
              <a:defRPr/>
            </a:pPr>
            <a:r>
              <a:rPr lang="fr-CA" dirty="0">
                <a:solidFill>
                  <a:schemeClr val="tx2"/>
                </a:solidFill>
              </a:rPr>
              <a:t>Contenu comprise par machine : 15 ou 19 janvier</a:t>
            </a:r>
          </a:p>
          <a:p>
            <a:pPr marL="766763" lvl="1" indent="-457200">
              <a:buFont typeface="+mj-lt"/>
              <a:buAutoNum type="arabicPeriod"/>
              <a:defRPr/>
            </a:pPr>
            <a:r>
              <a:rPr lang="fr-CA" dirty="0">
                <a:solidFill>
                  <a:schemeClr val="accent6"/>
                </a:solidFill>
              </a:rPr>
              <a:t>Wiki data : 26 janvier</a:t>
            </a:r>
          </a:p>
          <a:p>
            <a:pPr marL="766763" lvl="1" indent="-457200">
              <a:buFont typeface="+mj-lt"/>
              <a:buAutoNum type="arabicPeriod"/>
              <a:defRPr/>
            </a:pPr>
            <a:r>
              <a:rPr lang="fr-CA" dirty="0"/>
              <a:t>Révision: 29 janvier ou 2 février</a:t>
            </a:r>
          </a:p>
          <a:p>
            <a:pPr marL="309563" lvl="1" indent="0" defTabSz="803275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ctr">
              <a:buFont typeface="Wingdings" panose="05000000000000000000" pitchFamily="2" charset="2"/>
              <a:buChar char="§"/>
              <a:defRPr/>
            </a:pPr>
            <a:r>
              <a:rPr lang="fr-CA" sz="2600" b="1" dirty="0">
                <a:solidFill>
                  <a:schemeClr val="accent6"/>
                </a:solidFill>
              </a:rPr>
              <a:t>Entreprise en ligne / Chiffre d'affaires</a:t>
            </a:r>
          </a:p>
          <a:p>
            <a:pPr marL="738188" indent="-457200" algn="ctr">
              <a:buFont typeface="+mj-lt"/>
              <a:buAutoNum type="arabicPeriod"/>
              <a:defRPr/>
            </a:pPr>
            <a:r>
              <a:rPr lang="fr-CA" sz="2600" b="1" dirty="0"/>
              <a:t>Chaîne de valeur numérique : 16 ou 19 février</a:t>
            </a:r>
          </a:p>
          <a:p>
            <a:pPr marL="738188" indent="-457200" algn="ctr">
              <a:buFont typeface="+mj-lt"/>
              <a:buAutoNum type="arabicPeriod"/>
              <a:defRPr/>
            </a:pPr>
            <a:r>
              <a:rPr lang="fr-CA" sz="2600" b="1" dirty="0"/>
              <a:t>Modèles d’affaires hybrides : 23 février</a:t>
            </a:r>
          </a:p>
          <a:p>
            <a:pPr marL="738188" indent="-457200" algn="ctr">
              <a:buFont typeface="+mj-lt"/>
              <a:buAutoNum type="arabicPeriod"/>
              <a:defRPr/>
            </a:pPr>
            <a:r>
              <a:rPr lang="fr-CA" sz="2600" b="1" dirty="0"/>
              <a:t>Outils commerciaux numériques / Flux de revenus : 9 mars</a:t>
            </a:r>
          </a:p>
          <a:p>
            <a:pPr marL="738188" indent="-457200" algn="ctr">
              <a:buFont typeface="+mj-lt"/>
              <a:buAutoNum type="arabicPeriod"/>
            </a:pPr>
            <a:endParaRPr lang="en-CA" sz="2600" b="1" dirty="0"/>
          </a:p>
        </p:txBody>
      </p:sp>
      <p:pic>
        <p:nvPicPr>
          <p:cNvPr id="8" name="Picture 7" descr="Company name&#10;&#10;Description automatically generated">
            <a:extLst>
              <a:ext uri="{FF2B5EF4-FFF2-40B4-BE49-F238E27FC236}">
                <a16:creationId xmlns:a16="http://schemas.microsoft.com/office/drawing/2014/main" id="{AA99EC24-16FE-4486-BE23-87CB19716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41017"/>
            <a:ext cx="2893934" cy="5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742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8704-2FC0-4E8C-A38B-ADF9CE54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err="1"/>
              <a:t>Découvrabilité</a:t>
            </a:r>
            <a:endParaRPr lang="en-C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9E88DF-14C0-4A40-B481-2A24AFC395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5</a:t>
            </a:fld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3B7B0-04E3-488C-A797-B69615B0C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0" y="2906973"/>
            <a:ext cx="2882290" cy="3223960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capacité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quelque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chose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trouvé,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découvert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recommandé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9E1E6C-A212-40DD-84A4-A166B95AC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0"/>
            <a:ext cx="6554839" cy="68580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51C80F1-8997-4B51-82E0-D0CD387B661D}"/>
              </a:ext>
            </a:extLst>
          </p:cNvPr>
          <p:cNvSpPr/>
          <p:nvPr/>
        </p:nvSpPr>
        <p:spPr>
          <a:xfrm>
            <a:off x="1184459" y="1375335"/>
            <a:ext cx="2882290" cy="464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706258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8704-2FC0-4E8C-A38B-ADF9CE54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err="1"/>
              <a:t>Découvrabilité</a:t>
            </a:r>
            <a:endParaRPr lang="en-C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9E88DF-14C0-4A40-B481-2A24AFC395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6</a:t>
            </a:fld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3B7B0-04E3-488C-A797-B69615B0C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0" y="1649896"/>
            <a:ext cx="2882290" cy="4481037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capacité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quelque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chose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trouvé,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découvert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CA" sz="1800" dirty="0" err="1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recommandé</a:t>
            </a:r>
            <a:r>
              <a:rPr lang="en-CA" sz="1800" dirty="0"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2589B2-FDC2-4DDB-BD32-3AA0533CF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22" y="0"/>
            <a:ext cx="4998756" cy="68580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1700A22-4EDA-489D-A276-026AF1646B26}"/>
              </a:ext>
            </a:extLst>
          </p:cNvPr>
          <p:cNvSpPr/>
          <p:nvPr/>
        </p:nvSpPr>
        <p:spPr>
          <a:xfrm>
            <a:off x="2183642" y="6130933"/>
            <a:ext cx="4162567" cy="546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9131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3916-21B1-4694-A053-5B968F1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 err="1"/>
              <a:t>Répertoires</a:t>
            </a:r>
            <a:r>
              <a:rPr lang="en-CA" dirty="0"/>
              <a:t> Web </a:t>
            </a:r>
            <a:r>
              <a:rPr lang="en-CA" dirty="0" err="1"/>
              <a:t>Importants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61E1-95C5-49A5-B783-3D0C718EB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2" y="1457739"/>
            <a:ext cx="10940441" cy="4719224"/>
          </a:xfrm>
        </p:spPr>
        <p:txBody>
          <a:bodyPr>
            <a:normAutofit lnSpcReduction="10000"/>
          </a:bodyPr>
          <a:lstStyle/>
          <a:p>
            <a:r>
              <a:rPr lang="en-CA" dirty="0" err="1"/>
              <a:t>Wikidata</a:t>
            </a:r>
            <a:r>
              <a:rPr lang="en-CA" dirty="0"/>
              <a:t> (</a:t>
            </a:r>
            <a:r>
              <a:rPr lang="en-CA" dirty="0" err="1"/>
              <a:t>éléments</a:t>
            </a:r>
            <a:r>
              <a:rPr lang="en-CA" dirty="0"/>
              <a:t>, </a:t>
            </a:r>
            <a:r>
              <a:rPr lang="en-CA" dirty="0" err="1"/>
              <a:t>entités</a:t>
            </a:r>
            <a:r>
              <a:rPr lang="en-CA" dirty="0"/>
              <a:t>) </a:t>
            </a:r>
            <a:r>
              <a:rPr lang="en-CA" dirty="0">
                <a:hlinkClick r:id="rId2"/>
              </a:rPr>
              <a:t>https://www.wikidata.org</a:t>
            </a:r>
            <a:r>
              <a:rPr lang="en-CA" dirty="0"/>
              <a:t> </a:t>
            </a:r>
          </a:p>
          <a:p>
            <a:r>
              <a:rPr lang="en-CA" dirty="0"/>
              <a:t>Wikimedia Commons (</a:t>
            </a:r>
            <a:r>
              <a:rPr lang="en-CA" dirty="0" err="1"/>
              <a:t>fichié</a:t>
            </a:r>
            <a:r>
              <a:rPr lang="en-CA" dirty="0"/>
              <a:t> </a:t>
            </a:r>
            <a:r>
              <a:rPr lang="en-CA" dirty="0" err="1"/>
              <a:t>médiatiques</a:t>
            </a:r>
            <a:r>
              <a:rPr lang="en-CA" dirty="0"/>
              <a:t>, images) </a:t>
            </a:r>
            <a:r>
              <a:rPr lang="en-CA" dirty="0">
                <a:hlinkClick r:id="rId3"/>
              </a:rPr>
              <a:t>https://commons.wikimedia.org</a:t>
            </a:r>
            <a:r>
              <a:rPr lang="en-CA" dirty="0"/>
              <a:t>  </a:t>
            </a:r>
          </a:p>
          <a:p>
            <a:r>
              <a:rPr lang="en-CA" dirty="0"/>
              <a:t>Artsdata.ca </a:t>
            </a:r>
            <a:r>
              <a:rPr lang="en-CA" dirty="0">
                <a:hlinkClick r:id="rId4"/>
              </a:rPr>
              <a:t>http://kg.artsdata.ca/</a:t>
            </a:r>
            <a:r>
              <a:rPr lang="en-CA" dirty="0"/>
              <a:t> (les arts de la scene)</a:t>
            </a:r>
            <a:r>
              <a:rPr lang="en-CA" dirty="0">
                <a:solidFill>
                  <a:schemeClr val="accent4"/>
                </a:solidFill>
              </a:rPr>
              <a:t>– nouveau repertoire</a:t>
            </a:r>
          </a:p>
          <a:p>
            <a:r>
              <a:rPr lang="en-CA" dirty="0">
                <a:solidFill>
                  <a:schemeClr val="tx1"/>
                </a:solidFill>
              </a:rPr>
              <a:t>Profile </a:t>
            </a:r>
            <a:r>
              <a:rPr lang="en-CA" dirty="0" err="1">
                <a:solidFill>
                  <a:schemeClr val="tx1"/>
                </a:solidFill>
              </a:rPr>
              <a:t>Entreprise</a:t>
            </a:r>
            <a:r>
              <a:rPr lang="en-CA" dirty="0">
                <a:solidFill>
                  <a:schemeClr val="tx1"/>
                </a:solidFill>
              </a:rPr>
              <a:t> Google– </a:t>
            </a:r>
            <a:r>
              <a:rPr lang="en-CA" dirty="0" err="1">
                <a:solidFill>
                  <a:schemeClr val="tx1"/>
                </a:solidFill>
              </a:rPr>
              <a:t>Paneau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d’information</a:t>
            </a:r>
            <a:endParaRPr lang="en-CA" dirty="0">
              <a:solidFill>
                <a:schemeClr val="tx1"/>
              </a:solidFill>
            </a:endParaRPr>
          </a:p>
          <a:p>
            <a:r>
              <a:rPr lang="en-CA" dirty="0"/>
              <a:t>ISNI (</a:t>
            </a:r>
            <a:r>
              <a:rPr lang="fr-FR" dirty="0"/>
              <a:t>identifiant des noms</a:t>
            </a:r>
            <a:r>
              <a:rPr lang="en-CA" dirty="0"/>
              <a:t>) </a:t>
            </a:r>
            <a:r>
              <a:rPr lang="en-CA" dirty="0">
                <a:hlinkClick r:id="rId5"/>
              </a:rPr>
              <a:t>https://isni.org/</a:t>
            </a:r>
            <a:r>
              <a:rPr lang="en-CA" dirty="0"/>
              <a:t> </a:t>
            </a:r>
          </a:p>
          <a:p>
            <a:r>
              <a:rPr lang="en-CA" dirty="0" err="1"/>
              <a:t>MusicBrainz</a:t>
            </a:r>
            <a:r>
              <a:rPr lang="en-CA" dirty="0"/>
              <a:t> (</a:t>
            </a:r>
            <a:r>
              <a:rPr lang="en-CA" dirty="0" err="1"/>
              <a:t>encyclopédie</a:t>
            </a:r>
            <a:r>
              <a:rPr lang="en-CA" dirty="0"/>
              <a:t> ouverte de musique) </a:t>
            </a:r>
            <a:r>
              <a:rPr lang="en-CA" dirty="0">
                <a:hlinkClick r:id="rId6"/>
              </a:rPr>
              <a:t>https://musicbrainz.org</a:t>
            </a:r>
            <a:r>
              <a:rPr lang="en-CA" dirty="0"/>
              <a:t> </a:t>
            </a:r>
          </a:p>
          <a:p>
            <a:r>
              <a:rPr lang="en-CA" dirty="0" err="1"/>
              <a:t>Songkick</a:t>
            </a:r>
            <a:r>
              <a:rPr lang="en-CA" dirty="0"/>
              <a:t> (spectacles </a:t>
            </a:r>
            <a:r>
              <a:rPr lang="en-CA" dirty="0" err="1"/>
              <a:t>en</a:t>
            </a:r>
            <a:r>
              <a:rPr lang="en-CA" dirty="0"/>
              <a:t> direct) </a:t>
            </a:r>
            <a:r>
              <a:rPr lang="en-CA" dirty="0">
                <a:hlinkClick r:id="rId7"/>
              </a:rPr>
              <a:t>https://www.songkick.com</a:t>
            </a:r>
            <a:r>
              <a:rPr lang="en-CA" dirty="0"/>
              <a:t> </a:t>
            </a:r>
          </a:p>
          <a:p>
            <a:r>
              <a:rPr lang="en-CA" dirty="0"/>
              <a:t>IMDb (films) </a:t>
            </a:r>
            <a:r>
              <a:rPr lang="en-CA" dirty="0">
                <a:hlinkClick r:id="rId8"/>
              </a:rPr>
              <a:t>https://www.imdb.com/</a:t>
            </a:r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2474-C4D2-4F9C-8D0A-C98D567B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2266259-979D-43D8-8A3A-AA47321CB6FA}"/>
              </a:ext>
            </a:extLst>
          </p:cNvPr>
          <p:cNvSpPr txBox="1">
            <a:spLocks/>
          </p:cNvSpPr>
          <p:nvPr/>
        </p:nvSpPr>
        <p:spPr>
          <a:xfrm>
            <a:off x="668580" y="5642270"/>
            <a:ext cx="11110058" cy="669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39850" indent="-2381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dirty="0">
                <a:solidFill>
                  <a:schemeClr val="accent6"/>
                </a:solidFill>
              </a:rPr>
              <a:t>Wikipedia (</a:t>
            </a:r>
            <a:r>
              <a:rPr lang="en-CA" dirty="0" err="1">
                <a:solidFill>
                  <a:schemeClr val="accent6"/>
                </a:solidFill>
              </a:rPr>
              <a:t>n’est</a:t>
            </a:r>
            <a:r>
              <a:rPr lang="en-CA" dirty="0">
                <a:solidFill>
                  <a:schemeClr val="accent6"/>
                </a:solidFill>
              </a:rPr>
              <a:t> pas un repertoire, </a:t>
            </a:r>
            <a:r>
              <a:rPr lang="en-CA" dirty="0" err="1">
                <a:solidFill>
                  <a:schemeClr val="accent6"/>
                </a:solidFill>
              </a:rPr>
              <a:t>mais</a:t>
            </a:r>
            <a:r>
              <a:rPr lang="en-CA" dirty="0">
                <a:solidFill>
                  <a:schemeClr val="accent6"/>
                </a:solidFill>
              </a:rPr>
              <a:t> </a:t>
            </a:r>
            <a:r>
              <a:rPr lang="en-CA" dirty="0" err="1">
                <a:solidFill>
                  <a:schemeClr val="accent6"/>
                </a:solidFill>
              </a:rPr>
              <a:t>une</a:t>
            </a:r>
            <a:r>
              <a:rPr lang="en-CA" dirty="0">
                <a:solidFill>
                  <a:schemeClr val="accent6"/>
                </a:solidFill>
              </a:rPr>
              <a:t> </a:t>
            </a:r>
            <a:r>
              <a:rPr lang="en-CA" dirty="0" err="1">
                <a:solidFill>
                  <a:schemeClr val="accent6"/>
                </a:solidFill>
              </a:rPr>
              <a:t>encyclopédie</a:t>
            </a:r>
            <a:r>
              <a:rPr lang="en-CA" dirty="0">
                <a:solidFill>
                  <a:schemeClr val="accent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33697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Avantages</a:t>
            </a:r>
            <a:r>
              <a:rPr lang="en-CA" dirty="0"/>
              <a:t> de </a:t>
            </a:r>
            <a:r>
              <a:rPr lang="en-CA" dirty="0" err="1"/>
              <a:t>Wikidata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humains adorent </a:t>
            </a:r>
            <a:r>
              <a:rPr lang="fr-FR" dirty="0">
                <a:solidFill>
                  <a:schemeClr val="tx2"/>
                </a:solidFill>
              </a:rPr>
              <a:t>Wikipédia</a:t>
            </a:r>
            <a:r>
              <a:rPr lang="fr-FR" dirty="0"/>
              <a:t>. Les machines aiment à la fois Wikipédia et </a:t>
            </a:r>
            <a:r>
              <a:rPr lang="fr-FR" dirty="0" err="1"/>
              <a:t>Wikidata</a:t>
            </a:r>
            <a:r>
              <a:rPr lang="fr-FR" dirty="0"/>
              <a:t>. </a:t>
            </a:r>
          </a:p>
          <a:p>
            <a:r>
              <a:rPr lang="fr-FR" dirty="0" err="1">
                <a:solidFill>
                  <a:schemeClr val="accent1"/>
                </a:solidFill>
              </a:rPr>
              <a:t>Wikidata</a:t>
            </a:r>
            <a:r>
              <a:rPr lang="fr-FR" dirty="0"/>
              <a:t> est la base de connaissances préférée par les algorithmes de recherche/réponse et les outils alimentés par l'IA tels que les assistants personnels, car ils ont besoin d'accéder à une quantité illimitée d'informations simples et hautement structurées. </a:t>
            </a:r>
          </a:p>
          <a:p>
            <a:r>
              <a:rPr lang="fr-FR" dirty="0"/>
              <a:t>Comment pensez-vous que les moteurs de recherche parviennent à afficher des carrousels d'œuvres d'un artiste directement sur la page de réponse 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8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818322" y="5470065"/>
            <a:ext cx="442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https://linkeddigitalfuture.ca/wikidata/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99884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525" y="365129"/>
            <a:ext cx="6921362" cy="940105"/>
          </a:xfrm>
        </p:spPr>
        <p:txBody>
          <a:bodyPr>
            <a:normAutofit fontScale="90000"/>
          </a:bodyPr>
          <a:lstStyle/>
          <a:p>
            <a:r>
              <a:rPr lang="en-CA" dirty="0"/>
              <a:t>Google </a:t>
            </a:r>
            <a:r>
              <a:rPr lang="en-CA" dirty="0" err="1"/>
              <a:t>aime</a:t>
            </a:r>
            <a:r>
              <a:rPr lang="en-CA" dirty="0"/>
              <a:t> les bases de </a:t>
            </a:r>
            <a:r>
              <a:rPr lang="en-CA" dirty="0" err="1"/>
              <a:t>données</a:t>
            </a:r>
            <a:r>
              <a:rPr lang="en-CA" dirty="0"/>
              <a:t> ouvertes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938" y="1497496"/>
            <a:ext cx="8424865" cy="4679467"/>
          </a:xfrm>
        </p:spPr>
        <p:txBody>
          <a:bodyPr>
            <a:normAutofit fontScale="92500"/>
          </a:bodyPr>
          <a:lstStyle/>
          <a:p>
            <a:r>
              <a:rPr lang="en-CA" dirty="0"/>
              <a:t>Google utilise sur de </a:t>
            </a:r>
            <a:r>
              <a:rPr lang="en-CA" dirty="0" err="1"/>
              <a:t>nombreuses</a:t>
            </a:r>
            <a:r>
              <a:rPr lang="en-CA" dirty="0"/>
              <a:t> bases de </a:t>
            </a:r>
            <a:r>
              <a:rPr lang="en-CA" dirty="0" err="1"/>
              <a:t>connaissances</a:t>
            </a:r>
            <a:r>
              <a:rPr lang="en-CA" dirty="0"/>
              <a:t> et </a:t>
            </a:r>
            <a:r>
              <a:rPr lang="en-CA" dirty="0" err="1"/>
              <a:t>référentiels</a:t>
            </a:r>
            <a:r>
              <a:rPr lang="en-CA" dirty="0"/>
              <a:t> de </a:t>
            </a:r>
            <a:r>
              <a:rPr lang="en-CA" dirty="0" err="1"/>
              <a:t>contenu</a:t>
            </a:r>
            <a:r>
              <a:rPr lang="en-CA" dirty="0"/>
              <a:t> </a:t>
            </a:r>
            <a:r>
              <a:rPr lang="en-CA" dirty="0" err="1"/>
              <a:t>ouverts</a:t>
            </a:r>
            <a:r>
              <a:rPr lang="en-CA" dirty="0"/>
              <a:t> pour </a:t>
            </a:r>
            <a:r>
              <a:rPr lang="en-CA" dirty="0" err="1"/>
              <a:t>générer</a:t>
            </a:r>
            <a:r>
              <a:rPr lang="en-CA" dirty="0"/>
              <a:t> des </a:t>
            </a:r>
            <a:r>
              <a:rPr lang="en-CA" dirty="0" err="1"/>
              <a:t>résultats</a:t>
            </a:r>
            <a:r>
              <a:rPr lang="en-CA" dirty="0"/>
              <a:t> riches et </a:t>
            </a:r>
            <a:r>
              <a:rPr lang="en-CA" dirty="0" err="1"/>
              <a:t>remplir</a:t>
            </a:r>
            <a:r>
              <a:rPr lang="en-CA" dirty="0"/>
              <a:t> des fiches </a:t>
            </a:r>
            <a:r>
              <a:rPr lang="en-CA" dirty="0" err="1"/>
              <a:t>informatives</a:t>
            </a:r>
            <a:r>
              <a:rPr lang="en-CA" dirty="0"/>
              <a:t>.</a:t>
            </a:r>
          </a:p>
          <a:p>
            <a:r>
              <a:rPr lang="en-CA" dirty="0"/>
              <a:t>Google:</a:t>
            </a:r>
          </a:p>
          <a:p>
            <a:pPr lvl="1"/>
            <a:r>
              <a:rPr lang="en-CA" dirty="0"/>
              <a:t>Affiche un court résumé de la page Wikipedia</a:t>
            </a:r>
          </a:p>
          <a:p>
            <a:pPr lvl="1"/>
            <a:r>
              <a:rPr lang="en-CA" dirty="0"/>
              <a:t>Fait </a:t>
            </a:r>
            <a:r>
              <a:rPr lang="en-CA" dirty="0" err="1"/>
              <a:t>l’extraction</a:t>
            </a:r>
            <a:r>
              <a:rPr lang="en-CA" dirty="0"/>
              <a:t> des </a:t>
            </a:r>
            <a:r>
              <a:rPr lang="en-CA" dirty="0" err="1"/>
              <a:t>informations</a:t>
            </a:r>
            <a:r>
              <a:rPr lang="en-CA" dirty="0"/>
              <a:t> </a:t>
            </a:r>
            <a:r>
              <a:rPr lang="en-CA" dirty="0" err="1"/>
              <a:t>factuelles</a:t>
            </a:r>
            <a:r>
              <a:rPr lang="en-CA" dirty="0"/>
              <a:t> de base de </a:t>
            </a:r>
            <a:r>
              <a:rPr lang="en-CA" dirty="0" err="1"/>
              <a:t>Wikidata</a:t>
            </a:r>
            <a:endParaRPr lang="en-CA" dirty="0"/>
          </a:p>
          <a:p>
            <a:pPr lvl="1"/>
            <a:r>
              <a:rPr lang="en-CA" dirty="0" err="1"/>
              <a:t>Récupère</a:t>
            </a:r>
            <a:r>
              <a:rPr lang="en-CA" dirty="0"/>
              <a:t> les photos de Wikimedia Commons</a:t>
            </a:r>
          </a:p>
          <a:p>
            <a:r>
              <a:rPr lang="en-CA" dirty="0"/>
              <a:t>Les </a:t>
            </a:r>
            <a:r>
              <a:rPr lang="en-CA" dirty="0" err="1"/>
              <a:t>projets</a:t>
            </a:r>
            <a:r>
              <a:rPr lang="en-CA" dirty="0"/>
              <a:t> Wikimedia ne </a:t>
            </a:r>
            <a:r>
              <a:rPr lang="en-CA" dirty="0" err="1"/>
              <a:t>sont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aucun</a:t>
            </a:r>
            <a:r>
              <a:rPr lang="en-CA" dirty="0"/>
              <a:t> </a:t>
            </a:r>
            <a:r>
              <a:rPr lang="en-CA" dirty="0" err="1"/>
              <a:t>cas</a:t>
            </a:r>
            <a:r>
              <a:rPr lang="en-CA" dirty="0"/>
              <a:t> les </a:t>
            </a:r>
            <a:r>
              <a:rPr lang="en-CA" dirty="0" err="1"/>
              <a:t>seules</a:t>
            </a:r>
            <a:r>
              <a:rPr lang="en-CA" dirty="0"/>
              <a:t> sources </a:t>
            </a:r>
            <a:r>
              <a:rPr lang="en-CA" dirty="0" err="1"/>
              <a:t>d'informations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de </a:t>
            </a:r>
            <a:r>
              <a:rPr lang="en-CA" dirty="0" err="1"/>
              <a:t>contenu</a:t>
            </a:r>
            <a:r>
              <a:rPr lang="en-CA" dirty="0"/>
              <a:t> pour Google. </a:t>
            </a:r>
            <a:r>
              <a:rPr lang="en-CA" dirty="0" err="1"/>
              <a:t>Mais</a:t>
            </a:r>
            <a:r>
              <a:rPr lang="en-CA" dirty="0"/>
              <a:t> </a:t>
            </a:r>
            <a:r>
              <a:rPr lang="en-CA" dirty="0" err="1"/>
              <a:t>ce</a:t>
            </a:r>
            <a:r>
              <a:rPr lang="en-CA" dirty="0"/>
              <a:t> </a:t>
            </a:r>
            <a:r>
              <a:rPr lang="en-CA" dirty="0" err="1"/>
              <a:t>sont</a:t>
            </a:r>
            <a:r>
              <a:rPr lang="en-CA" dirty="0"/>
              <a:t> des </a:t>
            </a:r>
            <a:r>
              <a:rPr lang="en-CA" dirty="0" err="1"/>
              <a:t>plateformes</a:t>
            </a:r>
            <a:r>
              <a:rPr lang="en-CA" dirty="0"/>
              <a:t> </a:t>
            </a:r>
            <a:r>
              <a:rPr lang="en-CA" dirty="0" err="1"/>
              <a:t>accessibles</a:t>
            </a:r>
            <a:r>
              <a:rPr lang="en-CA" dirty="0"/>
              <a:t>, </a:t>
            </a:r>
            <a:r>
              <a:rPr lang="en-CA" dirty="0" err="1"/>
              <a:t>faciles</a:t>
            </a:r>
            <a:r>
              <a:rPr lang="en-CA" dirty="0"/>
              <a:t> et </a:t>
            </a:r>
            <a:r>
              <a:rPr lang="en-CA" dirty="0" err="1"/>
              <a:t>puissantes</a:t>
            </a:r>
            <a:r>
              <a:rPr lang="en-CA" dirty="0"/>
              <a:t> pour </a:t>
            </a:r>
            <a:r>
              <a:rPr lang="en-CA" dirty="0" err="1"/>
              <a:t>toute</a:t>
            </a:r>
            <a:r>
              <a:rPr lang="en-CA" dirty="0"/>
              <a:t> </a:t>
            </a:r>
            <a:r>
              <a:rPr lang="en-CA" dirty="0" err="1"/>
              <a:t>personne</a:t>
            </a:r>
            <a:r>
              <a:rPr lang="en-CA" dirty="0"/>
              <a:t> </a:t>
            </a:r>
            <a:r>
              <a:rPr lang="en-CA" dirty="0" err="1"/>
              <a:t>souhaitant</a:t>
            </a:r>
            <a:r>
              <a:rPr lang="en-CA" dirty="0"/>
              <a:t> y </a:t>
            </a:r>
            <a:r>
              <a:rPr lang="en-CA" dirty="0" err="1"/>
              <a:t>participer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9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3280534" y="6307697"/>
            <a:ext cx="442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https://linkeddigitalfuture.ca/wikidata/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841" cy="6858000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7882430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BT_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Bahnschrift SemiBold"/>
        <a:ea typeface=""/>
        <a:cs typeface=""/>
      </a:majorFont>
      <a:minorFont>
        <a:latin typeface="Corbe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T_Template" id="{C85D3E76-2F5C-415D-9CCC-14472F4D8187}" vid="{06612D6B-7657-47F7-BD84-CDB17EBA5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MBT_Template</Template>
  <TotalTime>4014</TotalTime>
  <Words>1100</Words>
  <Application>Microsoft Macintosh PowerPoint</Application>
  <PresentationFormat>Widescreen</PresentationFormat>
  <Paragraphs>132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Bahnschrift</vt:lpstr>
      <vt:lpstr>Bahnschrift SemiBold</vt:lpstr>
      <vt:lpstr>Calibri</vt:lpstr>
      <vt:lpstr>Corbel</vt:lpstr>
      <vt:lpstr>Tahoma</vt:lpstr>
      <vt:lpstr>Wingdings</vt:lpstr>
      <vt:lpstr>MBT_Template</vt:lpstr>
      <vt:lpstr>Atelier 3 Wikidata - Annuaires liés et ouverts</vt:lpstr>
      <vt:lpstr>PowerPoint Presentation</vt:lpstr>
      <vt:lpstr>PowerPoint Presentation</vt:lpstr>
      <vt:lpstr>Série d’ateliers P.A.D.E (2021 – 2022)</vt:lpstr>
      <vt:lpstr>Découvrabilité</vt:lpstr>
      <vt:lpstr>Découvrabilité</vt:lpstr>
      <vt:lpstr>Répertoires Web Importants</vt:lpstr>
      <vt:lpstr>Avantages de Wikidata</vt:lpstr>
      <vt:lpstr>Google aime les bases de données ouvertes</vt:lpstr>
      <vt:lpstr>Wikipedia  item Wikidata</vt:lpstr>
      <vt:lpstr>Wikidata</vt:lpstr>
      <vt:lpstr>Wikidata – Concepts Clés</vt:lpstr>
      <vt:lpstr>Wikimedia Commons</vt:lpstr>
      <vt:lpstr>Wikipedia  Une source fiable pour Google  Les normes de publication communautaires impartiales et non commerciales sont strictes  Ne soyez pas sur la liste noire !</vt:lpstr>
      <vt:lpstr>Wikipedia – 5 principaux</vt:lpstr>
      <vt:lpstr>Les wikis sont externalisés et donc l'historique d'édition est transparent et réside avec l'article</vt:lpstr>
      <vt:lpstr>Au delà des Fondamentaux</vt:lpstr>
      <vt:lpstr>PowerPoint Presentation</vt:lpstr>
      <vt:lpstr>Restez en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  August 28, 2019</dc:title>
  <dc:creator>Inga Petri</dc:creator>
  <cp:lastModifiedBy>Aimee Poulin</cp:lastModifiedBy>
  <cp:revision>471</cp:revision>
  <cp:lastPrinted>2022-01-15T17:35:01Z</cp:lastPrinted>
  <dcterms:created xsi:type="dcterms:W3CDTF">2019-08-28T07:37:23Z</dcterms:created>
  <dcterms:modified xsi:type="dcterms:W3CDTF">2022-01-26T14:53:51Z</dcterms:modified>
</cp:coreProperties>
</file>