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5" r:id="rId3"/>
    <p:sldId id="338" r:id="rId4"/>
    <p:sldId id="382" r:id="rId5"/>
    <p:sldId id="387" r:id="rId6"/>
    <p:sldId id="372" r:id="rId7"/>
    <p:sldId id="351" r:id="rId8"/>
    <p:sldId id="390" r:id="rId9"/>
    <p:sldId id="299" r:id="rId10"/>
    <p:sldId id="389" r:id="rId11"/>
    <p:sldId id="352" r:id="rId12"/>
    <p:sldId id="386" r:id="rId13"/>
    <p:sldId id="388" r:id="rId14"/>
    <p:sldId id="384" r:id="rId15"/>
    <p:sldId id="273" r:id="rId1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2" autoAdjust="0"/>
    <p:restoredTop sz="86364" autoAdjust="0"/>
  </p:normalViewPr>
  <p:slideViewPr>
    <p:cSldViewPr snapToGrid="0">
      <p:cViewPr varScale="1">
        <p:scale>
          <a:sx n="91" d="100"/>
          <a:sy n="91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69E24-4D08-4776-83EC-00B92B9F0A3A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578B41DA-81BF-4B5E-B9FD-387CBED6FC98}">
      <dgm:prSet phldrT="[Text]"/>
      <dgm:spPr/>
      <dgm:t>
        <a:bodyPr/>
        <a:lstStyle/>
        <a:p>
          <a:r>
            <a:rPr lang="fr-CA" b="1" noProof="0" dirty="0"/>
            <a:t>Comment lisent les machines</a:t>
          </a:r>
        </a:p>
      </dgm:t>
    </dgm:pt>
    <dgm:pt modelId="{2B47B562-FB73-4982-8601-553B47560322}" type="parTrans" cxnId="{50A75269-5A70-42ED-8F8A-F8FA304046CA}">
      <dgm:prSet/>
      <dgm:spPr/>
      <dgm:t>
        <a:bodyPr/>
        <a:lstStyle/>
        <a:p>
          <a:endParaRPr lang="en-CA" b="1"/>
        </a:p>
      </dgm:t>
    </dgm:pt>
    <dgm:pt modelId="{CAF7E47F-9DE0-402F-BF73-BE1307A236AB}" type="sibTrans" cxnId="{50A75269-5A70-42ED-8F8A-F8FA304046CA}">
      <dgm:prSet/>
      <dgm:spPr/>
      <dgm:t>
        <a:bodyPr/>
        <a:lstStyle/>
        <a:p>
          <a:endParaRPr lang="en-CA" b="1"/>
        </a:p>
      </dgm:t>
    </dgm:pt>
    <dgm:pt modelId="{1C76DBDD-F4F0-4900-A1F3-4ABDE4BBE3C7}">
      <dgm:prSet phldrT="[Text]"/>
      <dgm:spPr/>
      <dgm:t>
        <a:bodyPr/>
        <a:lstStyle/>
        <a:p>
          <a:r>
            <a:rPr lang="fr-CA" b="1" noProof="0" dirty="0"/>
            <a:t>Comment lisent les humains</a:t>
          </a:r>
        </a:p>
      </dgm:t>
    </dgm:pt>
    <dgm:pt modelId="{1E6563C9-DB76-4841-B0D2-FE313BB1517C}" type="parTrans" cxnId="{48CAE9B0-C74E-4E7C-B9CD-607272DF05C6}">
      <dgm:prSet/>
      <dgm:spPr/>
      <dgm:t>
        <a:bodyPr/>
        <a:lstStyle/>
        <a:p>
          <a:endParaRPr lang="en-CA" b="1"/>
        </a:p>
      </dgm:t>
    </dgm:pt>
    <dgm:pt modelId="{7F2B9B7D-D1EF-46B8-883B-A5547020C54C}" type="sibTrans" cxnId="{48CAE9B0-C74E-4E7C-B9CD-607272DF05C6}">
      <dgm:prSet/>
      <dgm:spPr/>
      <dgm:t>
        <a:bodyPr/>
        <a:lstStyle/>
        <a:p>
          <a:endParaRPr lang="en-CA" b="1"/>
        </a:p>
      </dgm:t>
    </dgm:pt>
    <dgm:pt modelId="{C99BFF9A-AB89-4672-96D9-95AF7DADB628}" type="pres">
      <dgm:prSet presAssocID="{13A69E24-4D08-4776-83EC-00B92B9F0A3A}" presName="diagram" presStyleCnt="0">
        <dgm:presLayoutVars>
          <dgm:dir/>
          <dgm:resizeHandles val="exact"/>
        </dgm:presLayoutVars>
      </dgm:prSet>
      <dgm:spPr/>
    </dgm:pt>
    <dgm:pt modelId="{D6EF02B3-CCCF-4B49-8196-B391C3062EE5}" type="pres">
      <dgm:prSet presAssocID="{578B41DA-81BF-4B5E-B9FD-387CBED6FC98}" presName="arrow" presStyleLbl="node1" presStyleIdx="0" presStyleCnt="2">
        <dgm:presLayoutVars>
          <dgm:bulletEnabled val="1"/>
        </dgm:presLayoutVars>
      </dgm:prSet>
      <dgm:spPr/>
    </dgm:pt>
    <dgm:pt modelId="{F82794C3-1E23-4284-8AF1-56AFAEBB44F3}" type="pres">
      <dgm:prSet presAssocID="{1C76DBDD-F4F0-4900-A1F3-4ABDE4BBE3C7}" presName="arrow" presStyleLbl="node1" presStyleIdx="1" presStyleCnt="2" custRadScaleRad="159158" custRadScaleInc="2052">
        <dgm:presLayoutVars>
          <dgm:bulletEnabled val="1"/>
        </dgm:presLayoutVars>
      </dgm:prSet>
      <dgm:spPr/>
    </dgm:pt>
  </dgm:ptLst>
  <dgm:cxnLst>
    <dgm:cxn modelId="{DAAA775B-582F-4874-9CE9-D4C7488F237F}" type="presOf" srcId="{578B41DA-81BF-4B5E-B9FD-387CBED6FC98}" destId="{D6EF02B3-CCCF-4B49-8196-B391C3062EE5}" srcOrd="0" destOrd="0" presId="urn:microsoft.com/office/officeart/2005/8/layout/arrow5"/>
    <dgm:cxn modelId="{50A75269-5A70-42ED-8F8A-F8FA304046CA}" srcId="{13A69E24-4D08-4776-83EC-00B92B9F0A3A}" destId="{578B41DA-81BF-4B5E-B9FD-387CBED6FC98}" srcOrd="0" destOrd="0" parTransId="{2B47B562-FB73-4982-8601-553B47560322}" sibTransId="{CAF7E47F-9DE0-402F-BF73-BE1307A236AB}"/>
    <dgm:cxn modelId="{67777AAE-81D6-47BC-9288-74A7D3DD01D4}" type="presOf" srcId="{13A69E24-4D08-4776-83EC-00B92B9F0A3A}" destId="{C99BFF9A-AB89-4672-96D9-95AF7DADB628}" srcOrd="0" destOrd="0" presId="urn:microsoft.com/office/officeart/2005/8/layout/arrow5"/>
    <dgm:cxn modelId="{48CAE9B0-C74E-4E7C-B9CD-607272DF05C6}" srcId="{13A69E24-4D08-4776-83EC-00B92B9F0A3A}" destId="{1C76DBDD-F4F0-4900-A1F3-4ABDE4BBE3C7}" srcOrd="1" destOrd="0" parTransId="{1E6563C9-DB76-4841-B0D2-FE313BB1517C}" sibTransId="{7F2B9B7D-D1EF-46B8-883B-A5547020C54C}"/>
    <dgm:cxn modelId="{41D5B9B8-6DB9-4603-A54A-BAD55F25A533}" type="presOf" srcId="{1C76DBDD-F4F0-4900-A1F3-4ABDE4BBE3C7}" destId="{F82794C3-1E23-4284-8AF1-56AFAEBB44F3}" srcOrd="0" destOrd="0" presId="urn:microsoft.com/office/officeart/2005/8/layout/arrow5"/>
    <dgm:cxn modelId="{9630CA9A-8D56-468E-B9C1-14074165429C}" type="presParOf" srcId="{C99BFF9A-AB89-4672-96D9-95AF7DADB628}" destId="{D6EF02B3-CCCF-4B49-8196-B391C3062EE5}" srcOrd="0" destOrd="0" presId="urn:microsoft.com/office/officeart/2005/8/layout/arrow5"/>
    <dgm:cxn modelId="{12867CDC-98E3-4DEB-95B3-879034C05DE6}" type="presParOf" srcId="{C99BFF9A-AB89-4672-96D9-95AF7DADB628}" destId="{F82794C3-1E23-4284-8AF1-56AFAEBB44F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F02B3-CCCF-4B49-8196-B391C3062EE5}">
      <dsp:nvSpPr>
        <dsp:cNvPr id="0" name=""/>
        <dsp:cNvSpPr/>
      </dsp:nvSpPr>
      <dsp:spPr>
        <a:xfrm rot="16200000">
          <a:off x="3169" y="1189"/>
          <a:ext cx="4717259" cy="471725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200" b="1" kern="1200" noProof="0" dirty="0"/>
            <a:t>Comment lisent les machines</a:t>
          </a:r>
        </a:p>
      </dsp:txBody>
      <dsp:txXfrm rot="5400000">
        <a:off x="3169" y="1180504"/>
        <a:ext cx="3891739" cy="2358629"/>
      </dsp:txXfrm>
    </dsp:sp>
    <dsp:sp modelId="{F82794C3-1E23-4284-8AF1-56AFAEBB44F3}">
      <dsp:nvSpPr>
        <dsp:cNvPr id="0" name=""/>
        <dsp:cNvSpPr/>
      </dsp:nvSpPr>
      <dsp:spPr>
        <a:xfrm rot="5400000">
          <a:off x="6223790" y="2378"/>
          <a:ext cx="4717259" cy="471725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200" b="1" kern="1200" noProof="0" dirty="0"/>
            <a:t>Comment lisent les humains</a:t>
          </a:r>
        </a:p>
      </dsp:txBody>
      <dsp:txXfrm rot="-5400000">
        <a:off x="7049310" y="1181693"/>
        <a:ext cx="3891739" cy="235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2021-10-22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2021-10-22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ie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67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10:50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38AA4-4A37-4B59-BFFB-217987D567F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3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86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Demonstrate </a:t>
            </a:r>
            <a:r>
              <a:rPr lang="en-CA" dirty="0" err="1"/>
              <a:t>DigitalArtsNation</a:t>
            </a:r>
            <a:r>
              <a:rPr lang="en-CA" dirty="0"/>
              <a:t> and </a:t>
            </a:r>
            <a:r>
              <a:rPr lang="en-CA" dirty="0" err="1"/>
              <a:t>ThePitch</a:t>
            </a:r>
            <a:r>
              <a:rPr lang="en-CA" dirty="0"/>
              <a:t>, Strategic Moves – re interplay of Yoast SEO and Text, Images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85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1647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all" dirty="0">
                <a:latin typeface="+mj-lt"/>
              </a:rPr>
              <a:t>Marketing Numérique </a:t>
            </a:r>
          </a:p>
          <a:p>
            <a:pPr algn="ctr"/>
            <a:r>
              <a:rPr lang="en-US" sz="3600" cap="all" dirty="0">
                <a:latin typeface="+mj-lt"/>
              </a:rPr>
              <a:t>Série </a:t>
            </a:r>
            <a:r>
              <a:rPr lang="en-US" sz="3600" cap="all" dirty="0" err="1">
                <a:latin typeface="+mj-lt"/>
              </a:rPr>
              <a:t>d’ateliers</a:t>
            </a:r>
            <a:endParaRPr lang="en-CA" sz="3600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Workshop 2</a:t>
            </a:r>
            <a:br>
              <a:rPr lang="en-US" i="1" dirty="0"/>
            </a:br>
            <a:r>
              <a:rPr lang="en-US" dirty="0" err="1"/>
              <a:t>Créer</a:t>
            </a:r>
            <a:r>
              <a:rPr lang="en-US" dirty="0"/>
              <a:t> du </a:t>
            </a:r>
            <a:r>
              <a:rPr lang="en-US" dirty="0" err="1"/>
              <a:t>contenu</a:t>
            </a:r>
            <a:r>
              <a:rPr lang="en-US" dirty="0"/>
              <a:t> web qui </a:t>
            </a:r>
            <a:r>
              <a:rPr lang="en-US" dirty="0" err="1"/>
              <a:t>connecte</a:t>
            </a:r>
            <a:r>
              <a:rPr lang="en-US" dirty="0"/>
              <a:t> avec </a:t>
            </a:r>
            <a:r>
              <a:rPr lang="en-US" dirty="0" err="1"/>
              <a:t>vos</a:t>
            </a:r>
            <a:r>
              <a:rPr lang="en-US" dirty="0"/>
              <a:t> publics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Créé et présenté par</a:t>
            </a:r>
          </a:p>
          <a:p>
            <a:r>
              <a:rPr lang="fr-CA" dirty="0"/>
              <a:t>Inga Petri, Strategic Moves</a:t>
            </a:r>
          </a:p>
          <a:p>
            <a:r>
              <a:rPr lang="fr-CA" dirty="0"/>
              <a:t>25octobre 2021</a:t>
            </a:r>
          </a:p>
          <a:p>
            <a:r>
              <a:rPr lang="fr-CA" dirty="0"/>
              <a:t>13h à 14:15h</a:t>
            </a:r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5CE3-C64E-4AD9-AF01-7E3109B3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dirty="0" err="1"/>
              <a:t>Excellente</a:t>
            </a:r>
            <a:r>
              <a:rPr lang="en-CA" dirty="0"/>
              <a:t> </a:t>
            </a:r>
            <a:r>
              <a:rPr lang="en-CA" dirty="0" err="1"/>
              <a:t>rédaction</a:t>
            </a:r>
            <a:r>
              <a:rPr lang="en-CA" dirty="0"/>
              <a:t> de site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6DB84-FA27-401E-A956-2342193D0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Accrochez</a:t>
            </a:r>
            <a:r>
              <a:rPr lang="en-CA" dirty="0"/>
              <a:t> le </a:t>
            </a:r>
            <a:r>
              <a:rPr lang="en-CA" dirty="0" err="1"/>
              <a:t>lecteur</a:t>
            </a:r>
            <a:r>
              <a:rPr lang="en-CA" dirty="0"/>
              <a:t> </a:t>
            </a:r>
            <a:r>
              <a:rPr lang="en-CA" dirty="0" err="1"/>
              <a:t>dès</a:t>
            </a:r>
            <a:r>
              <a:rPr lang="en-CA" dirty="0"/>
              <a:t> la première </a:t>
            </a:r>
            <a:r>
              <a:rPr lang="en-CA" dirty="0" err="1"/>
              <a:t>ligne</a:t>
            </a:r>
            <a:endParaRPr lang="en-CA" dirty="0"/>
          </a:p>
          <a:p>
            <a:r>
              <a:rPr lang="en-CA" dirty="0" err="1"/>
              <a:t>Trouvez</a:t>
            </a:r>
            <a:r>
              <a:rPr lang="en-CA" dirty="0"/>
              <a:t> et </a:t>
            </a:r>
            <a:r>
              <a:rPr lang="en-CA" dirty="0" err="1"/>
              <a:t>utilisez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voix</a:t>
            </a:r>
            <a:endParaRPr lang="en-CA" dirty="0"/>
          </a:p>
          <a:p>
            <a:r>
              <a:rPr lang="en-CA" dirty="0"/>
              <a:t>Pas </a:t>
            </a:r>
            <a:r>
              <a:rPr lang="en-CA" dirty="0" err="1"/>
              <a:t>besoin</a:t>
            </a:r>
            <a:r>
              <a:rPr lang="en-CA" dirty="0"/>
              <a:t> </a:t>
            </a:r>
            <a:r>
              <a:rPr lang="en-CA" dirty="0" err="1"/>
              <a:t>d'expliquer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art, </a:t>
            </a:r>
            <a:r>
              <a:rPr lang="en-CA" dirty="0" err="1"/>
              <a:t>montrez</a:t>
            </a:r>
            <a:r>
              <a:rPr lang="en-CA" dirty="0"/>
              <a:t>-la (images et </a:t>
            </a:r>
            <a:r>
              <a:rPr lang="en-CA" dirty="0" err="1"/>
              <a:t>vidéo</a:t>
            </a:r>
            <a:r>
              <a:rPr lang="en-CA" dirty="0"/>
              <a:t>)</a:t>
            </a:r>
          </a:p>
          <a:p>
            <a:r>
              <a:rPr lang="en-CA" dirty="0"/>
              <a:t>Pas </a:t>
            </a:r>
            <a:r>
              <a:rPr lang="en-CA" dirty="0" err="1"/>
              <a:t>besoin</a:t>
            </a:r>
            <a:r>
              <a:rPr lang="en-CA" dirty="0"/>
              <a:t> de justifier </a:t>
            </a:r>
            <a:r>
              <a:rPr lang="en-CA" dirty="0" err="1"/>
              <a:t>votre</a:t>
            </a:r>
            <a:r>
              <a:rPr lang="en-CA" dirty="0"/>
              <a:t> art, </a:t>
            </a:r>
            <a:r>
              <a:rPr lang="en-CA" dirty="0" err="1"/>
              <a:t>vivez</a:t>
            </a:r>
            <a:r>
              <a:rPr lang="en-CA" dirty="0"/>
              <a:t> la </a:t>
            </a:r>
            <a:r>
              <a:rPr lang="en-CA" dirty="0" err="1"/>
              <a:t>pleinement</a:t>
            </a:r>
            <a:endParaRPr lang="en-CA" dirty="0"/>
          </a:p>
          <a:p>
            <a:r>
              <a:rPr lang="en-CA" dirty="0"/>
              <a:t>Ne me </a:t>
            </a:r>
            <a:r>
              <a:rPr lang="en-CA" dirty="0" err="1"/>
              <a:t>dites</a:t>
            </a:r>
            <a:r>
              <a:rPr lang="en-CA" dirty="0"/>
              <a:t> pas comment me </a:t>
            </a:r>
            <a:r>
              <a:rPr lang="en-CA" dirty="0" err="1"/>
              <a:t>sentir</a:t>
            </a:r>
            <a:r>
              <a:rPr lang="en-CA" dirty="0"/>
              <a:t>, </a:t>
            </a:r>
            <a:r>
              <a:rPr lang="en-CA" dirty="0" err="1"/>
              <a:t>invitez-moi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sentir</a:t>
            </a:r>
            <a:endParaRPr lang="en-CA" dirty="0"/>
          </a:p>
          <a:p>
            <a:r>
              <a:rPr lang="en-CA" dirty="0" err="1"/>
              <a:t>Écrivez</a:t>
            </a:r>
            <a:r>
              <a:rPr lang="en-CA" dirty="0"/>
              <a:t> </a:t>
            </a:r>
            <a:r>
              <a:rPr lang="en-CA" dirty="0" err="1"/>
              <a:t>clairement</a:t>
            </a:r>
            <a:r>
              <a:rPr lang="en-CA" dirty="0"/>
              <a:t> – ​​facile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comprendre</a:t>
            </a:r>
            <a:r>
              <a:rPr lang="en-CA" dirty="0"/>
              <a:t>, facile </a:t>
            </a:r>
            <a:r>
              <a:rPr lang="en-CA" dirty="0" err="1"/>
              <a:t>à</a:t>
            </a:r>
            <a:r>
              <a:rPr lang="en-CA" dirty="0"/>
              <a:t> lire </a:t>
            </a:r>
            <a:r>
              <a:rPr lang="en-CA" dirty="0" err="1"/>
              <a:t>rapidement</a:t>
            </a:r>
            <a:endParaRPr lang="en-CA" dirty="0"/>
          </a:p>
          <a:p>
            <a:r>
              <a:rPr lang="en-CA" dirty="0" err="1"/>
              <a:t>Relisez</a:t>
            </a:r>
            <a:r>
              <a:rPr lang="en-CA" dirty="0"/>
              <a:t>-le </a:t>
            </a:r>
            <a:r>
              <a:rPr lang="en-CA" dirty="0" err="1"/>
              <a:t>à</a:t>
            </a:r>
            <a:r>
              <a:rPr lang="en-CA" dirty="0"/>
              <a:t> haute </a:t>
            </a:r>
            <a:r>
              <a:rPr lang="en-CA" dirty="0" err="1"/>
              <a:t>voix</a:t>
            </a:r>
            <a:endParaRPr lang="en-CA" dirty="0"/>
          </a:p>
          <a:p>
            <a:r>
              <a:rPr lang="en-CA" dirty="0" err="1"/>
              <a:t>Aidez</a:t>
            </a:r>
            <a:r>
              <a:rPr lang="en-CA" dirty="0"/>
              <a:t> le </a:t>
            </a:r>
            <a:r>
              <a:rPr lang="en-CA" dirty="0" err="1"/>
              <a:t>lecteur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naviguer</a:t>
            </a:r>
            <a:endParaRPr lang="en-CA" dirty="0"/>
          </a:p>
          <a:p>
            <a:r>
              <a:rPr lang="en-CA" dirty="0" err="1"/>
              <a:t>Dites</a:t>
            </a:r>
            <a:r>
              <a:rPr lang="en-CA" dirty="0"/>
              <a:t> au </a:t>
            </a:r>
            <a:r>
              <a:rPr lang="en-CA" dirty="0" err="1"/>
              <a:t>lecteur</a:t>
            </a:r>
            <a:r>
              <a:rPr lang="en-CA" dirty="0"/>
              <a:t> quoi faire (</a:t>
            </a:r>
            <a:r>
              <a:rPr lang="en-CA" dirty="0" err="1"/>
              <a:t>appel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l'action</a:t>
            </a:r>
            <a:r>
              <a:rPr lang="en-CA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2289F-9E98-4FA1-8C3D-23E37DD0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3432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2424113" algn="l"/>
              </a:tabLst>
            </a:pPr>
            <a:r>
              <a:rPr lang="en-CA" dirty="0" err="1"/>
              <a:t>Codage</a:t>
            </a:r>
            <a:r>
              <a:rPr lang="en-CA" dirty="0"/>
              <a:t> SEO </a:t>
            </a:r>
            <a:r>
              <a:rPr lang="en-CA" dirty="0" err="1"/>
              <a:t>traditionnel</a:t>
            </a:r>
            <a:r>
              <a:rPr lang="en-CA" dirty="0"/>
              <a:t> </a:t>
            </a:r>
            <a:r>
              <a:rPr lang="en-CA" dirty="0">
                <a:solidFill>
                  <a:schemeClr val="accent3"/>
                </a:solidFill>
              </a:rPr>
              <a:t>pour les </a:t>
            </a:r>
            <a:r>
              <a:rPr lang="en-CA" dirty="0" err="1">
                <a:solidFill>
                  <a:schemeClr val="accent3"/>
                </a:solidFill>
              </a:rPr>
              <a:t>moteurs</a:t>
            </a:r>
            <a:r>
              <a:rPr lang="en-CA" dirty="0">
                <a:solidFill>
                  <a:schemeClr val="accent3"/>
                </a:solidFill>
              </a:rPr>
              <a:t> de recherche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95712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URL (</a:t>
            </a:r>
            <a:r>
              <a:rPr lang="en-CA" dirty="0" err="1"/>
              <a:t>localisateur</a:t>
            </a:r>
            <a:r>
              <a:rPr lang="en-CA" dirty="0"/>
              <a:t> de </a:t>
            </a:r>
            <a:r>
              <a:rPr lang="en-CA" dirty="0" err="1"/>
              <a:t>ressources</a:t>
            </a:r>
            <a:r>
              <a:rPr lang="en-CA" dirty="0"/>
              <a:t> </a:t>
            </a:r>
            <a:r>
              <a:rPr lang="en-CA" dirty="0" err="1"/>
              <a:t>uniforme</a:t>
            </a:r>
            <a:r>
              <a:rPr lang="en-CA" dirty="0"/>
              <a:t>) = </a:t>
            </a:r>
            <a:r>
              <a:rPr lang="en-CA" dirty="0" err="1"/>
              <a:t>adresse</a:t>
            </a:r>
            <a:r>
              <a:rPr lang="en-CA" dirty="0"/>
              <a:t> Web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(</a:t>
            </a:r>
            <a:r>
              <a:rPr lang="en-CA" dirty="0" err="1"/>
              <a:t>Utilisez</a:t>
            </a:r>
            <a:r>
              <a:rPr lang="en-CA" dirty="0"/>
              <a:t> des mots et non des </a:t>
            </a:r>
            <a:r>
              <a:rPr lang="en-CA" dirty="0" err="1"/>
              <a:t>acronymes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des chiffres)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2. URL des </a:t>
            </a:r>
            <a:r>
              <a:rPr lang="en-CA" dirty="0" err="1"/>
              <a:t>noms</a:t>
            </a:r>
            <a:r>
              <a:rPr lang="en-CA" dirty="0"/>
              <a:t> de pages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3. </a:t>
            </a:r>
            <a:r>
              <a:rPr lang="en-CA" dirty="0" err="1"/>
              <a:t>Chaque</a:t>
            </a:r>
            <a:r>
              <a:rPr lang="en-CA" dirty="0"/>
              <a:t> service / </a:t>
            </a:r>
            <a:r>
              <a:rPr lang="en-CA" dirty="0" err="1"/>
              <a:t>produit</a:t>
            </a:r>
            <a:r>
              <a:rPr lang="en-CA" dirty="0"/>
              <a:t> / </a:t>
            </a:r>
            <a:r>
              <a:rPr lang="en-CA" dirty="0" err="1"/>
              <a:t>expérience</a:t>
            </a:r>
            <a:r>
              <a:rPr lang="en-CA" dirty="0"/>
              <a:t> sur </a:t>
            </a:r>
            <a:r>
              <a:rPr lang="en-CA" dirty="0" err="1"/>
              <a:t>sa</a:t>
            </a:r>
            <a:r>
              <a:rPr lang="en-CA" dirty="0"/>
              <a:t> propre page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4. </a:t>
            </a:r>
            <a:r>
              <a:rPr lang="en-CA" dirty="0" err="1"/>
              <a:t>Utilisez</a:t>
            </a:r>
            <a:r>
              <a:rPr lang="en-CA" dirty="0"/>
              <a:t> des mots </a:t>
            </a:r>
            <a:r>
              <a:rPr lang="en-CA" dirty="0" err="1"/>
              <a:t>clés</a:t>
            </a:r>
            <a:r>
              <a:rPr lang="en-CA" dirty="0"/>
              <a:t> </a:t>
            </a:r>
            <a:r>
              <a:rPr lang="en-CA" dirty="0" err="1"/>
              <a:t>pertinents</a:t>
            </a:r>
            <a:endParaRPr lang="en-CA" dirty="0"/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5. </a:t>
            </a:r>
            <a:r>
              <a:rPr lang="en-CA"/>
              <a:t>Tags </a:t>
            </a:r>
            <a:r>
              <a:rPr lang="en-CA" dirty="0"/>
              <a:t>de titre </a:t>
            </a:r>
            <a:r>
              <a:rPr lang="en-CA" dirty="0" err="1"/>
              <a:t>apparaissent</a:t>
            </a:r>
            <a:r>
              <a:rPr lang="en-CA" dirty="0"/>
              <a:t> dans </a:t>
            </a:r>
            <a:r>
              <a:rPr lang="en-CA" dirty="0" err="1"/>
              <a:t>l'onglet</a:t>
            </a:r>
            <a:r>
              <a:rPr lang="en-CA" dirty="0"/>
              <a:t> du </a:t>
            </a:r>
            <a:r>
              <a:rPr lang="en-CA" dirty="0" err="1"/>
              <a:t>navigateur</a:t>
            </a:r>
            <a:r>
              <a:rPr lang="en-CA" dirty="0"/>
              <a:t> internet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5. Le </a:t>
            </a:r>
            <a:r>
              <a:rPr lang="en-CA" dirty="0" err="1"/>
              <a:t>moteur</a:t>
            </a:r>
            <a:r>
              <a:rPr lang="en-CA" dirty="0"/>
              <a:t> de recherche les utilise </a:t>
            </a:r>
            <a:r>
              <a:rPr lang="en-CA" dirty="0" err="1"/>
              <a:t>comme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-tête dans les </a:t>
            </a:r>
            <a:r>
              <a:rPr lang="en-CA" dirty="0" err="1"/>
              <a:t>listes</a:t>
            </a:r>
            <a:r>
              <a:rPr lang="en-CA" dirty="0"/>
              <a:t> de recherche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(Facebook </a:t>
            </a:r>
            <a:r>
              <a:rPr lang="en-CA" dirty="0" err="1"/>
              <a:t>aussi</a:t>
            </a:r>
            <a:r>
              <a:rPr lang="en-CA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6. Titres (</a:t>
            </a:r>
            <a:r>
              <a:rPr lang="en-CA" dirty="0" err="1"/>
              <a:t>balise</a:t>
            </a:r>
            <a:r>
              <a:rPr lang="en-CA" dirty="0"/>
              <a:t> h1 </a:t>
            </a:r>
            <a:r>
              <a:rPr lang="en-CA" dirty="0" err="1"/>
              <a:t>impérative</a:t>
            </a:r>
            <a:r>
              <a:rPr lang="en-CA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57738"/>
            <a:ext cx="5682641" cy="521929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 startAt="5"/>
            </a:pPr>
            <a:r>
              <a:rPr lang="en-CA" dirty="0"/>
              <a:t>Description alternatives </a:t>
            </a:r>
            <a:r>
              <a:rPr lang="en-CA" dirty="0" err="1"/>
              <a:t>d'image</a:t>
            </a:r>
            <a:endParaRPr lang="en-CA" dirty="0"/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(</a:t>
            </a:r>
            <a:r>
              <a:rPr lang="en-CA" dirty="0" err="1"/>
              <a:t>Utilisez</a:t>
            </a:r>
            <a:r>
              <a:rPr lang="en-CA" dirty="0"/>
              <a:t> le </a:t>
            </a:r>
            <a:r>
              <a:rPr lang="en-CA" dirty="0" err="1"/>
              <a:t>texte</a:t>
            </a:r>
            <a:r>
              <a:rPr lang="en-CA" dirty="0"/>
              <a:t> "image ALT" pour un </a:t>
            </a:r>
            <a:r>
              <a:rPr lang="en-CA" dirty="0" err="1"/>
              <a:t>texte</a:t>
            </a:r>
            <a:r>
              <a:rPr lang="en-CA" dirty="0"/>
              <a:t> </a:t>
            </a:r>
            <a:r>
              <a:rPr lang="en-CA" dirty="0" err="1"/>
              <a:t>descriptif</a:t>
            </a:r>
            <a:r>
              <a:rPr lang="en-CA" dirty="0"/>
              <a:t> riche </a:t>
            </a:r>
            <a:r>
              <a:rPr lang="en-CA" dirty="0" err="1"/>
              <a:t>en</a:t>
            </a:r>
            <a:r>
              <a:rPr lang="en-CA" dirty="0"/>
              <a:t> mots </a:t>
            </a:r>
            <a:r>
              <a:rPr lang="en-CA" dirty="0" err="1"/>
              <a:t>clés</a:t>
            </a:r>
            <a:r>
              <a:rPr lang="en-CA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6. </a:t>
            </a:r>
            <a:r>
              <a:rPr lang="en-CA" dirty="0" err="1"/>
              <a:t>Méta</a:t>
            </a:r>
            <a:r>
              <a:rPr lang="en-CA" dirty="0"/>
              <a:t>-description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(</a:t>
            </a:r>
            <a:r>
              <a:rPr lang="en-CA" dirty="0" err="1"/>
              <a:t>Ceci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vraie</a:t>
            </a:r>
            <a:r>
              <a:rPr lang="en-CA" dirty="0"/>
              <a:t> phrase résumé pour </a:t>
            </a:r>
            <a:r>
              <a:rPr lang="en-CA" dirty="0" err="1"/>
              <a:t>une</a:t>
            </a:r>
            <a:r>
              <a:rPr lang="en-CA" dirty="0"/>
              <a:t> page </a:t>
            </a:r>
            <a:r>
              <a:rPr lang="en-CA" dirty="0" err="1"/>
              <a:t>spécifique</a:t>
            </a:r>
            <a:r>
              <a:rPr lang="en-CA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7. Les </a:t>
            </a:r>
            <a:r>
              <a:rPr lang="en-CA" dirty="0" err="1"/>
              <a:t>moteurs</a:t>
            </a:r>
            <a:r>
              <a:rPr lang="en-CA" dirty="0"/>
              <a:t> de recherche et </a:t>
            </a:r>
            <a:r>
              <a:rPr lang="en-CA" dirty="0" err="1"/>
              <a:t>autres</a:t>
            </a:r>
            <a:r>
              <a:rPr lang="en-CA" dirty="0"/>
              <a:t> sites </a:t>
            </a:r>
            <a:r>
              <a:rPr lang="en-CA" dirty="0" err="1"/>
              <a:t>peuvent</a:t>
            </a:r>
            <a:r>
              <a:rPr lang="en-CA" dirty="0"/>
              <a:t> les </a:t>
            </a:r>
            <a:r>
              <a:rPr lang="en-CA" dirty="0" err="1"/>
              <a:t>utiliser</a:t>
            </a:r>
            <a:r>
              <a:rPr lang="en-CA" dirty="0"/>
              <a:t> dans </a:t>
            </a:r>
            <a:r>
              <a:rPr lang="en-CA" dirty="0" err="1"/>
              <a:t>l'affichage</a:t>
            </a:r>
            <a:r>
              <a:rPr lang="en-CA" dirty="0"/>
              <a:t> des </a:t>
            </a:r>
            <a:r>
              <a:rPr lang="en-CA" dirty="0" err="1"/>
              <a:t>résultats</a:t>
            </a:r>
            <a:endParaRPr lang="en-CA" dirty="0"/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8. Temps de </a:t>
            </a:r>
            <a:r>
              <a:rPr lang="en-CA" dirty="0" err="1"/>
              <a:t>chargement</a:t>
            </a:r>
            <a:r>
              <a:rPr lang="en-CA" dirty="0"/>
              <a:t> </a:t>
            </a:r>
            <a:r>
              <a:rPr lang="en-CA" dirty="0" err="1"/>
              <a:t>rapides</a:t>
            </a:r>
            <a:r>
              <a:rPr lang="en-CA" dirty="0"/>
              <a:t> (pas </a:t>
            </a:r>
            <a:r>
              <a:rPr lang="en-CA" dirty="0" err="1"/>
              <a:t>d'images</a:t>
            </a:r>
            <a:r>
              <a:rPr lang="en-CA" dirty="0"/>
              <a:t> haute </a:t>
            </a:r>
            <a:r>
              <a:rPr lang="en-CA" dirty="0" err="1"/>
              <a:t>résolution</a:t>
            </a:r>
            <a:r>
              <a:rPr lang="en-CA" dirty="0"/>
              <a:t>, pas de </a:t>
            </a:r>
            <a:r>
              <a:rPr lang="en-CA" dirty="0" err="1"/>
              <a:t>vidéos</a:t>
            </a:r>
            <a:r>
              <a:rPr lang="en-CA" dirty="0"/>
              <a:t> qui </a:t>
            </a:r>
            <a:r>
              <a:rPr lang="en-CA" dirty="0" err="1"/>
              <a:t>jouent</a:t>
            </a:r>
            <a:r>
              <a:rPr lang="en-CA" dirty="0"/>
              <a:t> </a:t>
            </a:r>
            <a:r>
              <a:rPr lang="en-CA" dirty="0" err="1"/>
              <a:t>automatiquement</a:t>
            </a:r>
            <a:r>
              <a:rPr lang="en-CA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9. </a:t>
            </a:r>
            <a:r>
              <a:rPr lang="en-CA" dirty="0" err="1"/>
              <a:t>Cryptage</a:t>
            </a:r>
            <a:r>
              <a:rPr lang="en-CA" dirty="0"/>
              <a:t> SSL (</a:t>
            </a:r>
            <a:r>
              <a:rPr lang="en-CA" dirty="0" err="1"/>
              <a:t>couche</a:t>
            </a:r>
            <a:r>
              <a:rPr lang="en-CA" dirty="0"/>
              <a:t> de socket </a:t>
            </a:r>
            <a:r>
              <a:rPr lang="en-CA" dirty="0" err="1"/>
              <a:t>sécurisée</a:t>
            </a:r>
            <a:r>
              <a:rPr lang="en-CA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10. Plan du </a:t>
            </a:r>
            <a:r>
              <a:rPr lang="en-CA" dirty="0" err="1"/>
              <a:t>site.xml</a:t>
            </a:r>
            <a:r>
              <a:rPr lang="en-CA" dirty="0"/>
              <a:t> et </a:t>
            </a:r>
            <a:r>
              <a:rPr lang="en-CA" dirty="0" err="1"/>
              <a:t>robot.txt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550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041F-95D0-448E-9B45-4340629B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Démonstration</a:t>
            </a:r>
            <a:r>
              <a:rPr lang="en-CA" dirty="0"/>
              <a:t> – </a:t>
            </a:r>
            <a:r>
              <a:rPr lang="en-CA" dirty="0" err="1"/>
              <a:t>DigitalArtsNation.ca</a:t>
            </a:r>
            <a:endParaRPr lang="en-C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AF3173-D070-4095-8E5E-1B6661212E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9591" y="2231379"/>
            <a:ext cx="6009049" cy="29053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E50F0-A6E1-4900-B8E0-E0406285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A7D7D0-9116-42F9-851A-4F99DDE318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3360" y="1634835"/>
            <a:ext cx="5105720" cy="40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32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47C8-ED16-4AA4-B479-1CA4BFBB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 anchor="ctr">
            <a:normAutofit/>
          </a:bodyPr>
          <a:lstStyle/>
          <a:p>
            <a:r>
              <a:rPr lang="en-CA" dirty="0" err="1"/>
              <a:t>Processus</a:t>
            </a:r>
            <a:r>
              <a:rPr lang="en-CA" dirty="0"/>
              <a:t> </a:t>
            </a:r>
            <a:r>
              <a:rPr lang="en-CA" dirty="0" err="1"/>
              <a:t>d'écriture</a:t>
            </a:r>
            <a:r>
              <a:rPr lang="en-CA" dirty="0"/>
              <a:t> et </a:t>
            </a:r>
            <a:r>
              <a:rPr lang="en-CA" dirty="0" err="1"/>
              <a:t>éléments</a:t>
            </a:r>
            <a:endParaRPr lang="en-CA" dirty="0"/>
          </a:p>
        </p:txBody>
      </p:sp>
      <p:pic>
        <p:nvPicPr>
          <p:cNvPr id="6" name="Picture 5" descr="Quizzical burrowing owl looking forward">
            <a:extLst>
              <a:ext uri="{FF2B5EF4-FFF2-40B4-BE49-F238E27FC236}">
                <a16:creationId xmlns:a16="http://schemas.microsoft.com/office/drawing/2014/main" id="{7C98F327-ADE3-4722-8B2A-03084C224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8" b="2"/>
          <a:stretch/>
        </p:blipFill>
        <p:spPr>
          <a:xfrm>
            <a:off x="413359" y="1457739"/>
            <a:ext cx="5361140" cy="471922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9733-80C6-4F30-A143-1A9433345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Mots-</a:t>
            </a:r>
            <a:r>
              <a:rPr lang="en-CA" sz="2600" dirty="0" err="1"/>
              <a:t>clés</a:t>
            </a:r>
            <a:r>
              <a:rPr lang="en-CA" sz="2600" dirty="0"/>
              <a:t> (que les </a:t>
            </a:r>
            <a:r>
              <a:rPr lang="en-CA" sz="2600" dirty="0" err="1"/>
              <a:t>utilisateurs</a:t>
            </a:r>
            <a:r>
              <a:rPr lang="en-CA" sz="2600" dirty="0"/>
              <a:t> </a:t>
            </a:r>
            <a:r>
              <a:rPr lang="en-CA" sz="2600" dirty="0" err="1"/>
              <a:t>utilisent</a:t>
            </a:r>
            <a:r>
              <a:rPr lang="en-CA" sz="2600" dirty="0"/>
              <a:t> pour </a:t>
            </a:r>
            <a:r>
              <a:rPr lang="en-CA" sz="2600" dirty="0" err="1"/>
              <a:t>chercher</a:t>
            </a:r>
            <a:r>
              <a:rPr lang="en-CA" sz="2600" dirty="0"/>
              <a:t>)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URL de la page – </a:t>
            </a:r>
            <a:r>
              <a:rPr lang="en-CA" sz="2600" dirty="0" err="1"/>
              <a:t>domain.ca</a:t>
            </a:r>
            <a:r>
              <a:rPr lang="en-CA" sz="2600" dirty="0"/>
              <a:t>/keyword-rich-page-</a:t>
            </a:r>
            <a:r>
              <a:rPr lang="en-CA" sz="2600" dirty="0" err="1"/>
              <a:t>url</a:t>
            </a:r>
            <a:endParaRPr lang="en-CA" sz="2600" dirty="0"/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Tags de titre – </a:t>
            </a:r>
            <a:r>
              <a:rPr lang="en-CA" sz="2600" dirty="0" err="1"/>
              <a:t>formule</a:t>
            </a:r>
            <a:r>
              <a:rPr lang="en-CA" sz="2600" dirty="0"/>
              <a:t> riche </a:t>
            </a:r>
            <a:r>
              <a:rPr lang="en-CA" sz="2600" dirty="0" err="1"/>
              <a:t>en</a:t>
            </a:r>
            <a:r>
              <a:rPr lang="en-CA" sz="2600" dirty="0"/>
              <a:t> mots </a:t>
            </a:r>
            <a:r>
              <a:rPr lang="en-CA" sz="2600" dirty="0" err="1"/>
              <a:t>clés</a:t>
            </a:r>
            <a:endParaRPr lang="en-CA" sz="2600" dirty="0"/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H1 – </a:t>
            </a:r>
            <a:r>
              <a:rPr lang="en-CA" sz="2600" dirty="0" err="1"/>
              <a:t>thème</a:t>
            </a:r>
            <a:r>
              <a:rPr lang="en-CA" sz="2600" dirty="0"/>
              <a:t> principal de la page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Titres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Le corps du </a:t>
            </a:r>
            <a:r>
              <a:rPr lang="en-CA" sz="2600" dirty="0" err="1"/>
              <a:t>texte</a:t>
            </a:r>
            <a:endParaRPr lang="en-CA" sz="2600" dirty="0"/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Image </a:t>
            </a:r>
            <a:r>
              <a:rPr lang="en-CA" sz="2600" dirty="0" err="1"/>
              <a:t>éditoriale</a:t>
            </a:r>
            <a:r>
              <a:rPr lang="en-CA" sz="2600" dirty="0"/>
              <a:t> (fixe </a:t>
            </a:r>
            <a:r>
              <a:rPr lang="en-CA" sz="2600" dirty="0" err="1"/>
              <a:t>ou</a:t>
            </a:r>
            <a:r>
              <a:rPr lang="en-CA" sz="2600" dirty="0"/>
              <a:t> </a:t>
            </a:r>
            <a:r>
              <a:rPr lang="en-CA" sz="2600" dirty="0" err="1"/>
              <a:t>vidéo</a:t>
            </a:r>
            <a:r>
              <a:rPr lang="en-CA" sz="2600" dirty="0"/>
              <a:t>)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600" dirty="0"/>
              <a:t>Une </a:t>
            </a:r>
            <a:r>
              <a:rPr lang="en-CA" sz="2600" dirty="0" err="1"/>
              <a:t>fois</a:t>
            </a:r>
            <a:r>
              <a:rPr lang="en-CA" sz="2600" dirty="0"/>
              <a:t> le </a:t>
            </a:r>
            <a:r>
              <a:rPr lang="en-CA" sz="2600" dirty="0" err="1"/>
              <a:t>texte</a:t>
            </a:r>
            <a:r>
              <a:rPr lang="en-CA" sz="2600" dirty="0"/>
              <a:t> </a:t>
            </a:r>
            <a:r>
              <a:rPr lang="en-CA" sz="2600" dirty="0" err="1"/>
              <a:t>finalisé</a:t>
            </a:r>
            <a:r>
              <a:rPr lang="en-CA" sz="2600" dirty="0"/>
              <a:t>, </a:t>
            </a:r>
            <a:r>
              <a:rPr lang="en-CA" sz="2600" dirty="0" err="1"/>
              <a:t>mettez</a:t>
            </a:r>
            <a:r>
              <a:rPr lang="en-CA" sz="2600" dirty="0"/>
              <a:t> </a:t>
            </a:r>
            <a:r>
              <a:rPr lang="en-CA" sz="2600" dirty="0" err="1"/>
              <a:t>à</a:t>
            </a:r>
            <a:r>
              <a:rPr lang="en-CA" sz="2600" dirty="0"/>
              <a:t> jour les mots-</a:t>
            </a:r>
            <a:r>
              <a:rPr lang="en-CA" sz="2600" dirty="0" err="1"/>
              <a:t>clés</a:t>
            </a:r>
            <a:r>
              <a:rPr lang="en-CA" sz="2600" dirty="0"/>
              <a:t> au </a:t>
            </a:r>
            <a:r>
              <a:rPr lang="en-CA" sz="2600" dirty="0" err="1"/>
              <a:t>besoin</a:t>
            </a:r>
            <a:r>
              <a:rPr lang="en-CA" sz="2600" dirty="0"/>
              <a:t> </a:t>
            </a:r>
            <a:r>
              <a:rPr lang="en-CA" sz="2600" dirty="0" err="1"/>
              <a:t>avant</a:t>
            </a:r>
            <a:r>
              <a:rPr lang="en-CA" sz="2600" dirty="0"/>
              <a:t> de </a:t>
            </a:r>
            <a:r>
              <a:rPr lang="en-CA" sz="2600" dirty="0" err="1"/>
              <a:t>publier</a:t>
            </a:r>
            <a:endParaRPr lang="en-CA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A35D3-EAE4-4188-884D-77927DCD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22AFE4-5680-4571-A999-D998AD940D14}" type="slidenum">
              <a:rPr lang="en-CA" smtClean="0"/>
              <a:pPr>
                <a:spcAft>
                  <a:spcPts val="600"/>
                </a:spcAft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4251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1E7A-E85B-4952-8BDB-48239D53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chemeClr val="accent6"/>
                </a:solidFill>
              </a:rPr>
              <a:t>Fondamentaux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E93B-6BA6-4541-BE9A-67204453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Évaluation : 18 ou 23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du site Web : 25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accent6"/>
                </a:solidFill>
              </a:rPr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Maîtriser Google : 29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Révision: 4 décembre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1C3D2-EF7F-4B64-8026-51766E45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48612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 fontScale="90000"/>
          </a:bodyPr>
          <a:lstStyle/>
          <a:p>
            <a:br>
              <a:rPr lang="fr-CA" dirty="0"/>
            </a:br>
            <a:r>
              <a:rPr lang="fr-CA" dirty="0"/>
              <a:t>RESTONS EN CONTACT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854700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partout au Canada)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15</a:t>
            </a:fld>
            <a:endParaRPr lang="en-CA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dirty="0"/>
              <a:t>Nous vivons sur les territoires traditionnels de nombreux peuples amérindiens. qui ont pris soin de cette terre depuis des temps immémoriaux.</a:t>
            </a:r>
          </a:p>
          <a:p>
            <a:pPr marL="0" indent="0" algn="ctr">
              <a:buNone/>
            </a:pPr>
            <a:endParaRPr lang="fr-CA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Plus précisément, les nations Oneida et Chippewa du Thames, Kettle Point et Stony Point, et les nations Saugeen et Munsee Delaware, sont les gardiens traditionnels des territoires à partir desquelles SpringWorks/Hermione Presents opère.</a:t>
            </a:r>
          </a:p>
          <a:p>
            <a:pPr marL="0" indent="0" algn="ctr">
              <a:buNone/>
            </a:pPr>
            <a:endParaRPr lang="fr-CA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Strategic Moves opère sur les territoires traditionnels du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Conseil Ta'an Kwäch'än et Première Nation Kwanlin Dün,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nations autonomes qui ont négocié des traités modernes (2002 ; 2005)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en vertu de l'Accord définitif entre les 14 Premières nations du Yukon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et les gouvernements du Canada et du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 b="14171"/>
          <a:stretch/>
        </p:blipFill>
        <p:spPr>
          <a:xfrm>
            <a:off x="497749" y="593782"/>
            <a:ext cx="6096000" cy="4975819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Série d’ateliers P.A.D.E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Fondamentaux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Auto- Évaluation : 18 ou 23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accent6"/>
                </a:solidFill>
              </a:rPr>
              <a:t>Contenu du site Web : 25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Maîtriser Google : 29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Révision : 4 décembre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Au-delà des fondamentaux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Évaluer le référencement avancé : 12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Contenu comprise par machine : 15 ou 19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Wiki data : 26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Révision: 29 janvier ou 2 février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02269" y="4584653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fr-CA" sz="2800" b="1" dirty="0">
                <a:solidFill>
                  <a:schemeClr val="accent6"/>
                </a:solidFill>
              </a:rPr>
              <a:t>Entreprise en ligne / Chiffre d'affaires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/>
              <a:t>Chaîne de valeur numérique : 16 ou 19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/>
              <a:t>Modèles d’affaires hybrides : 23 février</a:t>
            </a:r>
          </a:p>
          <a:p>
            <a:pPr marL="738188" indent="-457200">
              <a:buFont typeface="+mj-lt"/>
              <a:buAutoNum type="arabicPeriod"/>
            </a:pPr>
            <a:r>
              <a:rPr lang="fr-CA" sz="2400" b="1" dirty="0"/>
              <a:t>Outils commerciaux numériques / Flux de revenus : 9 mars</a:t>
            </a:r>
          </a:p>
        </p:txBody>
      </p:sp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284A-559A-43AE-95C5-84DE126D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 err="1">
                <a:solidFill>
                  <a:schemeClr val="accent1"/>
                </a:solidFill>
              </a:rPr>
              <a:t>Révision</a:t>
            </a:r>
            <a:r>
              <a:rPr lang="en-CA" dirty="0">
                <a:solidFill>
                  <a:schemeClr val="accent1"/>
                </a:solidFill>
              </a:rPr>
              <a:t> du devoir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E4968-185A-42EE-8A52-45A57E369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1457325"/>
            <a:ext cx="10941050" cy="5035550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CA" dirty="0"/>
              <a:t>Que </a:t>
            </a:r>
            <a:r>
              <a:rPr lang="en-CA" dirty="0" err="1"/>
              <a:t>voulez-vous</a:t>
            </a:r>
            <a:r>
              <a:rPr lang="en-CA" dirty="0"/>
              <a:t> </a:t>
            </a:r>
            <a:r>
              <a:rPr lang="en-CA" dirty="0" err="1"/>
              <a:t>accomplir</a:t>
            </a:r>
            <a:r>
              <a:rPr lang="en-CA" dirty="0"/>
              <a:t> avec </a:t>
            </a:r>
            <a:r>
              <a:rPr lang="en-CA" dirty="0" err="1"/>
              <a:t>votre</a:t>
            </a:r>
            <a:r>
              <a:rPr lang="en-CA" dirty="0"/>
              <a:t> site Web ?</a:t>
            </a:r>
          </a:p>
          <a:p>
            <a:pPr marL="514350" lvl="0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CA" dirty="0"/>
              <a:t>2.	Qui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vos</a:t>
            </a:r>
            <a:r>
              <a:rPr lang="en-CA" dirty="0"/>
              <a:t> publics </a:t>
            </a:r>
            <a:r>
              <a:rPr lang="en-CA" dirty="0" err="1"/>
              <a:t>cibles</a:t>
            </a:r>
            <a:r>
              <a:rPr lang="en-CA" dirty="0"/>
              <a:t> ? </a:t>
            </a:r>
            <a:r>
              <a:rPr lang="en-CA" dirty="0" err="1"/>
              <a:t>Soyez</a:t>
            </a:r>
            <a:r>
              <a:rPr lang="en-CA" dirty="0"/>
              <a:t> précis sur les </a:t>
            </a:r>
            <a:r>
              <a:rPr lang="en-CA" dirty="0" err="1"/>
              <a:t>données</a:t>
            </a:r>
            <a:r>
              <a:rPr lang="en-CA" dirty="0"/>
              <a:t> </a:t>
            </a:r>
            <a:r>
              <a:rPr lang="en-CA" dirty="0" err="1"/>
              <a:t>démographiques</a:t>
            </a:r>
            <a:r>
              <a:rPr lang="en-CA" dirty="0"/>
              <a:t> (ex : </a:t>
            </a:r>
            <a:r>
              <a:rPr lang="en-CA" dirty="0" err="1"/>
              <a:t>âge</a:t>
            </a:r>
            <a:r>
              <a:rPr lang="en-CA" dirty="0"/>
              <a:t>, étape de vie, lieu)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psychographiques</a:t>
            </a:r>
            <a:r>
              <a:rPr lang="en-CA" dirty="0"/>
              <a:t> (</a:t>
            </a:r>
            <a:r>
              <a:rPr lang="en-CA" dirty="0" err="1"/>
              <a:t>valeurs</a:t>
            </a:r>
            <a:r>
              <a:rPr lang="en-CA" dirty="0"/>
              <a:t>, attitudes, </a:t>
            </a:r>
            <a:r>
              <a:rPr lang="en-CA" dirty="0" err="1"/>
              <a:t>croyances</a:t>
            </a:r>
            <a:r>
              <a:rPr lang="en-CA" dirty="0"/>
              <a:t>) </a:t>
            </a:r>
          </a:p>
          <a:p>
            <a:pPr marL="514350" lvl="0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CA" dirty="0"/>
              <a:t>Que </a:t>
            </a:r>
            <a:r>
              <a:rPr lang="en-CA" dirty="0" err="1"/>
              <a:t>voulez-vous</a:t>
            </a:r>
            <a:r>
              <a:rPr lang="en-CA" dirty="0"/>
              <a:t> que </a:t>
            </a:r>
            <a:r>
              <a:rPr lang="en-CA" dirty="0" err="1"/>
              <a:t>votre</a:t>
            </a:r>
            <a:r>
              <a:rPr lang="en-CA" dirty="0"/>
              <a:t> public </a:t>
            </a:r>
            <a:r>
              <a:rPr lang="en-CA" dirty="0" err="1"/>
              <a:t>cible</a:t>
            </a:r>
            <a:r>
              <a:rPr lang="en-CA" dirty="0"/>
              <a:t> </a:t>
            </a:r>
            <a:r>
              <a:rPr lang="en-CA" dirty="0" err="1"/>
              <a:t>fasse</a:t>
            </a:r>
            <a:r>
              <a:rPr lang="en-CA" dirty="0"/>
              <a:t> sur </a:t>
            </a:r>
            <a:r>
              <a:rPr lang="en-CA" dirty="0" err="1"/>
              <a:t>votre</a:t>
            </a:r>
            <a:r>
              <a:rPr lang="en-CA" dirty="0"/>
              <a:t> site Web ?</a:t>
            </a:r>
          </a:p>
          <a:p>
            <a:pPr marL="514350" lvl="0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CA" dirty="0" err="1"/>
              <a:t>Qu’est-ce</a:t>
            </a:r>
            <a:r>
              <a:rPr lang="en-CA" dirty="0"/>
              <a:t> que </a:t>
            </a:r>
            <a:r>
              <a:rPr lang="en-CA" dirty="0" err="1"/>
              <a:t>votre</a:t>
            </a:r>
            <a:r>
              <a:rPr lang="en-CA" dirty="0"/>
              <a:t> public </a:t>
            </a:r>
            <a:r>
              <a:rPr lang="en-CA" dirty="0" err="1"/>
              <a:t>cible</a:t>
            </a:r>
            <a:r>
              <a:rPr lang="en-CA" dirty="0"/>
              <a:t> </a:t>
            </a:r>
            <a:r>
              <a:rPr lang="en-CA" dirty="0" err="1"/>
              <a:t>veut</a:t>
            </a:r>
            <a:r>
              <a:rPr lang="en-CA" dirty="0"/>
              <a:t> de </a:t>
            </a:r>
            <a:r>
              <a:rPr lang="en-CA" dirty="0" err="1"/>
              <a:t>votre</a:t>
            </a:r>
            <a:r>
              <a:rPr lang="en-CA" dirty="0"/>
              <a:t> site Web?</a:t>
            </a:r>
          </a:p>
          <a:p>
            <a:pPr marL="514350" lvl="0" indent="-51435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CA" dirty="0"/>
              <a:t>Comment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contenu</a:t>
            </a:r>
            <a:r>
              <a:rPr lang="en-CA" dirty="0"/>
              <a:t> Web </a:t>
            </a:r>
            <a:r>
              <a:rPr lang="en-CA" dirty="0" err="1"/>
              <a:t>actuel</a:t>
            </a:r>
            <a:r>
              <a:rPr lang="en-CA" dirty="0"/>
              <a:t> </a:t>
            </a:r>
            <a:r>
              <a:rPr lang="en-CA" dirty="0" err="1"/>
              <a:t>prend</a:t>
            </a:r>
            <a:r>
              <a:rPr lang="en-CA" dirty="0"/>
              <a:t>-il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considération</a:t>
            </a:r>
            <a:r>
              <a:rPr lang="en-CA" dirty="0"/>
              <a:t> les </a:t>
            </a:r>
            <a:r>
              <a:rPr lang="en-CA" dirty="0" err="1"/>
              <a:t>souhaits</a:t>
            </a:r>
            <a:r>
              <a:rPr lang="en-CA" dirty="0"/>
              <a:t> de </a:t>
            </a:r>
            <a:r>
              <a:rPr lang="en-CA" dirty="0" err="1"/>
              <a:t>votre</a:t>
            </a:r>
            <a:r>
              <a:rPr lang="en-CA" dirty="0"/>
              <a:t> public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075FF-B771-4AF8-9329-EF46E024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298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>
                <a:latin typeface="+mj-lt"/>
              </a:rPr>
              <a:t>Comprendre</a:t>
            </a:r>
            <a:r>
              <a:rPr lang="en-CA" dirty="0">
                <a:latin typeface="+mj-lt"/>
              </a:rPr>
              <a:t> son public, </a:t>
            </a:r>
            <a:r>
              <a:rPr lang="en-CA" dirty="0" err="1">
                <a:latin typeface="+mj-lt"/>
              </a:rPr>
              <a:t>ses</a:t>
            </a:r>
            <a:r>
              <a:rPr lang="en-CA" dirty="0">
                <a:latin typeface="+mj-lt"/>
              </a:rPr>
              <a:t> motivations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13360" y="1611626"/>
            <a:ext cx="10948991" cy="44810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CA" dirty="0">
              <a:solidFill>
                <a:schemeClr val="accent2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CA" dirty="0">
              <a:solidFill>
                <a:schemeClr val="accent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CA" dirty="0" err="1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Qu'est-ce</a:t>
            </a:r>
            <a:r>
              <a:rPr lang="en-CA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CA" dirty="0" err="1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qu’ils</a:t>
            </a:r>
            <a:r>
              <a:rPr lang="en-CA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CA" dirty="0" err="1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veulent</a:t>
            </a:r>
            <a:r>
              <a:rPr lang="en-CA" dirty="0">
                <a:solidFill>
                  <a:schemeClr val="accent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CA" dirty="0">
              <a:solidFill>
                <a:schemeClr val="accent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Qu’est-ce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que </a:t>
            </a:r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vous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voulez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qu’ils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CA" dirty="0" err="1">
                <a:solidFill>
                  <a:schemeClr val="accent2">
                    <a:lumMod val="75000"/>
                  </a:schemeClr>
                </a:solidFill>
              </a:rPr>
              <a:t>fassent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CA" u="none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accent2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4294967295"/>
          </p:nvPr>
        </p:nvSpPr>
        <p:spPr>
          <a:xfrm>
            <a:off x="2514250" y="1478097"/>
            <a:ext cx="5157787" cy="823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accent3"/>
                </a:solidFill>
              </a:rPr>
              <a:t>Qui </a:t>
            </a:r>
            <a:r>
              <a:rPr lang="en-CA" dirty="0" err="1">
                <a:solidFill>
                  <a:schemeClr val="accent3"/>
                </a:solidFill>
              </a:rPr>
              <a:t>est</a:t>
            </a:r>
            <a:r>
              <a:rPr lang="en-CA" dirty="0">
                <a:solidFill>
                  <a:schemeClr val="accent3"/>
                </a:solidFill>
              </a:rPr>
              <a:t> </a:t>
            </a:r>
            <a:r>
              <a:rPr lang="en-CA" dirty="0" err="1">
                <a:solidFill>
                  <a:schemeClr val="accent3"/>
                </a:solidFill>
              </a:rPr>
              <a:t>votre</a:t>
            </a:r>
            <a:r>
              <a:rPr lang="en-CA" dirty="0">
                <a:solidFill>
                  <a:schemeClr val="accent3"/>
                </a:solidFill>
              </a:rPr>
              <a:t> public </a:t>
            </a:r>
            <a:r>
              <a:rPr lang="en-CA" dirty="0" err="1">
                <a:solidFill>
                  <a:schemeClr val="accent3"/>
                </a:solidFill>
              </a:rPr>
              <a:t>cible</a:t>
            </a:r>
            <a:r>
              <a:rPr lang="en-CA" dirty="0">
                <a:solidFill>
                  <a:schemeClr val="accent3"/>
                </a:solidFill>
              </a:rPr>
              <a:t>?</a:t>
            </a:r>
            <a:endParaRPr lang="en-CA" u="none" dirty="0">
              <a:solidFill>
                <a:schemeClr val="accent3"/>
              </a:solidFill>
            </a:endParaRPr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18792" r="10405" b="12675"/>
          <a:stretch/>
        </p:blipFill>
        <p:spPr>
          <a:xfrm>
            <a:off x="2514250" y="2195186"/>
            <a:ext cx="7429850" cy="374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153638" y="3455945"/>
            <a:ext cx="1278195" cy="65224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0177973" y="3089571"/>
            <a:ext cx="21091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accent4"/>
                </a:solidFill>
              </a:rPr>
              <a:t>2 </a:t>
            </a:r>
            <a:r>
              <a:rPr lang="en-CA" sz="2000" b="1" dirty="0" err="1">
                <a:solidFill>
                  <a:schemeClr val="accent4"/>
                </a:solidFill>
              </a:rPr>
              <a:t>à</a:t>
            </a:r>
            <a:r>
              <a:rPr lang="en-CA" sz="2000" b="1" dirty="0">
                <a:solidFill>
                  <a:schemeClr val="accent4"/>
                </a:solidFill>
              </a:rPr>
              <a:t> 3</a:t>
            </a:r>
          </a:p>
          <a:p>
            <a:r>
              <a:rPr lang="en-CA" sz="2000" b="1" dirty="0">
                <a:solidFill>
                  <a:schemeClr val="accent4"/>
                </a:solidFill>
              </a:rPr>
              <a:t>Cas </a:t>
            </a:r>
            <a:r>
              <a:rPr lang="en-CA" sz="2000" b="1" dirty="0" err="1">
                <a:solidFill>
                  <a:schemeClr val="accent4"/>
                </a:solidFill>
              </a:rPr>
              <a:t>d'utilisateurs</a:t>
            </a:r>
            <a:r>
              <a:rPr lang="en-CA" sz="2000" b="1" dirty="0">
                <a:solidFill>
                  <a:schemeClr val="accent4"/>
                </a:solidFill>
              </a:rPr>
              <a:t>, </a:t>
            </a:r>
            <a:r>
              <a:rPr lang="en-CA" sz="2000" b="1" dirty="0" err="1">
                <a:solidFill>
                  <a:schemeClr val="accent4"/>
                </a:solidFill>
              </a:rPr>
              <a:t>basés</a:t>
            </a:r>
            <a:r>
              <a:rPr lang="en-CA" sz="2000" b="1" dirty="0">
                <a:solidFill>
                  <a:schemeClr val="accent4"/>
                </a:solidFill>
              </a:rPr>
              <a:t> sur les </a:t>
            </a:r>
            <a:r>
              <a:rPr lang="en-CA" sz="2000" b="1" dirty="0" err="1">
                <a:solidFill>
                  <a:schemeClr val="accent4"/>
                </a:solidFill>
              </a:rPr>
              <a:t>tâches</a:t>
            </a:r>
            <a:endParaRPr lang="en-CA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44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45" y="1758462"/>
            <a:ext cx="4016053" cy="4152112"/>
          </a:xfr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18" y="783770"/>
            <a:ext cx="4090753" cy="5755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2035277" y="1154843"/>
            <a:ext cx="5409622" cy="289604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30783" y="3449783"/>
            <a:ext cx="2202873" cy="82088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t>7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091" y="270006"/>
            <a:ext cx="5409622" cy="989541"/>
          </a:xfrm>
        </p:spPr>
        <p:txBody>
          <a:bodyPr>
            <a:noAutofit/>
          </a:bodyPr>
          <a:lstStyle/>
          <a:p>
            <a:br>
              <a:rPr lang="en-CA" sz="2400" dirty="0">
                <a:solidFill>
                  <a:schemeClr val="accent1"/>
                </a:solidFill>
              </a:rPr>
            </a:br>
            <a:r>
              <a:rPr lang="en-CA" sz="2400" dirty="0">
                <a:solidFill>
                  <a:schemeClr val="accent1"/>
                </a:solidFill>
              </a:rPr>
              <a:t>Les </a:t>
            </a:r>
            <a:r>
              <a:rPr lang="en-CA" sz="2400" dirty="0" err="1">
                <a:solidFill>
                  <a:schemeClr val="accent1"/>
                </a:solidFill>
              </a:rPr>
              <a:t>informations</a:t>
            </a:r>
            <a:r>
              <a:rPr lang="en-CA" sz="2400" dirty="0">
                <a:solidFill>
                  <a:schemeClr val="accent1"/>
                </a:solidFill>
              </a:rPr>
              <a:t> sur </a:t>
            </a:r>
            <a:r>
              <a:rPr lang="en-CA" sz="2400" dirty="0" err="1">
                <a:solidFill>
                  <a:schemeClr val="accent1"/>
                </a:solidFill>
              </a:rPr>
              <a:t>votre</a:t>
            </a:r>
            <a:r>
              <a:rPr lang="en-CA" sz="2400" dirty="0">
                <a:solidFill>
                  <a:schemeClr val="accent1"/>
                </a:solidFill>
              </a:rPr>
              <a:t> site Web </a:t>
            </a:r>
            <a:r>
              <a:rPr lang="en-CA" sz="2400" dirty="0" err="1">
                <a:solidFill>
                  <a:schemeClr val="accent1"/>
                </a:solidFill>
              </a:rPr>
              <a:t>déterminent</a:t>
            </a:r>
            <a:r>
              <a:rPr lang="en-CA" sz="2400" dirty="0">
                <a:solidFill>
                  <a:schemeClr val="accent1"/>
                </a:solidFill>
              </a:rPr>
              <a:t> le </a:t>
            </a:r>
            <a:r>
              <a:rPr lang="en-CA" sz="2400" dirty="0" err="1">
                <a:solidFill>
                  <a:schemeClr val="accent1"/>
                </a:solidFill>
              </a:rPr>
              <a:t>résultat</a:t>
            </a:r>
            <a:r>
              <a:rPr lang="en-CA" sz="2400" dirty="0">
                <a:solidFill>
                  <a:schemeClr val="accent1"/>
                </a:solidFill>
              </a:rPr>
              <a:t> de la recherche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2487561" y="1302327"/>
            <a:ext cx="4989371" cy="2896047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4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Compréhension et Apprentissage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12750" y="1457325"/>
          <a:ext cx="10941050" cy="471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fr-FR" smtClean="0"/>
              <a:t>8</a:t>
            </a:fld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F9C2C-F3B5-4037-8445-233E8085743B}"/>
              </a:ext>
            </a:extLst>
          </p:cNvPr>
          <p:cNvSpPr txBox="1"/>
          <p:nvPr/>
        </p:nvSpPr>
        <p:spPr>
          <a:xfrm>
            <a:off x="4774911" y="3255821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+mj-lt"/>
              </a:rPr>
              <a:t>www</a:t>
            </a:r>
          </a:p>
        </p:txBody>
      </p:sp>
    </p:spTree>
    <p:extLst>
      <p:ext uri="{BB962C8B-B14F-4D97-AF65-F5344CB8AC3E}">
        <p14:creationId xmlns:p14="http://schemas.microsoft.com/office/powerpoint/2010/main" val="2265034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 err="1"/>
              <a:t>Écrire</a:t>
            </a:r>
            <a:r>
              <a:rPr lang="en-CA" dirty="0"/>
              <a:t> pour </a:t>
            </a:r>
            <a:r>
              <a:rPr lang="en-CA" dirty="0" err="1"/>
              <a:t>votre</a:t>
            </a:r>
            <a:r>
              <a:rPr lang="en-CA" dirty="0"/>
              <a:t> site Web pour </a:t>
            </a:r>
            <a:r>
              <a:rPr lang="en-CA" dirty="0">
                <a:solidFill>
                  <a:schemeClr val="accent3"/>
                </a:solidFill>
              </a:rPr>
              <a:t>les </a:t>
            </a:r>
            <a:r>
              <a:rPr lang="en-CA" dirty="0" err="1">
                <a:solidFill>
                  <a:schemeClr val="accent3"/>
                </a:solidFill>
              </a:rPr>
              <a:t>humains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>
            <a:noAutofit/>
          </a:bodyPr>
          <a:lstStyle/>
          <a:p>
            <a:r>
              <a:rPr lang="en-CA" sz="2500" dirty="0" err="1"/>
              <a:t>Voix</a:t>
            </a:r>
            <a:r>
              <a:rPr lang="en-CA" sz="2500" dirty="0"/>
              <a:t> </a:t>
            </a:r>
            <a:r>
              <a:rPr lang="en-CA" sz="2500" dirty="0" err="1"/>
              <a:t>authentique</a:t>
            </a:r>
            <a:endParaRPr lang="en-CA" sz="2500" dirty="0"/>
          </a:p>
          <a:p>
            <a:r>
              <a:rPr lang="en-CA" sz="2500" dirty="0" err="1"/>
              <a:t>Liez</a:t>
            </a:r>
            <a:r>
              <a:rPr lang="en-CA" sz="2500" dirty="0"/>
              <a:t> </a:t>
            </a:r>
            <a:r>
              <a:rPr lang="en-CA" sz="2500" dirty="0" err="1"/>
              <a:t>votre</a:t>
            </a:r>
            <a:r>
              <a:rPr lang="en-CA" sz="2500" dirty="0"/>
              <a:t> </a:t>
            </a:r>
            <a:r>
              <a:rPr lang="en-CA" sz="2500" dirty="0" err="1"/>
              <a:t>objectif</a:t>
            </a:r>
            <a:r>
              <a:rPr lang="en-CA" sz="2500" dirty="0"/>
              <a:t> avec les motivations de </a:t>
            </a:r>
            <a:r>
              <a:rPr lang="en-CA" sz="2500" dirty="0" err="1"/>
              <a:t>votre</a:t>
            </a:r>
            <a:r>
              <a:rPr lang="en-CA" sz="2500" dirty="0"/>
              <a:t> public</a:t>
            </a:r>
          </a:p>
          <a:p>
            <a:r>
              <a:rPr lang="en-CA" sz="2500" dirty="0" err="1"/>
              <a:t>Commencez</a:t>
            </a:r>
            <a:r>
              <a:rPr lang="en-CA" sz="2500" dirty="0"/>
              <a:t> avec 8 </a:t>
            </a:r>
            <a:r>
              <a:rPr lang="en-CA" sz="2500" dirty="0" err="1"/>
              <a:t>à</a:t>
            </a:r>
            <a:r>
              <a:rPr lang="en-CA" sz="2500" dirty="0"/>
              <a:t> 12 mots-</a:t>
            </a:r>
            <a:r>
              <a:rPr lang="en-CA" sz="2500" dirty="0" err="1"/>
              <a:t>clés</a:t>
            </a:r>
            <a:r>
              <a:rPr lang="en-CA" sz="2500" dirty="0"/>
              <a:t> </a:t>
            </a:r>
            <a:r>
              <a:rPr lang="en-CA" sz="2500" dirty="0" err="1"/>
              <a:t>importants</a:t>
            </a:r>
            <a:endParaRPr lang="en-CA" sz="2500" dirty="0"/>
          </a:p>
          <a:p>
            <a:r>
              <a:rPr lang="en-CA" sz="2500" dirty="0" err="1"/>
              <a:t>Équilibre</a:t>
            </a:r>
            <a:r>
              <a:rPr lang="en-CA" sz="2500" dirty="0"/>
              <a:t> : lecture </a:t>
            </a:r>
            <a:r>
              <a:rPr lang="en-CA" sz="2500" dirty="0" err="1"/>
              <a:t>intéressante</a:t>
            </a:r>
            <a:r>
              <a:rPr lang="en-CA" sz="2500" dirty="0"/>
              <a:t> qui se lit bien avec des mots-</a:t>
            </a:r>
            <a:r>
              <a:rPr lang="en-CA" sz="2500" dirty="0" err="1"/>
              <a:t>clés</a:t>
            </a:r>
            <a:r>
              <a:rPr lang="en-CA" sz="2500" dirty="0"/>
              <a:t> </a:t>
            </a:r>
            <a:r>
              <a:rPr lang="en-CA" sz="2500" dirty="0" err="1"/>
              <a:t>cohérents</a:t>
            </a:r>
            <a:endParaRPr lang="en-CA" sz="2500" dirty="0"/>
          </a:p>
          <a:p>
            <a:r>
              <a:rPr lang="en-CA" sz="2500" dirty="0"/>
              <a:t>Mots-</a:t>
            </a:r>
            <a:r>
              <a:rPr lang="en-CA" sz="2500" dirty="0" err="1"/>
              <a:t>clés</a:t>
            </a:r>
            <a:r>
              <a:rPr lang="en-CA" sz="2500" dirty="0"/>
              <a:t> de </a:t>
            </a:r>
            <a:r>
              <a:rPr lang="en-CA" sz="2500" dirty="0" err="1"/>
              <a:t>deuxième</a:t>
            </a:r>
            <a:r>
              <a:rPr lang="en-CA" sz="2500" dirty="0"/>
              <a:t> </a:t>
            </a:r>
            <a:r>
              <a:rPr lang="en-CA" sz="2500" dirty="0" err="1"/>
              <a:t>niveau</a:t>
            </a:r>
            <a:r>
              <a:rPr lang="en-CA" sz="2500" dirty="0"/>
              <a:t> </a:t>
            </a:r>
            <a:r>
              <a:rPr lang="en-CA" sz="2500" dirty="0" err="1"/>
              <a:t>sont</a:t>
            </a:r>
            <a:r>
              <a:rPr lang="en-CA" sz="2500" dirty="0"/>
              <a:t> </a:t>
            </a:r>
            <a:r>
              <a:rPr lang="en-CA" sz="2500" dirty="0" err="1"/>
              <a:t>importants</a:t>
            </a:r>
            <a:r>
              <a:rPr lang="en-CA" sz="2500" dirty="0"/>
              <a:t> dans le corps du </a:t>
            </a:r>
            <a:r>
              <a:rPr lang="en-CA" sz="2500" dirty="0" err="1"/>
              <a:t>texte</a:t>
            </a:r>
            <a:r>
              <a:rPr lang="en-CA" sz="2500" dirty="0"/>
              <a:t>, car les mots-</a:t>
            </a:r>
            <a:r>
              <a:rPr lang="en-CA" sz="2500" dirty="0" err="1"/>
              <a:t>clés</a:t>
            </a:r>
            <a:r>
              <a:rPr lang="en-CA" sz="2500" dirty="0"/>
              <a:t> de premier </a:t>
            </a:r>
            <a:r>
              <a:rPr lang="en-CA" sz="2500" dirty="0" err="1"/>
              <a:t>niveau</a:t>
            </a:r>
            <a:r>
              <a:rPr lang="en-CA" sz="2500" dirty="0"/>
              <a:t> </a:t>
            </a:r>
            <a:r>
              <a:rPr lang="en-CA" sz="2500" dirty="0" err="1"/>
              <a:t>dominent</a:t>
            </a:r>
            <a:r>
              <a:rPr lang="en-CA" sz="2500" dirty="0"/>
              <a:t> dans la structure</a:t>
            </a:r>
          </a:p>
          <a:p>
            <a:pPr lvl="1"/>
            <a:endParaRPr lang="en-CA" sz="2500" dirty="0"/>
          </a:p>
          <a:p>
            <a:pPr lvl="1"/>
            <a:endParaRPr lang="en-CA" sz="2500" dirty="0"/>
          </a:p>
          <a:p>
            <a:endParaRPr lang="en-CA" sz="2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>
            <a:normAutofit lnSpcReduction="10000"/>
          </a:bodyPr>
          <a:lstStyle/>
          <a:p>
            <a:r>
              <a:rPr lang="en-CA" dirty="0" err="1"/>
              <a:t>Rendre</a:t>
            </a:r>
            <a:r>
              <a:rPr lang="en-CA" dirty="0"/>
              <a:t> la page facile </a:t>
            </a:r>
            <a:r>
              <a:rPr lang="en-CA" dirty="0" err="1"/>
              <a:t>à</a:t>
            </a:r>
            <a:r>
              <a:rPr lang="en-CA" dirty="0"/>
              <a:t> lire </a:t>
            </a:r>
            <a:r>
              <a:rPr lang="en-CA" dirty="0" err="1"/>
              <a:t>rapidement</a:t>
            </a:r>
            <a:endParaRPr lang="en-CA" dirty="0"/>
          </a:p>
          <a:p>
            <a:r>
              <a:rPr lang="en-CA" dirty="0"/>
              <a:t>Titres </a:t>
            </a:r>
            <a:r>
              <a:rPr lang="en-CA" dirty="0" err="1"/>
              <a:t>cohérents</a:t>
            </a:r>
            <a:r>
              <a:rPr lang="en-CA" dirty="0"/>
              <a:t> et </a:t>
            </a:r>
            <a:r>
              <a:rPr lang="en-CA" dirty="0" err="1"/>
              <a:t>paragraphes</a:t>
            </a:r>
            <a:r>
              <a:rPr lang="en-CA" dirty="0"/>
              <a:t> courts</a:t>
            </a:r>
          </a:p>
          <a:p>
            <a:r>
              <a:rPr lang="en-CA" dirty="0"/>
              <a:t>Utilisation </a:t>
            </a:r>
            <a:r>
              <a:rPr lang="en-CA" dirty="0" err="1"/>
              <a:t>éditoriale</a:t>
            </a:r>
            <a:r>
              <a:rPr lang="en-CA" dirty="0"/>
              <a:t> des images, </a:t>
            </a:r>
            <a:r>
              <a:rPr lang="en-CA" dirty="0" err="1"/>
              <a:t>vidéo</a:t>
            </a:r>
            <a:endParaRPr lang="en-CA" dirty="0"/>
          </a:p>
          <a:p>
            <a:r>
              <a:rPr lang="en-CA" dirty="0" err="1"/>
              <a:t>Réduire</a:t>
            </a:r>
            <a:r>
              <a:rPr lang="en-CA" dirty="0"/>
              <a:t> au minimum les aspects </a:t>
            </a:r>
            <a:r>
              <a:rPr lang="en-CA" dirty="0" err="1"/>
              <a:t>visuelts</a:t>
            </a:r>
            <a:r>
              <a:rPr lang="en-CA" dirty="0"/>
              <a:t> dans le corps du </a:t>
            </a:r>
            <a:r>
              <a:rPr lang="en-CA" dirty="0" err="1"/>
              <a:t>texte</a:t>
            </a:r>
            <a:r>
              <a:rPr lang="en-CA" dirty="0"/>
              <a:t>, </a:t>
            </a:r>
            <a:r>
              <a:rPr lang="en-CA" dirty="0" err="1"/>
              <a:t>comme</a:t>
            </a:r>
            <a:r>
              <a:rPr lang="en-CA" dirty="0"/>
              <a:t> la couleur, le gras, le </a:t>
            </a:r>
            <a:r>
              <a:rPr lang="en-CA" dirty="0" err="1"/>
              <a:t>soulignement</a:t>
            </a:r>
            <a:r>
              <a:rPr lang="en-CA" dirty="0"/>
              <a:t>, </a:t>
            </a:r>
            <a:r>
              <a:rPr lang="en-CA" dirty="0" err="1"/>
              <a:t>l'italique</a:t>
            </a:r>
            <a:r>
              <a:rPr lang="en-CA" dirty="0"/>
              <a:t> ; </a:t>
            </a:r>
            <a:r>
              <a:rPr lang="en-CA" dirty="0" err="1"/>
              <a:t>ils</a:t>
            </a:r>
            <a:r>
              <a:rPr lang="en-CA" dirty="0"/>
              <a:t> </a:t>
            </a:r>
            <a:r>
              <a:rPr lang="en-CA" dirty="0" err="1"/>
              <a:t>rendent</a:t>
            </a:r>
            <a:r>
              <a:rPr lang="en-CA" dirty="0"/>
              <a:t> la lecture plus difficile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35FDCBDF-E83B-4CB5-B33F-0347BA26AAC5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7386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3422</TotalTime>
  <Words>944</Words>
  <Application>Microsoft Macintosh PowerPoint</Application>
  <PresentationFormat>Widescreen</PresentationFormat>
  <Paragraphs>143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Bahnschrift</vt:lpstr>
      <vt:lpstr>Bahnschrift SemiBold</vt:lpstr>
      <vt:lpstr>Calibri</vt:lpstr>
      <vt:lpstr>Corbel</vt:lpstr>
      <vt:lpstr>Tahoma</vt:lpstr>
      <vt:lpstr>Wingdings</vt:lpstr>
      <vt:lpstr>MBT_Template</vt:lpstr>
      <vt:lpstr>Workshop 2 Créer du contenu web qui connecte avec vos publics</vt:lpstr>
      <vt:lpstr>PowerPoint Presentation</vt:lpstr>
      <vt:lpstr>PowerPoint Presentation</vt:lpstr>
      <vt:lpstr>Série d’ateliers P.A.D.E</vt:lpstr>
      <vt:lpstr>Révision du devoir</vt:lpstr>
      <vt:lpstr>Comprendre son public, ses motivations</vt:lpstr>
      <vt:lpstr> Les informations sur votre site Web déterminent le résultat de la recherche</vt:lpstr>
      <vt:lpstr>Compréhension et Apprentissage</vt:lpstr>
      <vt:lpstr>Écrire pour votre site Web pour les humains</vt:lpstr>
      <vt:lpstr> Excellente rédaction de site Web</vt:lpstr>
      <vt:lpstr>Codage SEO traditionnel pour les moteurs de recherche</vt:lpstr>
      <vt:lpstr>Démonstration – DigitalArtsNation.ca</vt:lpstr>
      <vt:lpstr>Processus d'écriture et éléments</vt:lpstr>
      <vt:lpstr>Fondamentaux</vt:lpstr>
      <vt:lpstr> RESTONS EN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Aimee Poulin</cp:lastModifiedBy>
  <cp:revision>394</cp:revision>
  <cp:lastPrinted>2020-11-04T19:45:39Z</cp:lastPrinted>
  <dcterms:created xsi:type="dcterms:W3CDTF">2019-08-28T07:37:23Z</dcterms:created>
  <dcterms:modified xsi:type="dcterms:W3CDTF">2021-10-22T16:24:27Z</dcterms:modified>
</cp:coreProperties>
</file>