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5" r:id="rId3"/>
    <p:sldId id="338" r:id="rId4"/>
    <p:sldId id="382" r:id="rId5"/>
    <p:sldId id="387" r:id="rId6"/>
    <p:sldId id="372" r:id="rId7"/>
    <p:sldId id="351" r:id="rId8"/>
    <p:sldId id="346" r:id="rId9"/>
    <p:sldId id="299" r:id="rId10"/>
    <p:sldId id="389" r:id="rId11"/>
    <p:sldId id="352" r:id="rId12"/>
    <p:sldId id="386" r:id="rId13"/>
    <p:sldId id="388" r:id="rId14"/>
    <p:sldId id="384" r:id="rId15"/>
    <p:sldId id="273" r:id="rId1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AD4"/>
    <a:srgbClr val="418A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8" autoAdjust="0"/>
    <p:restoredTop sz="86355" autoAdjust="0"/>
  </p:normalViewPr>
  <p:slideViewPr>
    <p:cSldViewPr snapToGrid="0">
      <p:cViewPr varScale="1">
        <p:scale>
          <a:sx n="86" d="100"/>
          <a:sy n="86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69E24-4D08-4776-83EC-00B92B9F0A3A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578B41DA-81BF-4B5E-B9FD-387CBED6FC98}">
      <dgm:prSet phldrT="[Text]"/>
      <dgm:spPr/>
      <dgm:t>
        <a:bodyPr/>
        <a:lstStyle/>
        <a:p>
          <a:r>
            <a:rPr lang="en-CA" b="1" dirty="0"/>
            <a:t>How machines read</a:t>
          </a:r>
        </a:p>
      </dgm:t>
    </dgm:pt>
    <dgm:pt modelId="{2B47B562-FB73-4982-8601-553B47560322}" type="parTrans" cxnId="{50A75269-5A70-42ED-8F8A-F8FA304046CA}">
      <dgm:prSet/>
      <dgm:spPr/>
      <dgm:t>
        <a:bodyPr/>
        <a:lstStyle/>
        <a:p>
          <a:endParaRPr lang="en-CA" b="1"/>
        </a:p>
      </dgm:t>
    </dgm:pt>
    <dgm:pt modelId="{CAF7E47F-9DE0-402F-BF73-BE1307A236AB}" type="sibTrans" cxnId="{50A75269-5A70-42ED-8F8A-F8FA304046CA}">
      <dgm:prSet/>
      <dgm:spPr/>
      <dgm:t>
        <a:bodyPr/>
        <a:lstStyle/>
        <a:p>
          <a:endParaRPr lang="en-CA" b="1"/>
        </a:p>
      </dgm:t>
    </dgm:pt>
    <dgm:pt modelId="{1C76DBDD-F4F0-4900-A1F3-4ABDE4BBE3C7}">
      <dgm:prSet phldrT="[Text]"/>
      <dgm:spPr/>
      <dgm:t>
        <a:bodyPr/>
        <a:lstStyle/>
        <a:p>
          <a:r>
            <a:rPr lang="en-CA" b="1" dirty="0"/>
            <a:t>How humans read</a:t>
          </a:r>
        </a:p>
      </dgm:t>
    </dgm:pt>
    <dgm:pt modelId="{1E6563C9-DB76-4841-B0D2-FE313BB1517C}" type="parTrans" cxnId="{48CAE9B0-C74E-4E7C-B9CD-607272DF05C6}">
      <dgm:prSet/>
      <dgm:spPr/>
      <dgm:t>
        <a:bodyPr/>
        <a:lstStyle/>
        <a:p>
          <a:endParaRPr lang="en-CA" b="1"/>
        </a:p>
      </dgm:t>
    </dgm:pt>
    <dgm:pt modelId="{7F2B9B7D-D1EF-46B8-883B-A5547020C54C}" type="sibTrans" cxnId="{48CAE9B0-C74E-4E7C-B9CD-607272DF05C6}">
      <dgm:prSet/>
      <dgm:spPr/>
      <dgm:t>
        <a:bodyPr/>
        <a:lstStyle/>
        <a:p>
          <a:endParaRPr lang="en-CA" b="1"/>
        </a:p>
      </dgm:t>
    </dgm:pt>
    <dgm:pt modelId="{C99BFF9A-AB89-4672-96D9-95AF7DADB628}" type="pres">
      <dgm:prSet presAssocID="{13A69E24-4D08-4776-83EC-00B92B9F0A3A}" presName="diagram" presStyleCnt="0">
        <dgm:presLayoutVars>
          <dgm:dir/>
          <dgm:resizeHandles val="exact"/>
        </dgm:presLayoutVars>
      </dgm:prSet>
      <dgm:spPr/>
    </dgm:pt>
    <dgm:pt modelId="{D6EF02B3-CCCF-4B49-8196-B391C3062EE5}" type="pres">
      <dgm:prSet presAssocID="{578B41DA-81BF-4B5E-B9FD-387CBED6FC98}" presName="arrow" presStyleLbl="node1" presStyleIdx="0" presStyleCnt="2">
        <dgm:presLayoutVars>
          <dgm:bulletEnabled val="1"/>
        </dgm:presLayoutVars>
      </dgm:prSet>
      <dgm:spPr/>
    </dgm:pt>
    <dgm:pt modelId="{F82794C3-1E23-4284-8AF1-56AFAEBB44F3}" type="pres">
      <dgm:prSet presAssocID="{1C76DBDD-F4F0-4900-A1F3-4ABDE4BBE3C7}" presName="arrow" presStyleLbl="node1" presStyleIdx="1" presStyleCnt="2" custRadScaleRad="159158" custRadScaleInc="2052">
        <dgm:presLayoutVars>
          <dgm:bulletEnabled val="1"/>
        </dgm:presLayoutVars>
      </dgm:prSet>
      <dgm:spPr/>
    </dgm:pt>
  </dgm:ptLst>
  <dgm:cxnLst>
    <dgm:cxn modelId="{DAAA775B-582F-4874-9CE9-D4C7488F237F}" type="presOf" srcId="{578B41DA-81BF-4B5E-B9FD-387CBED6FC98}" destId="{D6EF02B3-CCCF-4B49-8196-B391C3062EE5}" srcOrd="0" destOrd="0" presId="urn:microsoft.com/office/officeart/2005/8/layout/arrow5"/>
    <dgm:cxn modelId="{50A75269-5A70-42ED-8F8A-F8FA304046CA}" srcId="{13A69E24-4D08-4776-83EC-00B92B9F0A3A}" destId="{578B41DA-81BF-4B5E-B9FD-387CBED6FC98}" srcOrd="0" destOrd="0" parTransId="{2B47B562-FB73-4982-8601-553B47560322}" sibTransId="{CAF7E47F-9DE0-402F-BF73-BE1307A236AB}"/>
    <dgm:cxn modelId="{67777AAE-81D6-47BC-9288-74A7D3DD01D4}" type="presOf" srcId="{13A69E24-4D08-4776-83EC-00B92B9F0A3A}" destId="{C99BFF9A-AB89-4672-96D9-95AF7DADB628}" srcOrd="0" destOrd="0" presId="urn:microsoft.com/office/officeart/2005/8/layout/arrow5"/>
    <dgm:cxn modelId="{48CAE9B0-C74E-4E7C-B9CD-607272DF05C6}" srcId="{13A69E24-4D08-4776-83EC-00B92B9F0A3A}" destId="{1C76DBDD-F4F0-4900-A1F3-4ABDE4BBE3C7}" srcOrd="1" destOrd="0" parTransId="{1E6563C9-DB76-4841-B0D2-FE313BB1517C}" sibTransId="{7F2B9B7D-D1EF-46B8-883B-A5547020C54C}"/>
    <dgm:cxn modelId="{41D5B9B8-6DB9-4603-A54A-BAD55F25A533}" type="presOf" srcId="{1C76DBDD-F4F0-4900-A1F3-4ABDE4BBE3C7}" destId="{F82794C3-1E23-4284-8AF1-56AFAEBB44F3}" srcOrd="0" destOrd="0" presId="urn:microsoft.com/office/officeart/2005/8/layout/arrow5"/>
    <dgm:cxn modelId="{9630CA9A-8D56-468E-B9C1-14074165429C}" type="presParOf" srcId="{C99BFF9A-AB89-4672-96D9-95AF7DADB628}" destId="{D6EF02B3-CCCF-4B49-8196-B391C3062EE5}" srcOrd="0" destOrd="0" presId="urn:microsoft.com/office/officeart/2005/8/layout/arrow5"/>
    <dgm:cxn modelId="{12867CDC-98E3-4DEB-95B3-879034C05DE6}" type="presParOf" srcId="{C99BFF9A-AB89-4672-96D9-95AF7DADB628}" destId="{F82794C3-1E23-4284-8AF1-56AFAEBB44F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F02B3-CCCF-4B49-8196-B391C3062EE5}">
      <dsp:nvSpPr>
        <dsp:cNvPr id="0" name=""/>
        <dsp:cNvSpPr/>
      </dsp:nvSpPr>
      <dsp:spPr>
        <a:xfrm rot="16200000">
          <a:off x="3169" y="1189"/>
          <a:ext cx="4717259" cy="471725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b="1" kern="1200" dirty="0"/>
            <a:t>How machines read</a:t>
          </a:r>
        </a:p>
      </dsp:txBody>
      <dsp:txXfrm rot="5400000">
        <a:off x="3169" y="1180504"/>
        <a:ext cx="3891739" cy="2358629"/>
      </dsp:txXfrm>
    </dsp:sp>
    <dsp:sp modelId="{F82794C3-1E23-4284-8AF1-56AFAEBB44F3}">
      <dsp:nvSpPr>
        <dsp:cNvPr id="0" name=""/>
        <dsp:cNvSpPr/>
      </dsp:nvSpPr>
      <dsp:spPr>
        <a:xfrm rot="5400000">
          <a:off x="6223790" y="2378"/>
          <a:ext cx="4717259" cy="471725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b="1" kern="1200" dirty="0"/>
            <a:t>How humans read</a:t>
          </a:r>
        </a:p>
      </dsp:txBody>
      <dsp:txXfrm rot="-5400000">
        <a:off x="7049310" y="1181693"/>
        <a:ext cx="3891739" cy="235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2021-10-25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2021-10-25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</a:t>
            </a:r>
            <a:r>
              <a:rPr lang="en-CA" baseline="0" dirty="0" err="1"/>
              <a:t>ie</a:t>
            </a:r>
            <a:r>
              <a:rPr lang="en-CA" baseline="0" dirty="0"/>
              <a:t>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Standard project slide for background and</a:t>
            </a:r>
            <a:r>
              <a:rPr lang="en-CA" baseline="0" dirty="0"/>
              <a:t> promote project website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67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10:50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38AA4-4A37-4B59-BFFB-217987D567F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3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86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Demonstrate </a:t>
            </a:r>
            <a:r>
              <a:rPr lang="en-CA" dirty="0" err="1"/>
              <a:t>DigitalArtsNation</a:t>
            </a:r>
            <a:r>
              <a:rPr lang="en-CA" dirty="0"/>
              <a:t> and </a:t>
            </a:r>
            <a:r>
              <a:rPr lang="en-CA" dirty="0" err="1"/>
              <a:t>ThePitch</a:t>
            </a:r>
            <a:r>
              <a:rPr lang="en-CA" dirty="0"/>
              <a:t>, Strategic Moves – re interplay of Yoast SEO and Text, Images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85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472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License: Creative Commons 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P.A.D.E. Fundamentals Series</a:t>
            </a: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en-US" i="1" dirty="0"/>
              <a:t>Workshop 2</a:t>
            </a:r>
            <a:br>
              <a:rPr lang="en-US" i="1" dirty="0"/>
            </a:br>
            <a:r>
              <a:rPr lang="en-US" dirty="0"/>
              <a:t>Creating Web Content that Connects with Your Audience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Created and presented by </a:t>
            </a:r>
          </a:p>
          <a:p>
            <a:r>
              <a:rPr lang="en-CA" dirty="0"/>
              <a:t>Inga Petri, Strategic Moves</a:t>
            </a:r>
          </a:p>
          <a:p>
            <a:r>
              <a:rPr lang="en-CA" dirty="0"/>
              <a:t>October 25, 2021</a:t>
            </a:r>
          </a:p>
          <a:p>
            <a:r>
              <a:rPr lang="en-CA" dirty="0"/>
              <a:t>1 pm to 2:15 pm Eastern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0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5CE3-C64E-4AD9-AF01-7E3109B3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Great website writing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6DB84-FA27-401E-A956-2342193D0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Hook reader from the first line (start with the punch line)</a:t>
            </a:r>
          </a:p>
          <a:p>
            <a:r>
              <a:rPr lang="en-CA" dirty="0"/>
              <a:t>Find and use your voice</a:t>
            </a:r>
          </a:p>
          <a:p>
            <a:r>
              <a:rPr lang="en-CA" dirty="0"/>
              <a:t>Don’t need to explain your art, show it (imagery and video)</a:t>
            </a:r>
          </a:p>
          <a:p>
            <a:r>
              <a:rPr lang="en-CA" dirty="0"/>
              <a:t>Don’t need to justify your art, be it fully</a:t>
            </a:r>
          </a:p>
          <a:p>
            <a:r>
              <a:rPr lang="en-CA" dirty="0"/>
              <a:t>Don’t tell me how I’ll feel, invite me in </a:t>
            </a:r>
          </a:p>
          <a:p>
            <a:r>
              <a:rPr lang="en-CA" dirty="0"/>
              <a:t>Write clearly – easy to understand, easy to scan</a:t>
            </a:r>
          </a:p>
          <a:p>
            <a:r>
              <a:rPr lang="en-CA" dirty="0"/>
              <a:t>Read it out loud</a:t>
            </a:r>
          </a:p>
          <a:p>
            <a:r>
              <a:rPr lang="en-CA" dirty="0"/>
              <a:t>Help me navigate</a:t>
            </a:r>
          </a:p>
          <a:p>
            <a:r>
              <a:rPr lang="en-CA" dirty="0"/>
              <a:t>Tell reader what to do (call-to-action)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2289F-9E98-4FA1-8C3D-23E37DD0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34323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2424113" algn="l"/>
              </a:tabLst>
            </a:pPr>
            <a:r>
              <a:rPr lang="en-CA" dirty="0"/>
              <a:t>Traditional SEO </a:t>
            </a:r>
            <a:r>
              <a:rPr lang="en-CA" dirty="0">
                <a:solidFill>
                  <a:schemeClr val="accent6"/>
                </a:solidFill>
              </a:rPr>
              <a:t>Coding for Search Engines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95712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URL (uniform resource locator) = web address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Use words not acronyms or numbers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URL page names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Each service / product / experience on own page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Use relevant keywords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Title tags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Appears on browser tab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Search engine uses them as the header in search listings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Facebook does, too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Headlines (h1 tag imperative)</a:t>
            </a:r>
          </a:p>
          <a:p>
            <a:pPr lvl="1">
              <a:lnSpc>
                <a:spcPct val="110000"/>
              </a:lnSpc>
            </a:pPr>
            <a:endParaRPr lang="en-CA" dirty="0"/>
          </a:p>
          <a:p>
            <a:pPr lvl="1">
              <a:lnSpc>
                <a:spcPct val="110000"/>
              </a:lnSpc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57738"/>
            <a:ext cx="5682641" cy="521929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 startAt="5"/>
            </a:pPr>
            <a:r>
              <a:rPr lang="en-CA" dirty="0"/>
              <a:t>Image Alt tags 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Use the “image ALT” text for keyword-rich descriptive text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 startAt="5"/>
            </a:pPr>
            <a:r>
              <a:rPr lang="en-CA" dirty="0"/>
              <a:t>Description meta tag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This is a real summary sentence for a specific page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Search engines, and other sites, can use them in result displays</a:t>
            </a:r>
          </a:p>
          <a:p>
            <a:pPr>
              <a:lnSpc>
                <a:spcPct val="110000"/>
              </a:lnSpc>
            </a:pPr>
            <a:endParaRPr lang="en-CA" dirty="0"/>
          </a:p>
          <a:p>
            <a:pPr>
              <a:lnSpc>
                <a:spcPct val="110000"/>
              </a:lnSpc>
            </a:pPr>
            <a:r>
              <a:rPr lang="en-CA" dirty="0"/>
              <a:t>Fast load times (no high res images, no </a:t>
            </a:r>
            <a:r>
              <a:rPr lang="en-CA" dirty="0" err="1"/>
              <a:t>autoplay</a:t>
            </a:r>
            <a:r>
              <a:rPr lang="en-CA" dirty="0"/>
              <a:t> videos)</a:t>
            </a:r>
          </a:p>
          <a:p>
            <a:pPr>
              <a:lnSpc>
                <a:spcPct val="110000"/>
              </a:lnSpc>
            </a:pPr>
            <a:r>
              <a:rPr lang="en-CA" dirty="0"/>
              <a:t>SSL encryption (secure socket layer)</a:t>
            </a:r>
          </a:p>
          <a:p>
            <a:pPr>
              <a:lnSpc>
                <a:spcPct val="110000"/>
              </a:lnSpc>
            </a:pPr>
            <a:r>
              <a:rPr lang="en-CA" dirty="0"/>
              <a:t>Sitemap.xml and robot.txt</a:t>
            </a:r>
          </a:p>
          <a:p>
            <a:pPr>
              <a:lnSpc>
                <a:spcPct val="110000"/>
              </a:lnSpc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CBDF-E83B-4CB5-B33F-0347BA26AAC5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550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041F-95D0-448E-9B45-4340629B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Demonstration – DigitalArtsNation.ca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2AF3173-D070-4095-8E5E-1B6661212E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9591" y="2231379"/>
            <a:ext cx="6009049" cy="29053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E50F0-A6E1-4900-B8E0-E0406285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12</a:t>
            </a:fld>
            <a:endParaRPr lang="en-CA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9A7D7D0-9116-42F9-851A-4F99DDE318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3360" y="1634835"/>
            <a:ext cx="5105720" cy="40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32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47C8-ED16-4AA4-B479-1CA4BFBB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 anchor="ctr">
            <a:normAutofit/>
          </a:bodyPr>
          <a:lstStyle/>
          <a:p>
            <a:r>
              <a:rPr lang="en-CA" dirty="0"/>
              <a:t>Writing Process and Elements</a:t>
            </a:r>
          </a:p>
        </p:txBody>
      </p:sp>
      <p:pic>
        <p:nvPicPr>
          <p:cNvPr id="6" name="Picture 5" descr="Quizzical burrowing owl looking forward">
            <a:extLst>
              <a:ext uri="{FF2B5EF4-FFF2-40B4-BE49-F238E27FC236}">
                <a16:creationId xmlns:a16="http://schemas.microsoft.com/office/drawing/2014/main" id="{7C98F327-ADE3-4722-8B2A-03084C224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8" b="2"/>
          <a:stretch/>
        </p:blipFill>
        <p:spPr>
          <a:xfrm>
            <a:off x="413359" y="1457739"/>
            <a:ext cx="5361140" cy="471922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9733-80C6-4F30-A143-1A9433345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Keywords (users use to search)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Page URL – domain.ca/keyword-rich-page-</a:t>
            </a:r>
            <a:r>
              <a:rPr lang="en-CA" sz="2600" dirty="0" err="1"/>
              <a:t>url</a:t>
            </a:r>
            <a:endParaRPr lang="en-CA" sz="2600" dirty="0"/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Title tag – keyword rich formula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H1 – main theme for the page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Headlines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Body text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Editorial imagery (still or video) with IMG ALT texts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Once text is final, update keywords as needed before publishing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CA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A35D3-EAE4-4188-884D-77927DCD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22AFE4-5680-4571-A999-D998AD940D14}" type="slidenum">
              <a:rPr lang="en-CA" smtClean="0"/>
              <a:pPr>
                <a:spcAft>
                  <a:spcPts val="600"/>
                </a:spcAft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842518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1E7A-E85B-4952-8BDB-48239D53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accent6"/>
                </a:solidFill>
              </a:rPr>
              <a:t>Fundamentals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BE93B-6BA6-4541-BE9A-67204453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Assessment: October 18 or 23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Website content: October 25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accent6"/>
                </a:solidFill>
              </a:rPr>
              <a:t>Social media content: November 1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/>
              <a:t>Mastering Google: November 29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/>
              <a:t>Review/Practice: December 4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1C3D2-EF7F-4B64-8026-51766E45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14</a:t>
            </a:fld>
            <a:endParaRPr lang="en-CA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BF9C9E3-A692-42D6-980B-940FCD9E0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28" y="1573609"/>
            <a:ext cx="5200650" cy="2925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3B88C9-8298-4044-BF4F-0D1061325DF0}"/>
              </a:ext>
            </a:extLst>
          </p:cNvPr>
          <p:cNvSpPr txBox="1"/>
          <p:nvPr/>
        </p:nvSpPr>
        <p:spPr>
          <a:xfrm>
            <a:off x="6554028" y="4498974"/>
            <a:ext cx="5200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Week 1: Digital Inclusion</a:t>
            </a:r>
          </a:p>
          <a:p>
            <a:r>
              <a:rPr lang="en-CA" dirty="0"/>
              <a:t>Week 2: The Emerging Digital Performing Arts eco-system</a:t>
            </a:r>
          </a:p>
          <a:p>
            <a:r>
              <a:rPr lang="en-CA" dirty="0"/>
              <a:t>Week 3: Ways forward and Digital Technologies to Watch</a:t>
            </a:r>
          </a:p>
        </p:txBody>
      </p:sp>
    </p:spTree>
    <p:extLst>
      <p:ext uri="{BB962C8B-B14F-4D97-AF65-F5344CB8AC3E}">
        <p14:creationId xmlns:p14="http://schemas.microsoft.com/office/powerpoint/2010/main" val="6748612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/>
          </a:bodyPr>
          <a:lstStyle/>
          <a:p>
            <a:r>
              <a:rPr lang="en-CA" dirty="0"/>
              <a:t>LET’S STAY IN TOUCH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360988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Canada-wide)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We live on the traditional territories of many Indigenous peoples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who have cared for this land since time immemorial.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6"/>
                </a:solidFill>
              </a:rPr>
              <a:t>Specifically, t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he Oneida and Chippewa Nations of the Thames, Kettle Point and Stony Point, and the Saugeen and Munsee Delaware Nations, are the traditional custodians of the land from which </a:t>
            </a:r>
            <a:r>
              <a:rPr lang="en-US" sz="2400" i="0" dirty="0" err="1">
                <a:solidFill>
                  <a:schemeClr val="accent6"/>
                </a:solidFill>
                <a:effectLst/>
              </a:rPr>
              <a:t>SpringWorks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/Hermione Presents operates.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Strategic Moves operates on the Traditional Territories of the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 err="1">
                <a:solidFill>
                  <a:schemeClr val="accent6"/>
                </a:solidFill>
              </a:rPr>
              <a:t>Ta’an</a:t>
            </a:r>
            <a:r>
              <a:rPr lang="en-CA" sz="2400" dirty="0">
                <a:solidFill>
                  <a:schemeClr val="accent6"/>
                </a:solidFill>
              </a:rPr>
              <a:t> </a:t>
            </a:r>
            <a:r>
              <a:rPr lang="en-CA" sz="2400" dirty="0" err="1">
                <a:solidFill>
                  <a:schemeClr val="accent6"/>
                </a:solidFill>
              </a:rPr>
              <a:t>Kwäch’än</a:t>
            </a:r>
            <a:r>
              <a:rPr lang="en-CA" sz="2400" dirty="0">
                <a:solidFill>
                  <a:schemeClr val="accent6"/>
                </a:solidFill>
              </a:rPr>
              <a:t> Council and </a:t>
            </a:r>
            <a:r>
              <a:rPr lang="en-CA" sz="2400" dirty="0" err="1">
                <a:solidFill>
                  <a:schemeClr val="accent6"/>
                </a:solidFill>
              </a:rPr>
              <a:t>Kwanlin</a:t>
            </a:r>
            <a:r>
              <a:rPr lang="en-CA" sz="2400" dirty="0">
                <a:solidFill>
                  <a:schemeClr val="accent6"/>
                </a:solidFill>
              </a:rPr>
              <a:t> Dün First Nation,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self-governing nations that negotiated modern treaties (2002; 2005)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under the Umbrella Final Agreement between the 14 Yukon First Nations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and the Governments of Canada and Yukon.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5807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24733"/>
          <a:stretch/>
        </p:blipFill>
        <p:spPr>
          <a:xfrm>
            <a:off x="602753" y="1204333"/>
            <a:ext cx="6096000" cy="399213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P.A.D.E Workshop Series (2021 –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Fundamentals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Assessment: October 18 or 23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accent6"/>
                </a:solidFill>
              </a:rPr>
              <a:t>Website content: October 25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/>
              <a:t>Social media content: November 1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/>
              <a:t>Mastering Google: November 29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/>
              <a:t>Review/Practice: December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Beyond Fundamentals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/>
              <a:t>Assess Advanced SEO: January 12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/>
              <a:t>Machine-readable content: January 15 or 19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/>
              <a:t>Wikidata</a:t>
            </a:r>
            <a:r>
              <a:rPr lang="en-CA" dirty="0"/>
              <a:t>: January 26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/>
              <a:t>Review/Practice: </a:t>
            </a:r>
          </a:p>
          <a:p>
            <a:pPr marL="309563" lvl="1" indent="0" defTabSz="803275">
              <a:buNone/>
            </a:pPr>
            <a:r>
              <a:rPr lang="en-CA" dirty="0"/>
              <a:t>	January 29 or February 2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en-CA" sz="2800" b="1" dirty="0">
                <a:solidFill>
                  <a:schemeClr val="accent6"/>
                </a:solidFill>
              </a:rPr>
              <a:t>Digital Business / Revenue</a:t>
            </a:r>
          </a:p>
          <a:p>
            <a:pPr marL="738188" indent="-457200">
              <a:buFont typeface="+mj-lt"/>
              <a:buAutoNum type="arabicPeriod"/>
            </a:pPr>
            <a:r>
              <a:rPr lang="en-CA" sz="2400" b="1" dirty="0"/>
              <a:t>Digital Value Chain: February 16 or 19</a:t>
            </a:r>
          </a:p>
          <a:p>
            <a:pPr marL="738188" indent="-457200">
              <a:buFont typeface="+mj-lt"/>
              <a:buAutoNum type="arabicPeriod"/>
            </a:pPr>
            <a:r>
              <a:rPr lang="en-CA" sz="2400" b="1" dirty="0"/>
              <a:t>Hybrid Business Models: February 23</a:t>
            </a:r>
          </a:p>
          <a:p>
            <a:pPr marL="738188" indent="-457200">
              <a:buFont typeface="+mj-lt"/>
              <a:buAutoNum type="arabicPeriod"/>
            </a:pPr>
            <a:r>
              <a:rPr lang="en-CA" sz="2400" b="1" dirty="0"/>
              <a:t>Digital Business Tools / Revenue Streams: March 9</a:t>
            </a:r>
          </a:p>
        </p:txBody>
      </p:sp>
      <p:pic>
        <p:nvPicPr>
          <p:cNvPr id="8" name="Picture 7" descr="Company name&#10;&#10;Description automatically generated">
            <a:extLst>
              <a:ext uri="{FF2B5EF4-FFF2-40B4-BE49-F238E27FC236}">
                <a16:creationId xmlns:a16="http://schemas.microsoft.com/office/drawing/2014/main" id="{AA99EC24-16FE-4486-BE23-87CB1971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41017"/>
            <a:ext cx="2893934" cy="5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45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284A-559A-43AE-95C5-84DE126D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Homework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E4968-185A-42EE-8A52-45A57E369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" y="1457325"/>
            <a:ext cx="10941050" cy="5035550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CA" dirty="0"/>
              <a:t>What do you want to accomplish with your website?</a:t>
            </a:r>
          </a:p>
          <a:p>
            <a:pPr marL="514350" lvl="0" indent="-514350">
              <a:buClr>
                <a:schemeClr val="accent6"/>
              </a:buClr>
              <a:buFont typeface="+mj-lt"/>
              <a:buAutoNum type="arabicPeriod"/>
            </a:pPr>
            <a:r>
              <a:rPr lang="en-CA" dirty="0"/>
              <a:t>Who are your target audiences? Be specific about demographics (e.g. age, life stage, location) or psychographics (values, attitudes, beliefs) </a:t>
            </a:r>
          </a:p>
          <a:p>
            <a:pPr marL="514350" lvl="0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CA" dirty="0"/>
              <a:t>What do you want your target audience to do on your website?</a:t>
            </a:r>
          </a:p>
          <a:p>
            <a:pPr marL="514350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CA" dirty="0"/>
              <a:t>What does your target audience want from your web site?</a:t>
            </a:r>
          </a:p>
          <a:p>
            <a:pPr marL="514350" lvl="0" indent="-514350">
              <a:lnSpc>
                <a:spcPct val="11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CA" dirty="0"/>
              <a:t>How well does your current web content take into consideration what your audience wants?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075FF-B771-4AF8-9329-EF46E024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298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+mj-lt"/>
              </a:rPr>
              <a:t>Understand your audiences, motivations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13360" y="1611626"/>
            <a:ext cx="10948991" cy="44810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CA" dirty="0">
              <a:solidFill>
                <a:schemeClr val="accent2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CA" dirty="0">
              <a:solidFill>
                <a:schemeClr val="accent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CA" dirty="0">
                <a:solidFill>
                  <a:schemeClr val="accent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What do </a:t>
            </a:r>
          </a:p>
          <a:p>
            <a:pPr marL="0" indent="0">
              <a:buNone/>
            </a:pPr>
            <a:r>
              <a:rPr lang="en-CA" dirty="0">
                <a:solidFill>
                  <a:schemeClr val="accent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they want?</a:t>
            </a:r>
          </a:p>
          <a:p>
            <a:pPr marL="0" indent="0">
              <a:buNone/>
            </a:pPr>
            <a:endParaRPr lang="en-CA" dirty="0">
              <a:solidFill>
                <a:schemeClr val="accent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CA" u="none" dirty="0">
                <a:solidFill>
                  <a:schemeClr val="accent2">
                    <a:lumMod val="75000"/>
                  </a:schemeClr>
                </a:solidFill>
              </a:rPr>
              <a:t>What do you</a:t>
            </a:r>
          </a:p>
          <a:p>
            <a:pPr marL="0" indent="0">
              <a:buNone/>
            </a:pPr>
            <a:r>
              <a:rPr lang="en-CA" u="none" dirty="0">
                <a:solidFill>
                  <a:schemeClr val="accent2">
                    <a:lumMod val="75000"/>
                  </a:schemeClr>
                </a:solidFill>
              </a:rPr>
              <a:t>want them </a:t>
            </a:r>
          </a:p>
          <a:p>
            <a:pPr marL="0" indent="0">
              <a:buNone/>
            </a:pPr>
            <a:r>
              <a:rPr lang="en-CA" u="none" dirty="0">
                <a:solidFill>
                  <a:schemeClr val="accent2">
                    <a:lumMod val="75000"/>
                  </a:schemeClr>
                </a:solidFill>
              </a:rPr>
              <a:t>to do? </a:t>
            </a:r>
          </a:p>
          <a:p>
            <a:pPr marL="0" indent="0">
              <a:buNone/>
            </a:pPr>
            <a:endParaRPr lang="en-CA" dirty="0">
              <a:solidFill>
                <a:schemeClr val="accent2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4294967295"/>
          </p:nvPr>
        </p:nvSpPr>
        <p:spPr>
          <a:xfrm>
            <a:off x="2514250" y="1478097"/>
            <a:ext cx="5157787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none" dirty="0">
                <a:solidFill>
                  <a:schemeClr val="accent3"/>
                </a:solidFill>
              </a:rPr>
              <a:t>Who is your target audience?</a:t>
            </a:r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18792" r="10405" b="12675"/>
          <a:stretch/>
        </p:blipFill>
        <p:spPr>
          <a:xfrm>
            <a:off x="2514250" y="2195186"/>
            <a:ext cx="7429850" cy="374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5153638" y="3455945"/>
            <a:ext cx="1278195" cy="65224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0177973" y="3089571"/>
            <a:ext cx="21091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chemeClr val="accent4"/>
                </a:solidFill>
              </a:rPr>
              <a:t>2 to 3 </a:t>
            </a:r>
          </a:p>
          <a:p>
            <a:r>
              <a:rPr lang="en-CA" sz="2800" b="1" dirty="0">
                <a:solidFill>
                  <a:schemeClr val="accent4"/>
                </a:solidFill>
              </a:rPr>
              <a:t>User cases, task-based</a:t>
            </a:r>
          </a:p>
        </p:txBody>
      </p:sp>
    </p:spTree>
    <p:extLst>
      <p:ext uri="{BB962C8B-B14F-4D97-AF65-F5344CB8AC3E}">
        <p14:creationId xmlns:p14="http://schemas.microsoft.com/office/powerpoint/2010/main" val="2703444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13" y="1828800"/>
            <a:ext cx="4016053" cy="4152112"/>
          </a:xfr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18" y="783770"/>
            <a:ext cx="4090753" cy="5755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2035277" y="877088"/>
            <a:ext cx="5302225" cy="317380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3830783" y="3590693"/>
            <a:ext cx="2265217" cy="679974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t>7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091" y="509157"/>
            <a:ext cx="5409622" cy="98954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Website info determines search result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2487561" y="1182029"/>
            <a:ext cx="4849941" cy="3016346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64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Understanding and Meaning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595038"/>
              </p:ext>
            </p:extLst>
          </p:nvPr>
        </p:nvGraphicFramePr>
        <p:xfrm>
          <a:off x="412750" y="1457325"/>
          <a:ext cx="10941050" cy="471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8</a:t>
            </a:fld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F9C2C-F3B5-4037-8445-233E8085743B}"/>
              </a:ext>
            </a:extLst>
          </p:cNvPr>
          <p:cNvSpPr txBox="1"/>
          <p:nvPr/>
        </p:nvSpPr>
        <p:spPr>
          <a:xfrm>
            <a:off x="4774911" y="3255821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>
                <a:latin typeface="+mj-lt"/>
              </a:rPr>
              <a:t>www</a:t>
            </a:r>
          </a:p>
        </p:txBody>
      </p:sp>
    </p:spTree>
    <p:extLst>
      <p:ext uri="{BB962C8B-B14F-4D97-AF65-F5344CB8AC3E}">
        <p14:creationId xmlns:p14="http://schemas.microsoft.com/office/powerpoint/2010/main" val="621985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/>
              <a:t>Writing your web site </a:t>
            </a:r>
            <a:r>
              <a:rPr lang="en-CA" dirty="0">
                <a:solidFill>
                  <a:schemeClr val="accent6"/>
                </a:solidFill>
              </a:rPr>
              <a:t>for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>
            <a:noAutofit/>
          </a:bodyPr>
          <a:lstStyle/>
          <a:p>
            <a:r>
              <a:rPr lang="en-CA" dirty="0"/>
              <a:t>Authentic voice</a:t>
            </a:r>
          </a:p>
          <a:p>
            <a:r>
              <a:rPr lang="en-CA" dirty="0"/>
              <a:t>Connect your purpose with audience motivations</a:t>
            </a:r>
          </a:p>
          <a:p>
            <a:r>
              <a:rPr lang="en-CA" dirty="0"/>
              <a:t>Start with 8 to 12 important keywords</a:t>
            </a:r>
          </a:p>
          <a:p>
            <a:pPr lvl="1"/>
            <a:r>
              <a:rPr lang="en-CA" dirty="0"/>
              <a:t>Balance: interesting read that flows well with consistent keywords</a:t>
            </a:r>
          </a:p>
          <a:p>
            <a:pPr lvl="1"/>
            <a:r>
              <a:rPr lang="en-CA" dirty="0"/>
              <a:t>Second tier keywords important in body text, because first tier keywords dominant in structure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r>
              <a:rPr lang="en-CA" dirty="0"/>
              <a:t>Make the page easy to scan</a:t>
            </a:r>
          </a:p>
          <a:p>
            <a:pPr lvl="1"/>
            <a:r>
              <a:rPr lang="en-CA" dirty="0"/>
              <a:t>Consistent headings and short paragraphs</a:t>
            </a:r>
          </a:p>
          <a:p>
            <a:pPr lvl="1"/>
            <a:r>
              <a:rPr lang="en-CA" dirty="0"/>
              <a:t>Editorial use of images, video</a:t>
            </a:r>
          </a:p>
          <a:p>
            <a:pPr lvl="1"/>
            <a:r>
              <a:rPr lang="en-CA" dirty="0"/>
              <a:t>Minimize ‘features’ in body text, like colour, bold, underline, italics; they make reading harder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35FDCBDF-E83B-4CB5-B33F-0347BA26AAC5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7386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3677</TotalTime>
  <Words>865</Words>
  <Application>Microsoft Office PowerPoint</Application>
  <PresentationFormat>Widescreen</PresentationFormat>
  <Paragraphs>149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Bahnschrift</vt:lpstr>
      <vt:lpstr>Bahnschrift SemiBold</vt:lpstr>
      <vt:lpstr>Calibri</vt:lpstr>
      <vt:lpstr>Corbel</vt:lpstr>
      <vt:lpstr>Tahoma</vt:lpstr>
      <vt:lpstr>Wingdings</vt:lpstr>
      <vt:lpstr>MBT_Template</vt:lpstr>
      <vt:lpstr>Workshop 2 Creating Web Content that Connects with Your Audience</vt:lpstr>
      <vt:lpstr>PowerPoint Presentation</vt:lpstr>
      <vt:lpstr>PowerPoint Presentation</vt:lpstr>
      <vt:lpstr>P.A.D.E Workshop Series (2021 – 2022)</vt:lpstr>
      <vt:lpstr>Homework Review</vt:lpstr>
      <vt:lpstr>Understand your audiences, motivations</vt:lpstr>
      <vt:lpstr>Website info determines search result</vt:lpstr>
      <vt:lpstr>Understanding and Meaning</vt:lpstr>
      <vt:lpstr>Writing your web site for people</vt:lpstr>
      <vt:lpstr>Great website writing </vt:lpstr>
      <vt:lpstr>Traditional SEO Coding for Search Engines</vt:lpstr>
      <vt:lpstr>Demonstration – DigitalArtsNation.ca</vt:lpstr>
      <vt:lpstr>Writing Process and Elements</vt:lpstr>
      <vt:lpstr>Fundamentals</vt:lpstr>
      <vt:lpstr>LET’S STAY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Inga Petri</cp:lastModifiedBy>
  <cp:revision>420</cp:revision>
  <cp:lastPrinted>2021-10-25T08:57:42Z</cp:lastPrinted>
  <dcterms:created xsi:type="dcterms:W3CDTF">2019-08-28T07:37:23Z</dcterms:created>
  <dcterms:modified xsi:type="dcterms:W3CDTF">2021-10-25T09:03:37Z</dcterms:modified>
</cp:coreProperties>
</file>